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57" r:id="rId5"/>
    <p:sldId id="258"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313F6-DFD5-437F-B6F7-1E424E9D2CD0}"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3F6-DFD5-437F-B6F7-1E424E9D2CD0}"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3F6-DFD5-437F-B6F7-1E424E9D2CD0}"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13F6-DFD5-437F-B6F7-1E424E9D2CD0}"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1313F6-DFD5-437F-B6F7-1E424E9D2CD0}" type="datetimeFigureOut">
              <a:rPr lang="en-US" smtClean="0"/>
              <a:pPr/>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313F6-DFD5-437F-B6F7-1E424E9D2CD0}"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313F6-DFD5-437F-B6F7-1E424E9D2CD0}" type="datetimeFigureOut">
              <a:rPr lang="en-US" smtClean="0"/>
              <a:pPr/>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313F6-DFD5-437F-B6F7-1E424E9D2CD0}" type="datetimeFigureOut">
              <a:rPr lang="en-US" smtClean="0"/>
              <a:pPr/>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313F6-DFD5-437F-B6F7-1E424E9D2CD0}" type="datetimeFigureOut">
              <a:rPr lang="en-US" smtClean="0"/>
              <a:pPr/>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313F6-DFD5-437F-B6F7-1E424E9D2CD0}"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313F6-DFD5-437F-B6F7-1E424E9D2CD0}" type="datetimeFigureOut">
              <a:rPr lang="en-US" smtClean="0"/>
              <a:pPr/>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440D4-CD1F-44AA-837F-B9F80C7DE9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313F6-DFD5-437F-B6F7-1E424E9D2CD0}" type="datetimeFigureOut">
              <a:rPr lang="en-US" smtClean="0"/>
              <a:pPr/>
              <a:t>9/21/2021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440D4-CD1F-44AA-837F-B9F80C7DE9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bib.dbvis.de/uploadedFiles/155.pdf" TargetMode="External"/><Relationship Id="rId2" Type="http://schemas.openxmlformats.org/officeDocument/2006/relationships/hyperlink" Target="https://medium.com/@kunal_gohrani/different-types-of-distance-metrics-used-in-machine-learning-e9928c5e26c7" TargetMode="External"/><Relationship Id="rId1" Type="http://schemas.openxmlformats.org/officeDocument/2006/relationships/slideLayout" Target="../slideLayouts/slideLayout1.xml"/><Relationship Id="rId4" Type="http://schemas.openxmlformats.org/officeDocument/2006/relationships/hyperlink" Target="https://youtu.be/p3HbBlcXDT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143000"/>
          </a:xfrm>
        </p:spPr>
        <p:txBody>
          <a:bodyPr>
            <a:normAutofit fontScale="90000"/>
          </a:bodyPr>
          <a:lstStyle/>
          <a:p>
            <a:r>
              <a:rPr lang="en-US" dirty="0"/>
              <a:t>Euclidean, </a:t>
            </a:r>
            <a:r>
              <a:rPr lang="en-US" dirty="0" smtClean="0"/>
              <a:t>Manhattan </a:t>
            </a:r>
            <a:r>
              <a:rPr lang="en-US" dirty="0"/>
              <a:t>and squared </a:t>
            </a:r>
            <a:r>
              <a:rPr lang="en-US" dirty="0" smtClean="0"/>
              <a:t>distances </a:t>
            </a:r>
            <a:r>
              <a:rPr lang="en-US" dirty="0"/>
              <a:t>	</a:t>
            </a:r>
          </a:p>
        </p:txBody>
      </p:sp>
      <p:sp>
        <p:nvSpPr>
          <p:cNvPr id="3" name="Subtitle 2"/>
          <p:cNvSpPr>
            <a:spLocks noGrp="1"/>
          </p:cNvSpPr>
          <p:nvPr>
            <p:ph type="subTitle" idx="1"/>
          </p:nvPr>
        </p:nvSpPr>
        <p:spPr>
          <a:xfrm>
            <a:off x="1371600" y="6019800"/>
            <a:ext cx="6400800" cy="838200"/>
          </a:xfrm>
        </p:spPr>
        <p:txBody>
          <a:bodyPr/>
          <a:lstStyle/>
          <a:p>
            <a:r>
              <a:rPr lang="en-US" b="1" dirty="0" smtClean="0">
                <a:solidFill>
                  <a:schemeClr val="tx1"/>
                </a:solidFill>
              </a:rPr>
              <a:t>Presented By :- SNEHAL TAWAR</a:t>
            </a:r>
            <a:endParaRPr lang="en-US" b="1" dirty="0">
              <a:solidFill>
                <a:schemeClr val="tx1"/>
              </a:solidFill>
            </a:endParaRPr>
          </a:p>
        </p:txBody>
      </p:sp>
      <p:pic>
        <p:nvPicPr>
          <p:cNvPr id="1026" name="Picture 2" descr="C:\Users\admin\Pictures\eucledianmanhattandist.png"/>
          <p:cNvPicPr>
            <a:picLocks noChangeAspect="1" noChangeArrowheads="1"/>
          </p:cNvPicPr>
          <p:nvPr/>
        </p:nvPicPr>
        <p:blipFill>
          <a:blip r:embed="rId2"/>
          <a:srcRect/>
          <a:stretch>
            <a:fillRect/>
          </a:stretch>
        </p:blipFill>
        <p:spPr bwMode="auto">
          <a:xfrm>
            <a:off x="1371600" y="1219200"/>
            <a:ext cx="6400800" cy="4572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lstStyle/>
          <a:p>
            <a:r>
              <a:rPr lang="en-US" b="1" dirty="0" smtClean="0"/>
              <a:t>Contents:</a:t>
            </a:r>
            <a:endParaRPr lang="en-US" b="1" dirty="0"/>
          </a:p>
        </p:txBody>
      </p:sp>
      <p:sp>
        <p:nvSpPr>
          <p:cNvPr id="3" name="Subtitle 2"/>
          <p:cNvSpPr>
            <a:spLocks noGrp="1"/>
          </p:cNvSpPr>
          <p:nvPr>
            <p:ph type="subTitle" idx="1"/>
          </p:nvPr>
        </p:nvSpPr>
        <p:spPr>
          <a:xfrm>
            <a:off x="1371600" y="2209800"/>
            <a:ext cx="6400800" cy="3429000"/>
          </a:xfrm>
        </p:spPr>
        <p:txBody>
          <a:bodyPr/>
          <a:lstStyle/>
          <a:p>
            <a:pPr marL="514350" indent="-514350" algn="l">
              <a:buFont typeface="+mj-lt"/>
              <a:buAutoNum type="arabicPeriod"/>
            </a:pPr>
            <a:r>
              <a:rPr lang="en-US" dirty="0" smtClean="0">
                <a:solidFill>
                  <a:schemeClr val="tx1"/>
                </a:solidFill>
              </a:rPr>
              <a:t>Introduction</a:t>
            </a:r>
          </a:p>
          <a:p>
            <a:pPr marL="514350" indent="-514350" algn="l">
              <a:buFont typeface="+mj-lt"/>
              <a:buAutoNum type="arabicPeriod"/>
            </a:pPr>
            <a:r>
              <a:rPr lang="en-US" dirty="0" smtClean="0">
                <a:solidFill>
                  <a:schemeClr val="tx1"/>
                </a:solidFill>
              </a:rPr>
              <a:t>Euclidean Distance</a:t>
            </a:r>
          </a:p>
          <a:p>
            <a:pPr marL="514350" indent="-514350" algn="l">
              <a:buFont typeface="+mj-lt"/>
              <a:buAutoNum type="arabicPeriod"/>
            </a:pPr>
            <a:r>
              <a:rPr lang="en-US" dirty="0" smtClean="0">
                <a:solidFill>
                  <a:schemeClr val="tx1"/>
                </a:solidFill>
              </a:rPr>
              <a:t>Manhattan Distance</a:t>
            </a:r>
          </a:p>
          <a:p>
            <a:pPr marL="514350" indent="-514350" algn="l">
              <a:buFont typeface="+mj-lt"/>
              <a:buAutoNum type="arabicPeriod"/>
            </a:pPr>
            <a:r>
              <a:rPr lang="en-US" dirty="0" smtClean="0">
                <a:solidFill>
                  <a:schemeClr val="tx1"/>
                </a:solidFill>
              </a:rPr>
              <a:t>References</a:t>
            </a:r>
            <a:endParaRPr lang="en-US" dirty="0">
              <a:solidFill>
                <a:schemeClr val="tx1"/>
              </a:solidFill>
            </a:endParaRPr>
          </a:p>
        </p:txBody>
      </p:sp>
      <p:pic>
        <p:nvPicPr>
          <p:cNvPr id="19458" name="Picture 2"/>
          <p:cNvPicPr>
            <a:picLocks noChangeAspect="1" noChangeArrowheads="1"/>
          </p:cNvPicPr>
          <p:nvPr/>
        </p:nvPicPr>
        <p:blipFill>
          <a:blip r:embed="rId2"/>
          <a:srcRect/>
          <a:stretch>
            <a:fillRect/>
          </a:stretch>
        </p:blipFill>
        <p:spPr bwMode="auto">
          <a:xfrm>
            <a:off x="6553200" y="2057400"/>
            <a:ext cx="914400" cy="914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5638800" y="4419600"/>
            <a:ext cx="914400" cy="914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3000"/>
          </a:xfrm>
        </p:spPr>
        <p:txBody>
          <a:bodyPr/>
          <a:lstStyle/>
          <a:p>
            <a:r>
              <a:rPr lang="en-US" dirty="0" smtClean="0"/>
              <a:t>Introduction</a:t>
            </a:r>
            <a:endParaRPr lang="en-US" dirty="0"/>
          </a:p>
        </p:txBody>
      </p:sp>
      <p:sp>
        <p:nvSpPr>
          <p:cNvPr id="1026" name="AutoShape 2" descr="https://miro.medium.com/max/2000/1*TWE9TvvrTzVn12UZ8mGrEA.png"/>
          <p:cNvSpPr>
            <a:spLocks noChangeAspect="1" noChangeArrowheads="1"/>
          </p:cNvSpPr>
          <p:nvPr/>
        </p:nvSpPr>
        <p:spPr bwMode="auto">
          <a:xfrm>
            <a:off x="63500" y="-136525"/>
            <a:ext cx="9525000" cy="4762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Pictures\Distancemetrics.png"/>
          <p:cNvPicPr>
            <a:picLocks noChangeAspect="1" noChangeArrowheads="1"/>
          </p:cNvPicPr>
          <p:nvPr/>
        </p:nvPicPr>
        <p:blipFill>
          <a:blip r:embed="rId2"/>
          <a:srcRect/>
          <a:stretch>
            <a:fillRect/>
          </a:stretch>
        </p:blipFill>
        <p:spPr bwMode="auto">
          <a:xfrm>
            <a:off x="0" y="1981200"/>
            <a:ext cx="9144000" cy="4876800"/>
          </a:xfrm>
          <a:prstGeom prst="rect">
            <a:avLst/>
          </a:prstGeom>
          <a:noFill/>
        </p:spPr>
      </p:pic>
      <p:sp>
        <p:nvSpPr>
          <p:cNvPr id="6" name="Subtitle 2"/>
          <p:cNvSpPr txBox="1">
            <a:spLocks/>
          </p:cNvSpPr>
          <p:nvPr/>
        </p:nvSpPr>
        <p:spPr>
          <a:xfrm>
            <a:off x="4343400" y="2057400"/>
            <a:ext cx="4191000" cy="2057400"/>
          </a:xfrm>
          <a:prstGeom prst="rect">
            <a:avLst/>
          </a:prstGeom>
        </p:spPr>
        <p:txBody>
          <a:bodyPr vert="horz" lIns="91440" tIns="45720" rIns="91440" bIns="45720" rtlCol="0">
            <a:normAutofit fontScale="55000" lnSpcReduction="20000"/>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Many Supervised and Unsupervised machine learning models such as K-NN and K-Means depend upon the distance between two data points to predict the output. Therefore, the metric we use to compute distances plays an important role in these models.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0" y="4267200"/>
            <a:ext cx="3581400" cy="2308324"/>
          </a:xfrm>
          <a:prstGeom prst="rect">
            <a:avLst/>
          </a:prstGeom>
        </p:spPr>
        <p:txBody>
          <a:bodyPr wrap="square">
            <a:spAutoFit/>
          </a:bodyPr>
          <a:lstStyle/>
          <a:p>
            <a:pPr marL="514350" indent="-514350">
              <a:spcBef>
                <a:spcPct val="20000"/>
              </a:spcBef>
              <a:defRPr/>
            </a:pPr>
            <a:r>
              <a:rPr lang="en-US" dirty="0" smtClean="0"/>
              <a:t>Some distance metrics used </a:t>
            </a:r>
            <a:r>
              <a:rPr lang="en-US" dirty="0" smtClean="0"/>
              <a:t>in machine learning </a:t>
            </a:r>
            <a:r>
              <a:rPr lang="en-US" dirty="0" smtClean="0"/>
              <a:t>models are:-</a:t>
            </a:r>
          </a:p>
          <a:p>
            <a:pPr marL="800100" lvl="1" indent="-342900">
              <a:spcBef>
                <a:spcPct val="20000"/>
              </a:spcBef>
              <a:buFont typeface="Arial" pitchFamily="34" charset="0"/>
              <a:buChar char="•"/>
              <a:defRPr/>
            </a:pPr>
            <a:r>
              <a:rPr lang="en-US" dirty="0" smtClean="0"/>
              <a:t>Minkowski distance</a:t>
            </a:r>
          </a:p>
          <a:p>
            <a:pPr marL="800100" lvl="1" indent="-342900">
              <a:spcBef>
                <a:spcPct val="20000"/>
              </a:spcBef>
              <a:buFont typeface="Arial" pitchFamily="34" charset="0"/>
              <a:buChar char="•"/>
              <a:defRPr/>
            </a:pPr>
            <a:r>
              <a:rPr lang="en-US" dirty="0" smtClean="0"/>
              <a:t>Manhattan distance</a:t>
            </a:r>
          </a:p>
          <a:p>
            <a:pPr marL="800100" lvl="1" indent="-342900">
              <a:spcBef>
                <a:spcPct val="20000"/>
              </a:spcBef>
              <a:buFont typeface="Arial" pitchFamily="34" charset="0"/>
              <a:buChar char="•"/>
              <a:defRPr/>
            </a:pPr>
            <a:r>
              <a:rPr lang="en-US" dirty="0" smtClean="0"/>
              <a:t>Euclidean distance</a:t>
            </a:r>
          </a:p>
          <a:p>
            <a:pPr marL="800100" lvl="1" indent="-342900">
              <a:spcBef>
                <a:spcPct val="20000"/>
              </a:spcBef>
              <a:buFont typeface="Arial" pitchFamily="34" charset="0"/>
              <a:buChar char="•"/>
              <a:defRPr/>
            </a:pPr>
            <a:r>
              <a:rPr lang="en-US" dirty="0" smtClean="0"/>
              <a:t>Hamming distance</a:t>
            </a:r>
          </a:p>
          <a:p>
            <a:pPr marL="800100" lvl="1" indent="-342900">
              <a:spcBef>
                <a:spcPct val="20000"/>
              </a:spcBef>
              <a:buFont typeface="Arial" pitchFamily="34" charset="0"/>
              <a:buChar char="•"/>
              <a:defRPr/>
            </a:pPr>
            <a:r>
              <a:rPr lang="en-US" dirty="0" smtClean="0"/>
              <a:t>Cosine distance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800"/>
          </a:xfrm>
        </p:spPr>
        <p:txBody>
          <a:bodyPr>
            <a:normAutofit/>
          </a:bodyPr>
          <a:lstStyle/>
          <a:p>
            <a:r>
              <a:rPr lang="en-US" dirty="0" smtClean="0"/>
              <a:t>Euclidean </a:t>
            </a:r>
            <a:r>
              <a:rPr lang="en-US" dirty="0" smtClean="0"/>
              <a:t>Distance</a:t>
            </a:r>
            <a:endParaRPr lang="en-US" dirty="0"/>
          </a:p>
        </p:txBody>
      </p:sp>
      <p:sp>
        <p:nvSpPr>
          <p:cNvPr id="3" name="Subtitle 2"/>
          <p:cNvSpPr>
            <a:spLocks noGrp="1"/>
          </p:cNvSpPr>
          <p:nvPr>
            <p:ph type="subTitle" idx="1"/>
          </p:nvPr>
        </p:nvSpPr>
        <p:spPr>
          <a:xfrm>
            <a:off x="1371600" y="3886200"/>
            <a:ext cx="6400800" cy="2743200"/>
          </a:xfrm>
        </p:spPr>
        <p:txBody>
          <a:bodyPr>
            <a:normAutofit fontScale="55000" lnSpcReduction="20000"/>
          </a:bodyPr>
          <a:lstStyle/>
          <a:p>
            <a:pPr algn="l"/>
            <a:r>
              <a:rPr lang="en-US" dirty="0" smtClean="0">
                <a:solidFill>
                  <a:schemeClr val="tx1"/>
                </a:solidFill>
              </a:rPr>
              <a:t>The </a:t>
            </a:r>
            <a:r>
              <a:rPr lang="en-US" b="1" dirty="0" smtClean="0">
                <a:solidFill>
                  <a:schemeClr val="tx1"/>
                </a:solidFill>
              </a:rPr>
              <a:t>Euclidean distance</a:t>
            </a:r>
            <a:r>
              <a:rPr lang="en-US" dirty="0" smtClean="0">
                <a:solidFill>
                  <a:schemeClr val="tx1"/>
                </a:solidFill>
              </a:rPr>
              <a:t> between two points in Euclidean space is the length of a line segment between the two points. It can be calculated from the Cartesian coordinates of the points using the Pythagorean theorem, therefore occasionally being called the </a:t>
            </a:r>
            <a:r>
              <a:rPr lang="en-US" b="1" dirty="0" smtClean="0">
                <a:solidFill>
                  <a:schemeClr val="tx1"/>
                </a:solidFill>
              </a:rPr>
              <a:t>Pythagorean distance</a:t>
            </a:r>
            <a:r>
              <a:rPr lang="en-US" b="1" dirty="0" smtClean="0">
                <a:solidFill>
                  <a:schemeClr val="tx1"/>
                </a:solidFill>
              </a:rPr>
              <a:t>.</a:t>
            </a:r>
          </a:p>
          <a:p>
            <a:pPr algn="l"/>
            <a:endParaRPr lang="en-US" b="1" dirty="0" smtClean="0">
              <a:solidFill>
                <a:schemeClr val="tx1"/>
              </a:solidFill>
            </a:endParaRPr>
          </a:p>
          <a:p>
            <a:pPr algn="l"/>
            <a:r>
              <a:rPr lang="en-US" dirty="0" smtClean="0">
                <a:solidFill>
                  <a:schemeClr val="tx1"/>
                </a:solidFill>
              </a:rPr>
              <a:t>The distance between any two points on the real line is the absolute value of the numerical difference of their coordinates. Thus if p and q are two points on the real line, then the distance between them is given by:</a:t>
            </a:r>
          </a:p>
          <a:p>
            <a:pPr algn="l"/>
            <a:r>
              <a:rPr lang="en-US" dirty="0" smtClean="0">
                <a:solidFill>
                  <a:schemeClr val="tx1"/>
                </a:solidFill>
              </a:rPr>
              <a:t>d ( p , q ) = | p − q | . </a:t>
            </a:r>
          </a:p>
          <a:p>
            <a:pPr algn="l"/>
            <a:endParaRPr lang="en-US" dirty="0" smtClean="0">
              <a:solidFill>
                <a:schemeClr val="tx1"/>
              </a:solidFill>
            </a:endParaRPr>
          </a:p>
          <a:p>
            <a:pPr algn="l"/>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2362200" y="1295400"/>
            <a:ext cx="41148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38200"/>
            <a:ext cx="6400800" cy="4800600"/>
          </a:xfrm>
        </p:spPr>
        <p:txBody>
          <a:bodyPr>
            <a:normAutofit fontScale="70000" lnSpcReduction="20000"/>
          </a:bodyPr>
          <a:lstStyle/>
          <a:p>
            <a:pPr algn="l"/>
            <a:r>
              <a:rPr lang="en-US" dirty="0" smtClean="0">
                <a:solidFill>
                  <a:schemeClr val="tx1"/>
                </a:solidFill>
              </a:rPr>
              <a:t>A more complicated formula, giving the same value, but generalizing more readily to higher dimensions, is:</a:t>
            </a:r>
          </a:p>
          <a:p>
            <a:pPr algn="l"/>
            <a:endParaRPr lang="en-US" b="1" dirty="0" smtClean="0">
              <a:solidFill>
                <a:schemeClr val="tx1"/>
              </a:solidFill>
            </a:endParaRPr>
          </a:p>
          <a:p>
            <a:pPr algn="l"/>
            <a:r>
              <a:rPr lang="en-US" b="1" dirty="0" smtClean="0">
                <a:solidFill>
                  <a:schemeClr val="tx1"/>
                </a:solidFill>
              </a:rPr>
              <a:t>Two </a:t>
            </a:r>
            <a:r>
              <a:rPr lang="en-US" b="1" dirty="0" smtClean="0">
                <a:solidFill>
                  <a:schemeClr val="tx1"/>
                </a:solidFill>
              </a:rPr>
              <a:t>dimensions</a:t>
            </a:r>
          </a:p>
          <a:p>
            <a:pPr algn="l"/>
            <a:r>
              <a:rPr lang="en-US" dirty="0" smtClean="0">
                <a:solidFill>
                  <a:schemeClr val="tx1"/>
                </a:solidFill>
              </a:rPr>
              <a:t>In the Euclidean plane, let point p have Cartesian coordinates ( p 1 , p 2 ) and let point q have coordinates ( q 1 , q 2 ). Then the distance between p and q is given by:</a:t>
            </a:r>
          </a:p>
          <a:p>
            <a:pPr algn="l"/>
            <a:endParaRPr lang="en-US" dirty="0" smtClean="0">
              <a:solidFill>
                <a:schemeClr val="tx1"/>
              </a:solidFill>
            </a:endParaRPr>
          </a:p>
          <a:p>
            <a:pPr algn="l"/>
            <a:endParaRPr lang="en-US" dirty="0" smtClean="0">
              <a:solidFill>
                <a:schemeClr val="tx1"/>
              </a:solidFill>
            </a:endParaRPr>
          </a:p>
          <a:p>
            <a:pPr algn="l"/>
            <a:r>
              <a:rPr lang="en-US" dirty="0" smtClean="0">
                <a:solidFill>
                  <a:schemeClr val="tx1"/>
                </a:solidFill>
              </a:rPr>
              <a:t>It is calculated using the Minkowski Distance formula by setting ‘p’ value to 2, thus, also known as the L2 norm distance metric. The formula is</a:t>
            </a:r>
            <a:r>
              <a:rPr lang="en-US" dirty="0" smtClean="0">
                <a:solidFill>
                  <a:schemeClr val="tx1"/>
                </a:solidFill>
              </a:rPr>
              <a:t>:-</a:t>
            </a:r>
          </a:p>
          <a:p>
            <a:pPr algn="l"/>
            <a:endParaRPr lang="en-US" dirty="0">
              <a:solidFill>
                <a:schemeClr val="tx1"/>
              </a:solidFill>
            </a:endParaRPr>
          </a:p>
        </p:txBody>
      </p:sp>
      <p:pic>
        <p:nvPicPr>
          <p:cNvPr id="6" name="Picture 2"/>
          <p:cNvPicPr>
            <a:picLocks noChangeAspect="1" noChangeArrowheads="1"/>
          </p:cNvPicPr>
          <p:nvPr/>
        </p:nvPicPr>
        <p:blipFill>
          <a:blip r:embed="rId2"/>
          <a:srcRect/>
          <a:stretch>
            <a:fillRect/>
          </a:stretch>
        </p:blipFill>
        <p:spPr bwMode="auto">
          <a:xfrm>
            <a:off x="1447800" y="3276600"/>
            <a:ext cx="3429000" cy="609600"/>
          </a:xfrm>
          <a:prstGeom prst="rect">
            <a:avLst/>
          </a:prstGeom>
          <a:noFill/>
          <a:ln w="9525">
            <a:noFill/>
            <a:miter lim="800000"/>
            <a:headEnd/>
            <a:tailEnd/>
          </a:ln>
          <a:effectLst/>
        </p:spPr>
      </p:pic>
      <p:pic>
        <p:nvPicPr>
          <p:cNvPr id="2049" name="Picture 1"/>
          <p:cNvPicPr>
            <a:picLocks noChangeAspect="1" noChangeArrowheads="1"/>
          </p:cNvPicPr>
          <p:nvPr/>
        </p:nvPicPr>
        <p:blipFill>
          <a:blip r:embed="rId3"/>
          <a:srcRect/>
          <a:stretch>
            <a:fillRect/>
          </a:stretch>
        </p:blipFill>
        <p:spPr bwMode="auto">
          <a:xfrm>
            <a:off x="1524000" y="4800600"/>
            <a:ext cx="2762250" cy="1019175"/>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1447800" y="1447800"/>
            <a:ext cx="2590800" cy="575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799"/>
          </a:xfrm>
        </p:spPr>
        <p:txBody>
          <a:bodyPr/>
          <a:lstStyle/>
          <a:p>
            <a:r>
              <a:rPr lang="en-US" b="1" dirty="0" smtClean="0"/>
              <a:t>Manhattan </a:t>
            </a:r>
            <a:r>
              <a:rPr lang="en-US" b="1" dirty="0" smtClean="0"/>
              <a:t>Distance</a:t>
            </a:r>
            <a:endParaRPr lang="en-US" dirty="0"/>
          </a:p>
        </p:txBody>
      </p:sp>
      <p:sp>
        <p:nvSpPr>
          <p:cNvPr id="3" name="Subtitle 2"/>
          <p:cNvSpPr>
            <a:spLocks noGrp="1"/>
          </p:cNvSpPr>
          <p:nvPr>
            <p:ph type="subTitle" idx="1"/>
          </p:nvPr>
        </p:nvSpPr>
        <p:spPr>
          <a:xfrm>
            <a:off x="1371600" y="990600"/>
            <a:ext cx="6400800" cy="5867400"/>
          </a:xfrm>
        </p:spPr>
        <p:txBody>
          <a:bodyPr>
            <a:normAutofit fontScale="77500" lnSpcReduction="20000"/>
          </a:bodyPr>
          <a:lstStyle/>
          <a:p>
            <a:pPr algn="l"/>
            <a:r>
              <a:rPr lang="en-US" sz="2600" dirty="0" smtClean="0">
                <a:solidFill>
                  <a:schemeClr val="tx1"/>
                </a:solidFill>
              </a:rPr>
              <a:t>We use Manhattan distance, also known as </a:t>
            </a:r>
            <a:r>
              <a:rPr lang="en-US" sz="2600" b="1" dirty="0" smtClean="0">
                <a:solidFill>
                  <a:schemeClr val="tx1"/>
                </a:solidFill>
              </a:rPr>
              <a:t>city block distance</a:t>
            </a:r>
            <a:r>
              <a:rPr lang="en-US" sz="2600" dirty="0" smtClean="0">
                <a:solidFill>
                  <a:schemeClr val="tx1"/>
                </a:solidFill>
              </a:rPr>
              <a:t>, or </a:t>
            </a:r>
            <a:r>
              <a:rPr lang="en-US" sz="2600" b="1" dirty="0" smtClean="0">
                <a:solidFill>
                  <a:schemeClr val="tx1"/>
                </a:solidFill>
              </a:rPr>
              <a:t>taxicab geometry </a:t>
            </a:r>
            <a:r>
              <a:rPr lang="en-US" sz="2600" dirty="0" smtClean="0">
                <a:solidFill>
                  <a:schemeClr val="tx1"/>
                </a:solidFill>
              </a:rPr>
              <a:t>if we need to calculate the distance between two data points in a grid-like path. Manhattan distance metric can be understood with the help of a simple example</a:t>
            </a:r>
            <a:r>
              <a:rPr lang="en-US" sz="2600" dirty="0" smtClean="0">
                <a:solidFill>
                  <a:schemeClr val="tx1"/>
                </a:solidFill>
              </a:rPr>
              <a:t>.</a:t>
            </a: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r>
              <a:rPr lang="en-US" sz="2600" dirty="0" smtClean="0">
                <a:solidFill>
                  <a:schemeClr val="tx1"/>
                </a:solidFill>
              </a:rPr>
              <a:t>In the above picture, imagine each cell to be a building, and the grid lines to be roads. Now if I want to travel from Point A to Point B marked in the image and follow the red or the yellow path. We see that the path is not straight and there are turns. In this case, we use the Manhattan distance metric to calculate the distance walked</a:t>
            </a:r>
            <a:r>
              <a:rPr lang="en-US" sz="2600" dirty="0" smtClean="0">
                <a:solidFill>
                  <a:schemeClr val="tx1"/>
                </a:solidFill>
              </a:rPr>
              <a:t>.</a:t>
            </a:r>
          </a:p>
        </p:txBody>
      </p:sp>
      <p:pic>
        <p:nvPicPr>
          <p:cNvPr id="17410" name="Picture 2"/>
          <p:cNvPicPr>
            <a:picLocks noChangeAspect="1" noChangeArrowheads="1"/>
          </p:cNvPicPr>
          <p:nvPr/>
        </p:nvPicPr>
        <p:blipFill>
          <a:blip r:embed="rId2"/>
          <a:srcRect/>
          <a:stretch>
            <a:fillRect/>
          </a:stretch>
        </p:blipFill>
        <p:spPr bwMode="auto">
          <a:xfrm>
            <a:off x="2667000" y="2286000"/>
            <a:ext cx="3228975" cy="2590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371600" y="685800"/>
            <a:ext cx="6400800" cy="5715000"/>
          </a:xfrm>
        </p:spPr>
        <p:txBody>
          <a:bodyPr>
            <a:normAutofit/>
          </a:bodyPr>
          <a:lstStyle/>
          <a:p>
            <a:pPr algn="l"/>
            <a:r>
              <a:rPr lang="en-US" sz="2000" dirty="0" smtClean="0">
                <a:solidFill>
                  <a:schemeClr val="tx1"/>
                </a:solidFill>
              </a:rPr>
              <a:t>We can get the equation for Manhattan distance by substituting p = 1 in the Minkowski distance formula. The formula is</a:t>
            </a:r>
            <a:r>
              <a:rPr lang="en-US" sz="2000" dirty="0" smtClean="0">
                <a:solidFill>
                  <a:schemeClr val="tx1"/>
                </a:solidFill>
              </a:rPr>
              <a:t>:-</a:t>
            </a:r>
          </a:p>
          <a:p>
            <a:pPr algn="l"/>
            <a:endParaRPr lang="en-US" sz="1800" dirty="0" smtClean="0">
              <a:solidFill>
                <a:schemeClr val="tx1"/>
              </a:solidFill>
            </a:endParaRPr>
          </a:p>
          <a:p>
            <a:pPr algn="l"/>
            <a:endParaRPr lang="en-US" sz="1800" dirty="0" smtClean="0">
              <a:solidFill>
                <a:schemeClr val="tx1"/>
              </a:solidFill>
            </a:endParaRPr>
          </a:p>
          <a:p>
            <a:pPr algn="l"/>
            <a:endParaRPr lang="en-US" sz="1800" dirty="0" smtClean="0">
              <a:solidFill>
                <a:schemeClr val="tx1"/>
              </a:solidFill>
            </a:endParaRPr>
          </a:p>
          <a:p>
            <a:pPr algn="l"/>
            <a:endParaRPr lang="en-US" sz="1800" dirty="0" smtClean="0">
              <a:solidFill>
                <a:schemeClr val="tx1"/>
              </a:solidFill>
            </a:endParaRPr>
          </a:p>
          <a:p>
            <a:pPr algn="l"/>
            <a:r>
              <a:rPr lang="en-US" sz="1800" b="1" dirty="0" smtClean="0">
                <a:solidFill>
                  <a:schemeClr val="tx1"/>
                </a:solidFill>
              </a:rPr>
              <a:t>When is Manhattan distance metric preferred in ML</a:t>
            </a:r>
            <a:r>
              <a:rPr lang="en-US" sz="1800" b="1" dirty="0" smtClean="0">
                <a:solidFill>
                  <a:schemeClr val="tx1"/>
                </a:solidFill>
              </a:rPr>
              <a:t>?</a:t>
            </a:r>
          </a:p>
          <a:p>
            <a:pPr algn="l"/>
            <a:r>
              <a:rPr lang="en-US" sz="1800" dirty="0" smtClean="0">
                <a:solidFill>
                  <a:schemeClr val="tx1"/>
                </a:solidFill>
              </a:rPr>
              <a:t>Manhattan Distance is preferred over the Euclidean distance metric as the dimension of the data increases. This occurs due to something known as the ‘curse of dimensionality</a:t>
            </a:r>
            <a:r>
              <a:rPr lang="en-US" sz="1800" dirty="0" smtClean="0">
                <a:solidFill>
                  <a:schemeClr val="tx1"/>
                </a:solidFill>
              </a:rPr>
              <a:t>’.</a:t>
            </a:r>
          </a:p>
          <a:p>
            <a:pPr algn="l"/>
            <a:endParaRPr lang="en-US" sz="1800" dirty="0" smtClean="0">
              <a:solidFill>
                <a:schemeClr val="tx1"/>
              </a:solidFill>
            </a:endParaRPr>
          </a:p>
          <a:p>
            <a:pPr algn="l"/>
            <a:r>
              <a:rPr lang="en-US" sz="1800" b="1" dirty="0" smtClean="0">
                <a:solidFill>
                  <a:schemeClr val="tx1"/>
                </a:solidFill>
              </a:rPr>
              <a:t>Conclusion:</a:t>
            </a:r>
            <a:endParaRPr lang="en-US" sz="1800" b="1" dirty="0" smtClean="0">
              <a:solidFill>
                <a:schemeClr val="tx1"/>
              </a:solidFill>
            </a:endParaRPr>
          </a:p>
          <a:p>
            <a:pPr algn="l"/>
            <a:r>
              <a:rPr lang="en-US" sz="1800" dirty="0" smtClean="0">
                <a:solidFill>
                  <a:schemeClr val="tx1"/>
                </a:solidFill>
              </a:rPr>
              <a:t>Manhattan distance is usually preferred over the more common Euclidean distance when there is high dimensionality in the data. Hamming distance is used to measure the distance between categorical variables, and the Cosine distance metric is mainly used to find the amount of similarity between two data points</a:t>
            </a:r>
            <a:r>
              <a:rPr lang="en-US" sz="1800" dirty="0" smtClean="0">
                <a:solidFill>
                  <a:schemeClr val="tx1"/>
                </a:solidFill>
              </a:rPr>
              <a:t>.</a:t>
            </a:r>
          </a:p>
        </p:txBody>
      </p:sp>
      <p:pic>
        <p:nvPicPr>
          <p:cNvPr id="18434" name="Picture 2"/>
          <p:cNvPicPr>
            <a:picLocks noChangeAspect="1" noChangeArrowheads="1"/>
          </p:cNvPicPr>
          <p:nvPr/>
        </p:nvPicPr>
        <p:blipFill>
          <a:blip r:embed="rId2"/>
          <a:srcRect/>
          <a:stretch>
            <a:fillRect/>
          </a:stretch>
        </p:blipFill>
        <p:spPr bwMode="auto">
          <a:xfrm>
            <a:off x="1447800" y="1752600"/>
            <a:ext cx="2743200" cy="895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lstStyle/>
          <a:p>
            <a:r>
              <a:rPr lang="en-US" b="1" dirty="0" smtClean="0"/>
              <a:t>References:</a:t>
            </a:r>
            <a:endParaRPr lang="en-US" b="1" dirty="0"/>
          </a:p>
        </p:txBody>
      </p:sp>
      <p:sp>
        <p:nvSpPr>
          <p:cNvPr id="3" name="Subtitle 2"/>
          <p:cNvSpPr>
            <a:spLocks noGrp="1"/>
          </p:cNvSpPr>
          <p:nvPr>
            <p:ph type="subTitle" idx="1"/>
          </p:nvPr>
        </p:nvSpPr>
        <p:spPr>
          <a:xfrm>
            <a:off x="1371600" y="2133600"/>
            <a:ext cx="6400800" cy="3505200"/>
          </a:xfrm>
        </p:spPr>
        <p:txBody>
          <a:bodyPr>
            <a:normAutofit fontScale="85000" lnSpcReduction="20000"/>
          </a:bodyPr>
          <a:lstStyle/>
          <a:p>
            <a:pPr algn="l">
              <a:buFont typeface="Arial" pitchFamily="34" charset="0"/>
              <a:buChar char="•"/>
            </a:pPr>
            <a:r>
              <a:rPr lang="en-US" dirty="0" smtClean="0">
                <a:solidFill>
                  <a:schemeClr val="tx1"/>
                </a:solidFill>
                <a:hlinkClick r:id="rId2"/>
              </a:rPr>
              <a:t>https://medium.com/@</a:t>
            </a:r>
            <a:r>
              <a:rPr lang="en-US" dirty="0" smtClean="0">
                <a:solidFill>
                  <a:schemeClr val="tx1"/>
                </a:solidFill>
                <a:hlinkClick r:id="rId2"/>
              </a:rPr>
              <a:t>kunal_gohrani/different-types-of-distance-metrics-used-in-machine-learning-e9928c5e26c7</a:t>
            </a:r>
            <a:endParaRPr lang="en-US" dirty="0" smtClean="0">
              <a:solidFill>
                <a:schemeClr val="tx1"/>
              </a:solidFill>
            </a:endParaRPr>
          </a:p>
          <a:p>
            <a:pPr algn="l">
              <a:buFont typeface="Arial" pitchFamily="34" charset="0"/>
              <a:buChar char="•"/>
            </a:pPr>
            <a:r>
              <a:rPr lang="en-US" dirty="0" smtClean="0">
                <a:solidFill>
                  <a:schemeClr val="tx1"/>
                </a:solidFill>
                <a:hlinkClick r:id="rId3"/>
              </a:rPr>
              <a:t>https://</a:t>
            </a:r>
            <a:r>
              <a:rPr lang="en-US" dirty="0" smtClean="0">
                <a:solidFill>
                  <a:schemeClr val="tx1"/>
                </a:solidFill>
                <a:hlinkClick r:id="rId3"/>
              </a:rPr>
              <a:t>bib.dbvis.de/uploadedFiles/155.pdf</a:t>
            </a:r>
            <a:endParaRPr lang="en-US" dirty="0" smtClean="0">
              <a:solidFill>
                <a:schemeClr val="tx1"/>
              </a:solidFill>
            </a:endParaRPr>
          </a:p>
          <a:p>
            <a:pPr algn="l">
              <a:buFont typeface="Arial" pitchFamily="34" charset="0"/>
              <a:buChar char="•"/>
            </a:pPr>
            <a:r>
              <a:rPr lang="en-US" dirty="0" smtClean="0">
                <a:solidFill>
                  <a:schemeClr val="tx1"/>
                </a:solidFill>
              </a:rPr>
              <a:t>Introduction </a:t>
            </a:r>
            <a:r>
              <a:rPr lang="en-US" dirty="0" smtClean="0">
                <a:solidFill>
                  <a:schemeClr val="tx1"/>
                </a:solidFill>
              </a:rPr>
              <a:t>to Social Network Methods: Robert A. Hanneman, Mark Riddle, University of California, 2005 </a:t>
            </a:r>
          </a:p>
          <a:p>
            <a:pPr algn="l">
              <a:buFont typeface="Arial" pitchFamily="34" charset="0"/>
              <a:buChar char="•"/>
            </a:pPr>
            <a:r>
              <a:rPr lang="en-US" dirty="0" smtClean="0">
                <a:solidFill>
                  <a:schemeClr val="tx1"/>
                </a:solidFill>
              </a:rPr>
              <a:t>https://youtu.be/ofIfXMPem2M 	</a:t>
            </a:r>
          </a:p>
          <a:p>
            <a:pPr algn="l">
              <a:buFont typeface="Arial" pitchFamily="34" charset="0"/>
              <a:buChar char="•"/>
            </a:pPr>
            <a:r>
              <a:rPr lang="en-US" dirty="0" smtClean="0">
                <a:solidFill>
                  <a:schemeClr val="tx1"/>
                </a:solidFill>
                <a:hlinkClick r:id="rId4"/>
              </a:rPr>
              <a:t>https://</a:t>
            </a:r>
            <a:r>
              <a:rPr lang="en-US" dirty="0" smtClean="0">
                <a:solidFill>
                  <a:schemeClr val="tx1"/>
                </a:solidFill>
                <a:hlinkClick r:id="rId4"/>
              </a:rPr>
              <a:t>youtu.be/p3HbBlcXDTE</a:t>
            </a:r>
            <a:endParaRPr lang="en-US" dirty="0" smtClean="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normAutofit/>
          </a:bodyPr>
          <a:lstStyle/>
          <a:p>
            <a:r>
              <a:rPr lang="en-US" sz="5400" b="1" dirty="0" smtClean="0"/>
              <a:t>THANK YOU !</a:t>
            </a:r>
            <a:endParaRPr lang="en-US" sz="5400"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554</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Euclidean, Manhattan and squared distances  </vt:lpstr>
      <vt:lpstr>Contents:</vt:lpstr>
      <vt:lpstr>Introduction</vt:lpstr>
      <vt:lpstr>Euclidean Distance</vt:lpstr>
      <vt:lpstr>Slide 5</vt:lpstr>
      <vt:lpstr>Manhattan Distance</vt:lpstr>
      <vt:lpstr>Slide 7</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47</cp:revision>
  <dcterms:created xsi:type="dcterms:W3CDTF">2021-09-17T09:38:57Z</dcterms:created>
  <dcterms:modified xsi:type="dcterms:W3CDTF">2021-09-21T19:50:06Z</dcterms:modified>
</cp:coreProperties>
</file>