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CE16-81CB-4CA0-9587-CB140A37B12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E016-3837-4AAC-841A-3EE81E566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comprehensive-guide-to-approximate-nearest-neighbors-algorithms-8b94f057d6b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Similar </a:t>
            </a:r>
            <a:r>
              <a:rPr lang="en-US" b="1" dirty="0" smtClean="0"/>
              <a:t>Items: </a:t>
            </a:r>
            <a:r>
              <a:rPr lang="en-US" b="1" dirty="0"/>
              <a:t>Applications of Near-Neighbor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400800" cy="609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Presented By :- SNEHAL TAWAR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\Pictures\recommendationsysanimation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6753225" cy="3848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41575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THANK YOU !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990599"/>
          </a:xfrm>
        </p:spPr>
        <p:txBody>
          <a:bodyPr/>
          <a:lstStyle/>
          <a:p>
            <a:r>
              <a:rPr lang="en-US" b="1" dirty="0" smtClean="0"/>
              <a:t>Contents: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Jaccard Similarity Of Sets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Similarity of Documents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Collaborative Filtering as a Similar-Sets </a:t>
            </a:r>
            <a:r>
              <a:rPr lang="en-US" dirty="0" smtClean="0">
                <a:solidFill>
                  <a:schemeClr val="tx1"/>
                </a:solidFill>
              </a:rPr>
              <a:t>Problem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06679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810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 fundamental data-mining problem is to examine data for “similar” </a:t>
            </a:r>
            <a:r>
              <a:rPr lang="en-US" dirty="0" smtClean="0">
                <a:solidFill>
                  <a:schemeClr val="tx1"/>
                </a:solidFill>
              </a:rPr>
              <a:t>items.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Example: </a:t>
            </a:r>
            <a:r>
              <a:rPr lang="en-US" dirty="0" smtClean="0">
                <a:solidFill>
                  <a:schemeClr val="tx1"/>
                </a:solidFill>
              </a:rPr>
              <a:t>Looking </a:t>
            </a:r>
            <a:r>
              <a:rPr lang="en-US" dirty="0">
                <a:solidFill>
                  <a:schemeClr val="tx1"/>
                </a:solidFill>
              </a:rPr>
              <a:t>at </a:t>
            </a:r>
            <a:r>
              <a:rPr lang="en-US" dirty="0" smtClean="0">
                <a:solidFill>
                  <a:schemeClr val="tx1"/>
                </a:solidFill>
              </a:rPr>
              <a:t> a  collection </a:t>
            </a:r>
            <a:r>
              <a:rPr lang="en-US" dirty="0">
                <a:solidFill>
                  <a:schemeClr val="tx1"/>
                </a:solidFill>
              </a:rPr>
              <a:t>of Web pages and </a:t>
            </a:r>
            <a:r>
              <a:rPr lang="en-US" dirty="0" smtClean="0">
                <a:solidFill>
                  <a:schemeClr val="tx1"/>
                </a:solidFill>
              </a:rPr>
              <a:t> finding </a:t>
            </a:r>
            <a:r>
              <a:rPr lang="en-US" dirty="0">
                <a:solidFill>
                  <a:schemeClr val="tx1"/>
                </a:solidFill>
              </a:rPr>
              <a:t>near-duplicate pages. These pages could </a:t>
            </a:r>
            <a:r>
              <a:rPr lang="en-US" dirty="0" smtClean="0">
                <a:solidFill>
                  <a:schemeClr val="tx1"/>
                </a:solidFill>
              </a:rPr>
              <a:t>be plagiarisms</a:t>
            </a:r>
            <a:r>
              <a:rPr lang="en-US" dirty="0">
                <a:solidFill>
                  <a:schemeClr val="tx1"/>
                </a:solidFill>
              </a:rPr>
              <a:t>, for example, or they could be mirrors that have almost the </a:t>
            </a:r>
            <a:r>
              <a:rPr lang="en-US" dirty="0" smtClean="0">
                <a:solidFill>
                  <a:schemeClr val="tx1"/>
                </a:solidFill>
              </a:rPr>
              <a:t>same content </a:t>
            </a:r>
            <a:r>
              <a:rPr lang="en-US" dirty="0">
                <a:solidFill>
                  <a:schemeClr val="tx1"/>
                </a:solidFill>
              </a:rPr>
              <a:t>but differ in information about the host and about other mirrors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shall focus initially on a particular notion of “similarity”: the similarity of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sets by looking at the relative size of their intersection. This notion of similarity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is called “Jaccard </a:t>
            </a:r>
            <a:r>
              <a:rPr lang="en-US" dirty="0" smtClean="0">
                <a:solidFill>
                  <a:schemeClr val="tx1"/>
                </a:solidFill>
              </a:rPr>
              <a:t>similarity”. 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We then examine </a:t>
            </a:r>
            <a:r>
              <a:rPr lang="en-US" dirty="0">
                <a:solidFill>
                  <a:schemeClr val="tx1"/>
                </a:solidFill>
              </a:rPr>
              <a:t>some of the uses of finding similar sets. These include finding </a:t>
            </a:r>
            <a:r>
              <a:rPr lang="en-US" dirty="0" smtClean="0">
                <a:solidFill>
                  <a:schemeClr val="tx1"/>
                </a:solidFill>
              </a:rPr>
              <a:t>textually similar </a:t>
            </a:r>
            <a:r>
              <a:rPr lang="en-US" dirty="0">
                <a:solidFill>
                  <a:schemeClr val="tx1"/>
                </a:solidFill>
              </a:rPr>
              <a:t>documents and collaborative filtering by finding </a:t>
            </a:r>
            <a:r>
              <a:rPr lang="en-US" dirty="0" smtClean="0">
                <a:solidFill>
                  <a:schemeClr val="tx1"/>
                </a:solidFill>
              </a:rPr>
              <a:t>similar customers and similar </a:t>
            </a:r>
            <a:r>
              <a:rPr lang="en-US" dirty="0">
                <a:solidFill>
                  <a:schemeClr val="tx1"/>
                </a:solidFill>
              </a:rPr>
              <a:t>products.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533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066799"/>
          </a:xfrm>
        </p:spPr>
        <p:txBody>
          <a:bodyPr/>
          <a:lstStyle/>
          <a:p>
            <a:r>
              <a:rPr lang="en-US" dirty="0"/>
              <a:t>Jaccard Similarity of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038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The Jaccard similarity of sets S and T is |S ∩ T |/|S ∪ T |, that is, the </a:t>
            </a:r>
            <a:r>
              <a:rPr lang="en-US" sz="1800" dirty="0" smtClean="0">
                <a:solidFill>
                  <a:schemeClr val="tx1"/>
                </a:solidFill>
              </a:rPr>
              <a:t>ratio of </a:t>
            </a:r>
            <a:r>
              <a:rPr lang="en-US" sz="1800" dirty="0">
                <a:solidFill>
                  <a:schemeClr val="tx1"/>
                </a:solidFill>
              </a:rPr>
              <a:t>the size of </a:t>
            </a:r>
            <a:r>
              <a:rPr lang="en-US" sz="1800" dirty="0" smtClean="0">
                <a:solidFill>
                  <a:schemeClr val="tx1"/>
                </a:solidFill>
              </a:rPr>
              <a:t>the intersection </a:t>
            </a:r>
            <a:r>
              <a:rPr lang="en-US" sz="1800" dirty="0">
                <a:solidFill>
                  <a:schemeClr val="tx1"/>
                </a:solidFill>
              </a:rPr>
              <a:t>of S and T to the size of their union. We </a:t>
            </a:r>
            <a:r>
              <a:rPr lang="en-US" sz="1800" dirty="0" smtClean="0">
                <a:solidFill>
                  <a:schemeClr val="tx1"/>
                </a:solidFill>
              </a:rPr>
              <a:t>shall denote </a:t>
            </a:r>
            <a:r>
              <a:rPr lang="en-US" sz="1800" dirty="0">
                <a:solidFill>
                  <a:schemeClr val="tx1"/>
                </a:solidFill>
              </a:rPr>
              <a:t>the Jaccard similarity of S and T by SIM(S, T ).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Example 3.1 : In </a:t>
            </a:r>
            <a:r>
              <a:rPr lang="en-US" sz="1800" dirty="0" smtClean="0">
                <a:solidFill>
                  <a:schemeClr val="tx1"/>
                </a:solidFill>
              </a:rPr>
              <a:t>Figure below, </a:t>
            </a:r>
            <a:r>
              <a:rPr lang="en-US" sz="1800" dirty="0">
                <a:solidFill>
                  <a:schemeClr val="tx1"/>
                </a:solidFill>
              </a:rPr>
              <a:t>we see two sets S and T . There are three elements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in their intersection and a total of eight elements that appear in S or T or both.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Thus, SIM(S, T ) = 3/8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Two sets with Jaccard similarity 3/8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581400"/>
            <a:ext cx="22002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/>
          <a:lstStyle/>
          <a:p>
            <a:r>
              <a:rPr lang="en-US" dirty="0"/>
              <a:t>Similarity of Documents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6482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We should understand that the aspect of similarity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are looking at here is character-level similarity, not “similar meaning,” which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requires us to examine the words in the documents and their </a:t>
            </a:r>
            <a:r>
              <a:rPr lang="en-US" dirty="0" smtClean="0">
                <a:solidFill>
                  <a:schemeClr val="tx1"/>
                </a:solidFill>
              </a:rPr>
              <a:t>uses.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Textual </a:t>
            </a:r>
            <a:r>
              <a:rPr lang="en-US" dirty="0">
                <a:solidFill>
                  <a:schemeClr val="tx1"/>
                </a:solidFill>
              </a:rPr>
              <a:t>similarity also has important uses. Many </a:t>
            </a:r>
            <a:r>
              <a:rPr lang="en-US" dirty="0" smtClean="0">
                <a:solidFill>
                  <a:schemeClr val="tx1"/>
                </a:solidFill>
              </a:rPr>
              <a:t>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involve </a:t>
            </a:r>
            <a:r>
              <a:rPr lang="en-US" dirty="0" smtClean="0">
                <a:solidFill>
                  <a:schemeClr val="tx1"/>
                </a:solidFill>
              </a:rPr>
              <a:t>finding duplicates </a:t>
            </a:r>
            <a:r>
              <a:rPr lang="en-US" dirty="0">
                <a:solidFill>
                  <a:schemeClr val="tx1"/>
                </a:solidFill>
              </a:rPr>
              <a:t>or near duplicates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Testing </a:t>
            </a:r>
            <a:r>
              <a:rPr lang="en-US" dirty="0">
                <a:solidFill>
                  <a:schemeClr val="tx1"/>
                </a:solidFill>
              </a:rPr>
              <a:t>whether two documents are exact duplicates is easy; just compare the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two documents character-by-character, and if they ever differ then they are not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same. However, in many applications, the documents are not identical, yet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they share large portions of their text. Here are some examples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Plagiarism: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Finding plagiarized documents tests our ability to find textual similarity. The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plagiarizer may extract only some parts of a document for his own. He may alter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few words and may alter the order in which sentences of the original appear.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Yet the resulting document may still contain 50% or more of the original. No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simple process of comparing documents character by character will detect a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sophisticated </a:t>
            </a:r>
            <a:r>
              <a:rPr lang="en-US" dirty="0" smtClean="0">
                <a:solidFill>
                  <a:schemeClr val="tx1"/>
                </a:solidFill>
              </a:rPr>
              <a:t>plagiarism.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52578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2057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14400"/>
            <a:ext cx="6400800" cy="52578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400" b="1" dirty="0">
                <a:solidFill>
                  <a:schemeClr val="tx1"/>
                </a:solidFill>
              </a:rPr>
              <a:t>Mirror </a:t>
            </a:r>
            <a:r>
              <a:rPr lang="en-US" sz="3400" b="1" dirty="0" smtClean="0">
                <a:solidFill>
                  <a:schemeClr val="tx1"/>
                </a:solidFill>
              </a:rPr>
              <a:t>Pages: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It is common for important or popular Web sites to be </a:t>
            </a:r>
            <a:r>
              <a:rPr lang="en-US" dirty="0" smtClean="0">
                <a:solidFill>
                  <a:schemeClr val="tx1"/>
                </a:solidFill>
              </a:rPr>
              <a:t>duplicated at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hosts, in order to share the load. The pages of these mirror sites will </a:t>
            </a:r>
            <a:r>
              <a:rPr lang="en-US" dirty="0" smtClean="0">
                <a:solidFill>
                  <a:schemeClr val="tx1"/>
                </a:solidFill>
              </a:rPr>
              <a:t>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quite </a:t>
            </a:r>
            <a:r>
              <a:rPr lang="en-US" dirty="0">
                <a:solidFill>
                  <a:schemeClr val="tx1"/>
                </a:solidFill>
              </a:rPr>
              <a:t>similar, but are rarely identical. For instance, they might each </a:t>
            </a:r>
            <a:r>
              <a:rPr lang="en-US" dirty="0" smtClean="0">
                <a:solidFill>
                  <a:schemeClr val="tx1"/>
                </a:solidFill>
              </a:rPr>
              <a:t>contain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information </a:t>
            </a:r>
            <a:r>
              <a:rPr lang="en-US" dirty="0">
                <a:solidFill>
                  <a:schemeClr val="tx1"/>
                </a:solidFill>
              </a:rPr>
              <a:t>associated with their particular host, and they might each </a:t>
            </a:r>
            <a:r>
              <a:rPr lang="en-US" dirty="0" smtClean="0">
                <a:solidFill>
                  <a:schemeClr val="tx1"/>
                </a:solidFill>
              </a:rPr>
              <a:t>have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links </a:t>
            </a:r>
            <a:r>
              <a:rPr lang="en-US" dirty="0">
                <a:solidFill>
                  <a:schemeClr val="tx1"/>
                </a:solidFill>
              </a:rPr>
              <a:t>to the other mirror sites but not to themselves. A related </a:t>
            </a:r>
            <a:r>
              <a:rPr lang="en-US" dirty="0" smtClean="0">
                <a:solidFill>
                  <a:schemeClr val="tx1"/>
                </a:solidFill>
              </a:rPr>
              <a:t>phenomenon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the appropriation of pages from one class to another. These pages </a:t>
            </a:r>
            <a:r>
              <a:rPr lang="en-US" dirty="0" smtClean="0">
                <a:solidFill>
                  <a:schemeClr val="tx1"/>
                </a:solidFill>
              </a:rPr>
              <a:t>might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include </a:t>
            </a:r>
            <a:r>
              <a:rPr lang="en-US" dirty="0">
                <a:solidFill>
                  <a:schemeClr val="tx1"/>
                </a:solidFill>
              </a:rPr>
              <a:t>class notes, assignments, and lecture slides. Similar pages might </a:t>
            </a:r>
            <a:r>
              <a:rPr lang="en-US" dirty="0" smtClean="0">
                <a:solidFill>
                  <a:schemeClr val="tx1"/>
                </a:solidFill>
              </a:rPr>
              <a:t>change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name of the course, year, and make small changes from year to year. </a:t>
            </a:r>
            <a:r>
              <a:rPr lang="en-US" dirty="0" smtClean="0">
                <a:solidFill>
                  <a:schemeClr val="tx1"/>
                </a:solidFill>
              </a:rPr>
              <a:t>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important to be able to detect similar pages of these kinds, because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engines </a:t>
            </a:r>
            <a:r>
              <a:rPr lang="en-US" dirty="0">
                <a:solidFill>
                  <a:schemeClr val="tx1"/>
                </a:solidFill>
              </a:rPr>
              <a:t>produce better results if they avoid showing two pages that are </a:t>
            </a:r>
            <a:r>
              <a:rPr lang="en-US" dirty="0" smtClean="0">
                <a:solidFill>
                  <a:schemeClr val="tx1"/>
                </a:solidFill>
              </a:rPr>
              <a:t>nearly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identical </a:t>
            </a:r>
            <a:r>
              <a:rPr lang="en-US" dirty="0">
                <a:solidFill>
                  <a:schemeClr val="tx1"/>
                </a:solidFill>
              </a:rPr>
              <a:t>within the </a:t>
            </a:r>
            <a:r>
              <a:rPr lang="en-US" dirty="0" smtClean="0">
                <a:solidFill>
                  <a:schemeClr val="tx1"/>
                </a:solidFill>
              </a:rPr>
              <a:t>first </a:t>
            </a:r>
            <a:r>
              <a:rPr lang="en-US" dirty="0">
                <a:solidFill>
                  <a:schemeClr val="tx1"/>
                </a:solidFill>
              </a:rPr>
              <a:t>page of results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3400" b="1" dirty="0">
                <a:solidFill>
                  <a:schemeClr val="tx1"/>
                </a:solidFill>
              </a:rPr>
              <a:t>Articles from the Same </a:t>
            </a:r>
            <a:r>
              <a:rPr lang="en-US" sz="3400" b="1" dirty="0" smtClean="0">
                <a:solidFill>
                  <a:schemeClr val="tx1"/>
                </a:solidFill>
              </a:rPr>
              <a:t>Source: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It is common for one reporter to write a news article that gets distributed,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say through the Associated Press, to many newspapers, which then publish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article on their Web sites. Each newspaper changes the article somewhat.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They may cut out paragraphs, or even add material of their own. They most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likely will surround the article by their own logo, ads, and links to other articles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at their site. However, the core of each newspaper’s page will be the original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article. News aggregators, such as Google News, try to find all versions of such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 article, in order to show only one, and that task requires finding when two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Web pages are textually similar, although not </a:t>
            </a:r>
            <a:r>
              <a:rPr lang="en-US" dirty="0" smtClean="0">
                <a:solidFill>
                  <a:schemeClr val="tx1"/>
                </a:solidFill>
              </a:rPr>
              <a:t>identical.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3124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Filtering as a Similar-Sets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648200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ollaborative filtering is </a:t>
            </a:r>
            <a:r>
              <a:rPr lang="en-US" sz="1400" dirty="0">
                <a:solidFill>
                  <a:schemeClr val="tx1"/>
                </a:solidFill>
              </a:rPr>
              <a:t>a process whereby we recommend to users items that were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liked by other users who have exhibited similar tastes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On-Line </a:t>
            </a:r>
            <a:r>
              <a:rPr lang="en-US" sz="1600" b="1" dirty="0" smtClean="0">
                <a:solidFill>
                  <a:schemeClr val="tx1"/>
                </a:solidFill>
              </a:rPr>
              <a:t>Purchases</a:t>
            </a:r>
            <a:r>
              <a:rPr lang="en-US" sz="1600" b="1" dirty="0" smtClean="0">
                <a:solidFill>
                  <a:schemeClr val="tx1"/>
                </a:solidFill>
              </a:rPr>
              <a:t>:-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Amazon.com has millions of customers and sells millions of </a:t>
            </a:r>
            <a:r>
              <a:rPr lang="en-US" sz="1400" dirty="0" smtClean="0">
                <a:solidFill>
                  <a:schemeClr val="tx1"/>
                </a:solidFill>
              </a:rPr>
              <a:t>items.</a:t>
            </a:r>
            <a:r>
              <a:rPr lang="en-US" sz="1400" dirty="0" smtClean="0">
                <a:solidFill>
                  <a:schemeClr val="tx1"/>
                </a:solidFill>
              </a:rPr>
              <a:t> Collaborative filtering requires several tools, in addition to finding </a:t>
            </a:r>
            <a:r>
              <a:rPr lang="en-US" sz="1400" dirty="0" smtClean="0">
                <a:solidFill>
                  <a:schemeClr val="tx1"/>
                </a:solidFill>
              </a:rPr>
              <a:t>similar customers </a:t>
            </a:r>
            <a:r>
              <a:rPr lang="en-US" sz="1400" dirty="0" smtClean="0">
                <a:solidFill>
                  <a:schemeClr val="tx1"/>
                </a:solidFill>
              </a:rPr>
              <a:t>or items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smtClean="0">
                <a:solidFill>
                  <a:schemeClr val="tx1"/>
                </a:solidFill>
              </a:rPr>
              <a:t>For example, two </a:t>
            </a:r>
            <a:r>
              <a:rPr lang="en-US" sz="1400" dirty="0" smtClean="0">
                <a:solidFill>
                  <a:schemeClr val="tx1"/>
                </a:solidFill>
              </a:rPr>
              <a:t>Amazon customers </a:t>
            </a:r>
            <a:r>
              <a:rPr lang="en-US" sz="1400" dirty="0" smtClean="0">
                <a:solidFill>
                  <a:schemeClr val="tx1"/>
                </a:solidFill>
              </a:rPr>
              <a:t>who like science-fiction might each </a:t>
            </a:r>
            <a:r>
              <a:rPr lang="en-US" sz="1400" dirty="0" smtClean="0">
                <a:solidFill>
                  <a:schemeClr val="tx1"/>
                </a:solidFill>
              </a:rPr>
              <a:t>buy many </a:t>
            </a:r>
            <a:r>
              <a:rPr lang="en-US" sz="1400" dirty="0" smtClean="0">
                <a:solidFill>
                  <a:schemeClr val="tx1"/>
                </a:solidFill>
              </a:rPr>
              <a:t>science-fiction </a:t>
            </a:r>
            <a:r>
              <a:rPr lang="en-US" sz="1400" dirty="0" smtClean="0">
                <a:solidFill>
                  <a:schemeClr val="tx1"/>
                </a:solidFill>
              </a:rPr>
              <a:t>books, but </a:t>
            </a:r>
            <a:r>
              <a:rPr lang="en-US" sz="1400" dirty="0" smtClean="0">
                <a:solidFill>
                  <a:schemeClr val="tx1"/>
                </a:solidFill>
              </a:rPr>
              <a:t>only a few of these will be in common. However, by combining </a:t>
            </a:r>
            <a:r>
              <a:rPr lang="en-US" sz="1400" dirty="0" smtClean="0">
                <a:solidFill>
                  <a:schemeClr val="tx1"/>
                </a:solidFill>
              </a:rPr>
              <a:t>similarity finding with </a:t>
            </a:r>
            <a:r>
              <a:rPr lang="en-US" sz="1400" dirty="0" smtClean="0">
                <a:solidFill>
                  <a:schemeClr val="tx1"/>
                </a:solidFill>
              </a:rPr>
              <a:t>clustering </a:t>
            </a:r>
            <a:r>
              <a:rPr lang="en-US" sz="1400" dirty="0" smtClean="0">
                <a:solidFill>
                  <a:schemeClr val="tx1"/>
                </a:solidFill>
              </a:rPr>
              <a:t>we </a:t>
            </a:r>
            <a:r>
              <a:rPr lang="en-US" sz="1400" dirty="0" smtClean="0">
                <a:solidFill>
                  <a:schemeClr val="tx1"/>
                </a:solidFill>
              </a:rPr>
              <a:t>might be able to discover that </a:t>
            </a:r>
            <a:r>
              <a:rPr lang="en-US" sz="1400" dirty="0" smtClean="0">
                <a:solidFill>
                  <a:schemeClr val="tx1"/>
                </a:solidFill>
              </a:rPr>
              <a:t>science fiction books </a:t>
            </a:r>
            <a:r>
              <a:rPr lang="en-US" sz="1400" dirty="0" smtClean="0">
                <a:solidFill>
                  <a:schemeClr val="tx1"/>
                </a:solidFill>
              </a:rPr>
              <a:t>are mutually similar and </a:t>
            </a:r>
            <a:r>
              <a:rPr lang="en-US" sz="1400" dirty="0" smtClean="0">
                <a:solidFill>
                  <a:schemeClr val="tx1"/>
                </a:solidFill>
              </a:rPr>
              <a:t>put them </a:t>
            </a:r>
            <a:r>
              <a:rPr lang="en-US" sz="1400" dirty="0" smtClean="0">
                <a:solidFill>
                  <a:schemeClr val="tx1"/>
                </a:solidFill>
              </a:rPr>
              <a:t>in one group. Then, we </a:t>
            </a:r>
            <a:r>
              <a:rPr lang="en-US" sz="1400" dirty="0" smtClean="0">
                <a:solidFill>
                  <a:schemeClr val="tx1"/>
                </a:solidFill>
              </a:rPr>
              <a:t>can get </a:t>
            </a:r>
            <a:r>
              <a:rPr lang="en-US" sz="1400" dirty="0" smtClean="0">
                <a:solidFill>
                  <a:schemeClr val="tx1"/>
                </a:solidFill>
              </a:rPr>
              <a:t>a more powerful notion of customer-similarity by asking whether they </a:t>
            </a:r>
            <a:r>
              <a:rPr lang="en-US" sz="1400" dirty="0" smtClean="0">
                <a:solidFill>
                  <a:schemeClr val="tx1"/>
                </a:solidFill>
              </a:rPr>
              <a:t>made purchases </a:t>
            </a:r>
            <a:r>
              <a:rPr lang="en-US" sz="1400" dirty="0" smtClean="0">
                <a:solidFill>
                  <a:schemeClr val="tx1"/>
                </a:solidFill>
              </a:rPr>
              <a:t>within many of the same groups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Movie </a:t>
            </a:r>
            <a:r>
              <a:rPr lang="en-US" sz="1600" b="1" dirty="0" smtClean="0">
                <a:solidFill>
                  <a:schemeClr val="tx1"/>
                </a:solidFill>
              </a:rPr>
              <a:t>Ratings:-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When our data consists of ratings rather than binary decisions (</a:t>
            </a:r>
            <a:r>
              <a:rPr lang="en-US" sz="1400" dirty="0" smtClean="0">
                <a:solidFill>
                  <a:schemeClr val="tx1"/>
                </a:solidFill>
              </a:rPr>
              <a:t>bought/did not </a:t>
            </a:r>
            <a:r>
              <a:rPr lang="en-US" sz="1400" dirty="0" smtClean="0">
                <a:solidFill>
                  <a:schemeClr val="tx1"/>
                </a:solidFill>
              </a:rPr>
              <a:t>buy or liked/disliked), we cannot </a:t>
            </a:r>
            <a:r>
              <a:rPr lang="en-US" sz="1400" dirty="0" smtClean="0">
                <a:solidFill>
                  <a:schemeClr val="tx1"/>
                </a:solidFill>
              </a:rPr>
              <a:t>rely simply </a:t>
            </a:r>
            <a:r>
              <a:rPr lang="en-US" sz="1400" dirty="0" smtClean="0">
                <a:solidFill>
                  <a:schemeClr val="tx1"/>
                </a:solidFill>
              </a:rPr>
              <a:t>on sets as representations </a:t>
            </a:r>
            <a:r>
              <a:rPr lang="en-US" sz="1400" dirty="0" smtClean="0">
                <a:solidFill>
                  <a:schemeClr val="tx1"/>
                </a:solidFill>
              </a:rPr>
              <a:t>of customers </a:t>
            </a:r>
            <a:r>
              <a:rPr lang="en-US" sz="1400" dirty="0" smtClean="0">
                <a:solidFill>
                  <a:schemeClr val="tx1"/>
                </a:solidFill>
              </a:rPr>
              <a:t>or items. Some options are: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1. Ignore low-rated customer/movie pairs; that is, treat these events as </a:t>
            </a:r>
            <a:r>
              <a:rPr lang="en-US" sz="1400" dirty="0" smtClean="0">
                <a:solidFill>
                  <a:schemeClr val="tx1"/>
                </a:solidFill>
              </a:rPr>
              <a:t>if the </a:t>
            </a:r>
            <a:r>
              <a:rPr lang="en-US" sz="1400" dirty="0" smtClean="0">
                <a:solidFill>
                  <a:schemeClr val="tx1"/>
                </a:solidFill>
              </a:rPr>
              <a:t>customer never watched the movie.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2. When comparing customers, imagine two set elements for each movie</a:t>
            </a:r>
            <a:r>
              <a:rPr lang="en-US" sz="1400" dirty="0" smtClean="0">
                <a:solidFill>
                  <a:schemeClr val="tx1"/>
                </a:solidFill>
              </a:rPr>
              <a:t>, “</a:t>
            </a:r>
            <a:r>
              <a:rPr lang="en-US" sz="1400" dirty="0" smtClean="0">
                <a:solidFill>
                  <a:schemeClr val="tx1"/>
                </a:solidFill>
              </a:rPr>
              <a:t>liked” and “hated.” If a customer rated a movie highly, put the “</a:t>
            </a:r>
            <a:r>
              <a:rPr lang="en-US" sz="1400" dirty="0" smtClean="0">
                <a:solidFill>
                  <a:schemeClr val="tx1"/>
                </a:solidFill>
              </a:rPr>
              <a:t>liked” for </a:t>
            </a:r>
            <a:r>
              <a:rPr lang="en-US" sz="1400" dirty="0" smtClean="0">
                <a:solidFill>
                  <a:schemeClr val="tx1"/>
                </a:solidFill>
              </a:rPr>
              <a:t>that movie in the customer’s set.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2133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4495800"/>
            <a:ext cx="106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83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Pictures\SOCIALapp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09600" y="685800"/>
            <a:ext cx="79248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they gave a low rating to a movie, put “hated” for that movie in their set. Then, we can look for high Jaccard similarity among these sets. We can do a similar trick when comparing movies.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If ratings are 1-to-5-stars, put a movie in a customer’s set n times if they rated the movie n-stars. Then, use Jaccard similarity for bags when measuring the similarity of customers. The Jaccard similarity for bags B and C is defined by counting an element n times in the intersection if n is the minimum of the number of times the element appears in B and C. In the union, we count the element the sum of the number of times it appears in B and in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3.2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bag-similarity of bags {a, a, a, b} and {a, a, b, b, c} is 1/3.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intersection counts a twice and b once, so its size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3. The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of the union of two bags is always the sum of the sizes of the two bags, or 9 in this case.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the highest possible Jaccard similarity for bags is 1/2, the score of 1/3 indicates the two bags are quite similar, as should be apparent from an examination of their contents.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609601"/>
            <a:ext cx="7772400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References: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2057400"/>
            <a:ext cx="60198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https://towardsdatascience.com/comprehensive-guide-to-approximate-nearest-neighbors-algorithms-8b94f057d6b6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Mining of Massive Datasets,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Anand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Rajaraman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Jeffrey David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Ullman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Cambridge University Press, 2012.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573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Finding Similar Items: Applications of Near-Neighbor Search</vt:lpstr>
      <vt:lpstr>Contents:</vt:lpstr>
      <vt:lpstr>Introduction</vt:lpstr>
      <vt:lpstr>Jaccard Similarity of Sets</vt:lpstr>
      <vt:lpstr>Similarity of Documents</vt:lpstr>
      <vt:lpstr>Slide 6</vt:lpstr>
      <vt:lpstr>Collaborative Filtering as a Similar-Sets Problem</vt:lpstr>
      <vt:lpstr>Slide 8</vt:lpstr>
      <vt:lpstr>Slide 9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Similar Items: Applications of Near-Neighbor Search</dc:title>
  <dc:creator>admin</dc:creator>
  <cp:lastModifiedBy>admin</cp:lastModifiedBy>
  <cp:revision>28</cp:revision>
  <dcterms:created xsi:type="dcterms:W3CDTF">2021-09-23T13:55:51Z</dcterms:created>
  <dcterms:modified xsi:type="dcterms:W3CDTF">2021-09-24T07:32:21Z</dcterms:modified>
</cp:coreProperties>
</file>