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8" r:id="rId5"/>
    <p:sldId id="265" r:id="rId6"/>
    <p:sldId id="259" r:id="rId7"/>
    <p:sldId id="260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080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12/19/2019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rse.com/" TargetMode="External"/><Relationship Id="rId2" Type="http://schemas.openxmlformats.org/officeDocument/2006/relationships/hyperlink" Target="https://www.fbi.gov/history/famous-cases/morris-wor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rchsecurity.techtarget.com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BADA38-C464-154B-9E46-C82ED6B84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762001"/>
            <a:ext cx="7923212" cy="1904999"/>
          </a:xfrm>
        </p:spPr>
        <p:txBody>
          <a:bodyPr/>
          <a:lstStyle/>
          <a:p>
            <a:pPr algn="ctr"/>
            <a:r>
              <a:rPr lang="en-US" b="1" dirty="0"/>
              <a:t>Morris worm attack  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E2157B6-1DF0-1148-8935-80C54E60E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410200"/>
            <a:ext cx="8825658" cy="762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Presented By :- </a:t>
            </a:r>
            <a:r>
              <a:rPr lang="en-US" sz="3600" b="1" dirty="0" err="1"/>
              <a:t>Snehal</a:t>
            </a:r>
            <a:r>
              <a:rPr lang="en-US" sz="3600" b="1" dirty="0"/>
              <a:t> </a:t>
            </a:r>
            <a:r>
              <a:rPr lang="en-US" sz="3600" b="1" dirty="0" err="1"/>
              <a:t>Tawar</a:t>
            </a:r>
            <a:r>
              <a:rPr lang="en-US" sz="3600" b="1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133600"/>
            <a:ext cx="355282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2822234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33400" y="1905001"/>
            <a:ext cx="7010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3200" dirty="0" smtClean="0">
                <a:solidFill>
                  <a:schemeClr val="bg1"/>
                </a:solidFill>
              </a:rPr>
              <a:t>What is Cyber Forensics?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 smtClean="0">
                <a:solidFill>
                  <a:schemeClr val="bg1"/>
                </a:solidFill>
              </a:rPr>
              <a:t>Background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 smtClean="0">
                <a:solidFill>
                  <a:schemeClr val="bg1"/>
                </a:solidFill>
              </a:rPr>
              <a:t>The Attack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 smtClean="0">
                <a:solidFill>
                  <a:schemeClr val="bg1"/>
                </a:solidFill>
              </a:rPr>
              <a:t>Investigation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 smtClean="0">
                <a:solidFill>
                  <a:schemeClr val="bg1"/>
                </a:solidFill>
              </a:rPr>
              <a:t>Current Status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3200" dirty="0" smtClean="0">
                <a:solidFill>
                  <a:schemeClr val="bg1"/>
                </a:solidFill>
              </a:rPr>
              <a:t>References</a:t>
            </a:r>
          </a:p>
          <a:p>
            <a:pPr marL="342900" indent="-342900">
              <a:buFont typeface="+mj-lt"/>
              <a:buAutoNum type="arabicParenR"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762000"/>
            <a:ext cx="3352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Contents: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85800"/>
            <a:ext cx="8761413" cy="762000"/>
          </a:xfrm>
        </p:spPr>
        <p:txBody>
          <a:bodyPr/>
          <a:lstStyle/>
          <a:p>
            <a:r>
              <a:rPr lang="en-US" dirty="0" smtClean="0"/>
              <a:t>What is Cyber Forensics?</a:t>
            </a:r>
            <a:endParaRPr lang="en-US" dirty="0"/>
          </a:p>
        </p:txBody>
      </p:sp>
      <p:sp>
        <p:nvSpPr>
          <p:cNvPr id="1026" name="AutoShape 2" descr="Image result for what is cyber forensic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Image result for what is cyber forensics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62000" y="762000"/>
            <a:ext cx="8382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Cyber Forensics</a:t>
            </a:r>
            <a:r>
              <a:rPr lang="en-US" sz="2000" dirty="0" smtClean="0">
                <a:solidFill>
                  <a:schemeClr val="bg1"/>
                </a:solidFill>
              </a:rPr>
              <a:t> is the scientific processes of</a:t>
            </a:r>
            <a:r>
              <a:rPr lang="en-US" sz="2000" b="1" dirty="0" smtClean="0">
                <a:solidFill>
                  <a:schemeClr val="bg1"/>
                </a:solidFill>
              </a:rPr>
              <a:t> identification, seizure, acquisition, authentication, analysis, documentation and preservation </a:t>
            </a:r>
            <a:r>
              <a:rPr lang="en-US" sz="2000" dirty="0" smtClean="0">
                <a:solidFill>
                  <a:schemeClr val="bg1"/>
                </a:solidFill>
              </a:rPr>
              <a:t>of </a:t>
            </a:r>
            <a:r>
              <a:rPr lang="en-US" sz="2000" b="1" dirty="0" smtClean="0">
                <a:solidFill>
                  <a:schemeClr val="bg1"/>
                </a:solidFill>
              </a:rPr>
              <a:t>digital evidence</a:t>
            </a:r>
            <a:r>
              <a:rPr lang="en-US" sz="2000" dirty="0" smtClean="0">
                <a:solidFill>
                  <a:schemeClr val="bg1"/>
                </a:solidFill>
              </a:rPr>
              <a:t>  in a way that is suitable for presentation in a court of law. Also known as </a:t>
            </a:r>
            <a:r>
              <a:rPr lang="en-US" sz="2000" b="1" dirty="0" smtClean="0">
                <a:solidFill>
                  <a:schemeClr val="bg1"/>
                </a:solidFill>
              </a:rPr>
              <a:t>Computer Forensics</a:t>
            </a:r>
            <a:r>
              <a:rPr lang="en-US" sz="2000" dirty="0" smtClean="0">
                <a:solidFill>
                  <a:schemeClr val="bg1"/>
                </a:solidFill>
              </a:rPr>
              <a:t> or </a:t>
            </a:r>
            <a:r>
              <a:rPr lang="en-US" sz="2000" b="1" dirty="0" smtClean="0">
                <a:solidFill>
                  <a:schemeClr val="bg1"/>
                </a:solidFill>
              </a:rPr>
              <a:t>Digital Forensics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3886200"/>
            <a:ext cx="8305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The stages of a computer forensics examination: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1. Readiness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2. Evaluation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3. Collection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4. Analysis</a:t>
            </a:r>
          </a:p>
          <a:p>
            <a:pPr fontAlgn="base"/>
            <a:r>
              <a:rPr lang="en-US" sz="2000" dirty="0" smtClean="0">
                <a:solidFill>
                  <a:schemeClr val="bg1"/>
                </a:solidFill>
              </a:rPr>
              <a:t>5. Presentation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6. Review </a:t>
            </a:r>
            <a:endParaRPr lang="en-US" sz="2000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D92A21-FB57-024E-8833-794939087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670E83-4F03-8641-9631-3CAA2AAF7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3800" y="2476500"/>
            <a:ext cx="4341813" cy="35814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Morris was a talented computer scientist who had graduated from Harvard in June 1988.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ARPANET</a:t>
            </a:r>
            <a:r>
              <a:rPr lang="en-US" sz="2000" dirty="0" smtClean="0">
                <a:solidFill>
                  <a:schemeClr val="tx1"/>
                </a:solidFill>
              </a:rPr>
              <a:t> was the network that became the basis for the </a:t>
            </a:r>
            <a:r>
              <a:rPr lang="en-US" sz="2000" b="1" u="sng" dirty="0" smtClean="0">
                <a:solidFill>
                  <a:schemeClr val="tx1"/>
                </a:solidFill>
              </a:rPr>
              <a:t>Internet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According to Morris, the purpose of the worm was to measure the size of the  “Internet” </a:t>
            </a:r>
            <a:r>
              <a:rPr lang="en-US" sz="2000" dirty="0" err="1" smtClean="0">
                <a:solidFill>
                  <a:schemeClr val="tx1"/>
                </a:solidFill>
              </a:rPr>
              <a:t>i.e</a:t>
            </a:r>
            <a:r>
              <a:rPr lang="en-US" sz="2000" dirty="0" smtClean="0">
                <a:solidFill>
                  <a:schemeClr val="tx1"/>
                </a:solidFill>
              </a:rPr>
              <a:t>  ARPANET - although it unintentionally caused </a:t>
            </a:r>
            <a:r>
              <a:rPr lang="en-US" sz="2000" b="1" u="sng" dirty="0" smtClean="0">
                <a:solidFill>
                  <a:schemeClr val="tx1"/>
                </a:solidFill>
              </a:rPr>
              <a:t>denial-of-service</a:t>
            </a:r>
            <a:r>
              <a:rPr lang="en-US" sz="2000" dirty="0" smtClean="0">
                <a:solidFill>
                  <a:schemeClr val="tx1"/>
                </a:solidFill>
              </a:rPr>
              <a:t> (</a:t>
            </a:r>
            <a:r>
              <a:rPr lang="en-US" sz="2000" dirty="0" err="1" smtClean="0">
                <a:solidFill>
                  <a:schemeClr val="tx1"/>
                </a:solidFill>
              </a:rPr>
              <a:t>DoS</a:t>
            </a:r>
            <a:r>
              <a:rPr lang="en-US" sz="2000" dirty="0" smtClean="0">
                <a:solidFill>
                  <a:schemeClr val="tx1"/>
                </a:solidFill>
              </a:rPr>
              <a:t>) for around 10% of the 60,000 machines connected to ARPANET in 1988.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The cyber worms unlike viruses don’t need software host but can </a:t>
            </a:r>
            <a:r>
              <a:rPr lang="en-US" sz="2000" b="1" dirty="0" smtClean="0">
                <a:solidFill>
                  <a:schemeClr val="tx1"/>
                </a:solidFill>
              </a:rPr>
              <a:t>exist and propagate on their own. 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68770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583219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Attack: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At around 8:30 pm on November 2 1988, a maliciously clever program was unleashed on the internet from a computer at Massachusetts Institute of Technology.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Vital Military and University functions slowed to a crawl. Morris designed the worm to ask systems whether they already had a local copy of the worm. The worm would skip systems that replied "yes." In theory, this would prevent the worm from </a:t>
            </a:r>
            <a:r>
              <a:rPr lang="en-US" b="1" dirty="0" smtClean="0">
                <a:solidFill>
                  <a:schemeClr val="tx1"/>
                </a:solidFill>
              </a:rPr>
              <a:t>copying itself </a:t>
            </a:r>
            <a:r>
              <a:rPr lang="en-US" dirty="0" smtClean="0">
                <a:solidFill>
                  <a:schemeClr val="tx1"/>
                </a:solidFill>
              </a:rPr>
              <a:t>endlessly and </a:t>
            </a:r>
            <a:r>
              <a:rPr lang="en-US" b="1" dirty="0" smtClean="0">
                <a:solidFill>
                  <a:schemeClr val="tx1"/>
                </a:solidFill>
              </a:rPr>
              <a:t>bogging down the Internet.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Big Mistake Morris </a:t>
            </a:r>
            <a:r>
              <a:rPr lang="en-US" b="1" dirty="0" smtClean="0">
                <a:solidFill>
                  <a:schemeClr val="tx1"/>
                </a:solidFill>
              </a:rPr>
              <a:t>seven-to-one ratio </a:t>
            </a:r>
            <a:r>
              <a:rPr lang="en-US" dirty="0" smtClean="0">
                <a:solidFill>
                  <a:schemeClr val="tx1"/>
                </a:solidFill>
              </a:rPr>
              <a:t>turned out to be a fatal design flaw. The ratio </a:t>
            </a:r>
            <a:r>
              <a:rPr lang="en-US" b="1" dirty="0" smtClean="0">
                <a:solidFill>
                  <a:schemeClr val="tx1"/>
                </a:solidFill>
              </a:rPr>
              <a:t>wasn’t high enough </a:t>
            </a:r>
            <a:r>
              <a:rPr lang="en-US" dirty="0" smtClean="0">
                <a:solidFill>
                  <a:schemeClr val="tx1"/>
                </a:solidFill>
              </a:rPr>
              <a:t>to slow the programs reproduction. The worm </a:t>
            </a:r>
            <a:r>
              <a:rPr lang="en-US" b="1" dirty="0" smtClean="0">
                <a:solidFill>
                  <a:schemeClr val="tx1"/>
                </a:solidFill>
              </a:rPr>
              <a:t>quickly spread </a:t>
            </a:r>
            <a:r>
              <a:rPr lang="en-US" dirty="0" smtClean="0">
                <a:solidFill>
                  <a:schemeClr val="tx1"/>
                </a:solidFill>
              </a:rPr>
              <a:t>from systems.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ACB78F-4BEA-B64C-A2D7-50BB1D28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Investigation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D28213-CD88-C347-93C3-4A7D8C151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2514600"/>
            <a:ext cx="9067799" cy="396240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After the incident became public the </a:t>
            </a:r>
            <a:r>
              <a:rPr lang="en-US" b="1" dirty="0">
                <a:solidFill>
                  <a:schemeClr val="tx1"/>
                </a:solidFill>
              </a:rPr>
              <a:t>FBI</a:t>
            </a:r>
            <a:r>
              <a:rPr lang="en-US" dirty="0">
                <a:solidFill>
                  <a:schemeClr val="tx1"/>
                </a:solidFill>
              </a:rPr>
              <a:t> launched an investigation. </a:t>
            </a:r>
          </a:p>
          <a:p>
            <a:r>
              <a:rPr lang="en-US" dirty="0">
                <a:solidFill>
                  <a:schemeClr val="tx1"/>
                </a:solidFill>
              </a:rPr>
              <a:t>Agents quickly confirmed that Morris was behind the attack and began interviewing him and his associates and decrypting his computer files which yielded plenty of  </a:t>
            </a:r>
            <a:r>
              <a:rPr lang="en-US" b="1" dirty="0">
                <a:solidFill>
                  <a:schemeClr val="tx1"/>
                </a:solidFill>
              </a:rPr>
              <a:t>indiscriminating evidences.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was a year before the invention of the World Wide Web. Among the many casualties </a:t>
            </a:r>
            <a:r>
              <a:rPr lang="en-US" b="1" dirty="0">
                <a:solidFill>
                  <a:schemeClr val="tx1"/>
                </a:solidFill>
              </a:rPr>
              <a:t>were Harvard, Princeton, Stanford, Johns Hopkins, NASA, and the Lawrence Livermore National Laboratory</a:t>
            </a:r>
            <a:r>
              <a:rPr lang="en-US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Robert Morris was tried and convicted of violating United States Code: Title 18 , the</a:t>
            </a:r>
            <a:r>
              <a:rPr lang="en-US" b="1" dirty="0" smtClean="0">
                <a:solidFill>
                  <a:schemeClr val="tx1"/>
                </a:solidFill>
              </a:rPr>
              <a:t> Computer Fraud and Abuse Act[11] in United States v. Morris.</a:t>
            </a:r>
            <a:r>
              <a:rPr lang="en-US" dirty="0" smtClean="0">
                <a:solidFill>
                  <a:schemeClr val="tx1"/>
                </a:solidFill>
              </a:rPr>
              <a:t> After appeals, he was sentenced to </a:t>
            </a:r>
            <a:r>
              <a:rPr lang="en-US" b="1" dirty="0" smtClean="0">
                <a:solidFill>
                  <a:schemeClr val="tx1"/>
                </a:solidFill>
              </a:rPr>
              <a:t>three years' probation, 400 hours of community service, and a fine of $10,050 plus the costs of his supervision.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20200" y="2743200"/>
            <a:ext cx="2849880" cy="2316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51533718"/>
      </p:ext>
    </p:extLst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F7F10C-28EA-BE48-9DBB-C6B325AE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Status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437547-4F75-C443-AB22-C43B54921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819400"/>
            <a:ext cx="11506200" cy="3733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The episode had a huge impact on a nation just coming to grips with how important and vulnerable computers had become at that time. 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idea of </a:t>
            </a:r>
            <a:r>
              <a:rPr lang="en-US" sz="2000" dirty="0" err="1">
                <a:solidFill>
                  <a:schemeClr val="tx1"/>
                </a:solidFill>
              </a:rPr>
              <a:t>cybersecurity</a:t>
            </a:r>
            <a:r>
              <a:rPr lang="en-US" sz="2000" dirty="0">
                <a:solidFill>
                  <a:schemeClr val="tx1"/>
                </a:solidFill>
              </a:rPr>
              <a:t> became something computer users began to take more seriously. </a:t>
            </a:r>
            <a:endParaRPr lang="en-US" sz="2000" dirty="0" smtClean="0">
              <a:solidFill>
                <a:schemeClr val="tx1"/>
              </a:solidFill>
            </a:endParaRPr>
          </a:p>
          <a:p>
            <a:r>
              <a:rPr lang="en-US" sz="2000" dirty="0" smtClean="0">
                <a:solidFill>
                  <a:schemeClr val="tx1"/>
                </a:solidFill>
              </a:rPr>
              <a:t> Just days after the attack, for example, the country’s </a:t>
            </a:r>
            <a:r>
              <a:rPr lang="en-US" sz="2000" b="1" dirty="0" smtClean="0">
                <a:solidFill>
                  <a:schemeClr val="tx1"/>
                </a:solidFill>
              </a:rPr>
              <a:t>first computer emergency response team </a:t>
            </a:r>
            <a:r>
              <a:rPr lang="en-US" sz="2000" dirty="0" smtClean="0">
                <a:solidFill>
                  <a:schemeClr val="tx1"/>
                </a:solidFill>
              </a:rPr>
              <a:t>was created in Pittsburgh at the direction of the Department of Defense. Developers also began creating much-needed </a:t>
            </a:r>
            <a:r>
              <a:rPr lang="en-US" sz="2000" b="1" dirty="0" smtClean="0">
                <a:solidFill>
                  <a:schemeClr val="tx1"/>
                </a:solidFill>
              </a:rPr>
              <a:t>computer intrusion detection software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The Morris Worm inspired </a:t>
            </a:r>
            <a:r>
              <a:rPr lang="en-US" sz="2000" b="1" dirty="0" smtClean="0">
                <a:solidFill>
                  <a:schemeClr val="tx1"/>
                </a:solidFill>
              </a:rPr>
              <a:t>a new generation of hackers </a:t>
            </a:r>
            <a:r>
              <a:rPr lang="en-US" sz="2000" dirty="0" smtClean="0">
                <a:solidFill>
                  <a:schemeClr val="tx1"/>
                </a:solidFill>
              </a:rPr>
              <a:t>and a wave of Internet-driven assaults that continue to plague our digital systems to this day. Whether accidental or not, the first Internet attack was </a:t>
            </a:r>
            <a:r>
              <a:rPr lang="en-US" sz="2000" b="1" dirty="0" smtClean="0">
                <a:solidFill>
                  <a:schemeClr val="tx1"/>
                </a:solidFill>
              </a:rPr>
              <a:t>a wake-up call </a:t>
            </a:r>
            <a:r>
              <a:rPr lang="en-US" sz="2000" dirty="0" smtClean="0">
                <a:solidFill>
                  <a:schemeClr val="tx1"/>
                </a:solidFill>
              </a:rPr>
              <a:t>for the country and the cyber age to come.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3200" y="0"/>
            <a:ext cx="56388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0036785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solidFill>
                  <a:schemeClr val="tx1"/>
                </a:solidFill>
                <a:hlinkClick r:id="rId2"/>
              </a:rPr>
              <a:t>https://www.fbi.gov/history/famous-cases/morris-worm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  <a:hlinkClick r:id="rId3"/>
              </a:rPr>
              <a:t>https://www.inverse.com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  <a:hlinkClick r:id="rId3"/>
              </a:rPr>
              <a:t>https://www.wikipedia.com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  <a:hlinkClick r:id="rId3"/>
              </a:rPr>
              <a:t>https://www.forensiccontrol.com</a:t>
            </a:r>
            <a:endParaRPr lang="en-US" sz="2800" dirty="0" smtClean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  <a:hlinkClick r:id="rId4"/>
              </a:rPr>
              <a:t>https://searchsecurity.techtarget.com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7ACE26-A1BC-DB4C-A396-E33AE522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xmlns="" val="2783931271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390</Words>
  <Application>Microsoft Office PowerPoint</Application>
  <PresentationFormat>Custom</PresentationFormat>
  <Paragraphs>44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TF10001029</vt:lpstr>
      <vt:lpstr>Morris worm attack   </vt:lpstr>
      <vt:lpstr>Slide 2</vt:lpstr>
      <vt:lpstr>What is Cyber Forensics?</vt:lpstr>
      <vt:lpstr>Background :</vt:lpstr>
      <vt:lpstr>The Attack:</vt:lpstr>
      <vt:lpstr>Investigation :</vt:lpstr>
      <vt:lpstr>Current Status :</vt:lpstr>
      <vt:lpstr>References: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Intellectual Property Fraud</dc:title>
  <dc:creator>ckt</dc:creator>
  <cp:lastModifiedBy>admin</cp:lastModifiedBy>
  <cp:revision>35</cp:revision>
  <dcterms:modified xsi:type="dcterms:W3CDTF">2019-12-18T19:43:02Z</dcterms:modified>
</cp:coreProperties>
</file>