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CCADE8-9C35-4A00-9DEA-CFE146F11F4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CADE8-9C35-4A00-9DEA-CFE146F11F4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CADE8-9C35-4A00-9DEA-CFE146F11F4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CCADE8-9C35-4A00-9DEA-CFE146F11F4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CADE8-9C35-4A00-9DEA-CFE146F11F4A}" type="datetimeFigureOut">
              <a:rPr lang="en-US" smtClean="0"/>
              <a:pPr/>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CCADE8-9C35-4A00-9DEA-CFE146F11F4A}"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CCADE8-9C35-4A00-9DEA-CFE146F11F4A}" type="datetimeFigureOut">
              <a:rPr lang="en-US" smtClean="0"/>
              <a:pPr/>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CCADE8-9C35-4A00-9DEA-CFE146F11F4A}" type="datetimeFigureOut">
              <a:rPr lang="en-US" smtClean="0"/>
              <a:pPr/>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CCADE8-9C35-4A00-9DEA-CFE146F11F4A}" type="datetimeFigureOut">
              <a:rPr lang="en-US" smtClean="0"/>
              <a:pPr/>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CADE8-9C35-4A00-9DEA-CFE146F11F4A}"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CCADE8-9C35-4A00-9DEA-CFE146F11F4A}" type="datetimeFigureOut">
              <a:rPr lang="en-US" smtClean="0"/>
              <a:pPr/>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03802E-030A-479C-8C58-36FCDE292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CCADE8-9C35-4A00-9DEA-CFE146F11F4A}" type="datetimeFigureOut">
              <a:rPr lang="en-US" smtClean="0"/>
              <a:pPr/>
              <a:t>5/1/2022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03802E-030A-479C-8C58-36FCDE2922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ielx7/5971803/8821508/08821512.pdf?tp=&amp;amp;arnumber=8821512&amp;amp;isnumber=8821508&amp;amp;ref=aHR0cHM6Ly9zY2hvbGFyLmdvb2dsZS5jby5pbi8" TargetMode="External"/><Relationship Id="rId2" Type="http://schemas.openxmlformats.org/officeDocument/2006/relationships/hyperlink" Target="https://raco.cat/index.php/ELCVIA/article/download/373942/467477/" TargetMode="External"/><Relationship Id="rId1" Type="http://schemas.openxmlformats.org/officeDocument/2006/relationships/slideLayout" Target="../slideLayouts/slideLayout1.xml"/><Relationship Id="rId6" Type="http://schemas.openxmlformats.org/officeDocument/2006/relationships/hyperlink" Target="https://d1wqtxts1xzle7.cloudfront.net/33554940/V3I4201494-with-cover-page-v2.pdf?Expires=1639150383&amp;Signature=cxy41T~cOaGpwwv9~B7JArwCR9OBBcMQR66pCCMaColRC59BwcaLdxUSOVAVxlenI8RWnicJiZzUJlv0dO2y4gdVpoO9qIkAZFettEjuU1iMTB82aZZyCwlJZvOG~XpwYz-Nd5ntFixmDc8GzZ1PbD3r8U7Ccdhnl5EW007Lry1zWBM6cmSEJR80RVtdIwJre6BpMB57SMCI6vN5bFXZiGiI1I7-AwGaMNP3yASZllHu8689ENNlh7yYJa1UtR2G9MtySdWGwLkbyV8LFJNEZlob-8tpeVKgPa557UhNRo9AfjpDEvR91Lhfoy1Xjz1KAGjuX7yuReSUeDSvEgfpgw__&amp;Key-Pair-Id=APKAJLOHF5GGSLRBV4ZA" TargetMode="External"/><Relationship Id="rId5" Type="http://schemas.openxmlformats.org/officeDocument/2006/relationships/hyperlink" Target="https://discovery.dundee.ac.uk/ws/files/39285097/Recommendation_system_for_cold_start_items.pdf" TargetMode="External"/><Relationship Id="rId4" Type="http://schemas.openxmlformats.org/officeDocument/2006/relationships/hyperlink" Target="https://easychair.org/publications/preprint_download/Qqsp"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
        <p:nvSpPr>
          <p:cNvPr id="5" name="Rectangle 4"/>
          <p:cNvSpPr/>
          <p:nvPr/>
        </p:nvSpPr>
        <p:spPr>
          <a:xfrm>
            <a:off x="5105400" y="228600"/>
            <a:ext cx="3657600" cy="1569660"/>
          </a:xfrm>
          <a:prstGeom prst="rect">
            <a:avLst/>
          </a:prstGeom>
        </p:spPr>
        <p:txBody>
          <a:bodyPr wrap="square">
            <a:spAutoFit/>
          </a:bodyPr>
          <a:lstStyle/>
          <a:p>
            <a:r>
              <a:rPr lang="en-US" sz="3200" b="1" dirty="0" smtClean="0">
                <a:solidFill>
                  <a:schemeClr val="bg1"/>
                </a:solidFill>
              </a:rPr>
              <a:t>MOVIE RECOMMENDATION SYSTEM</a:t>
            </a:r>
            <a:endParaRPr lang="en-US" sz="3200" dirty="0">
              <a:solidFill>
                <a:schemeClr val="bg1"/>
              </a:solidFill>
            </a:endParaRPr>
          </a:p>
        </p:txBody>
      </p:sp>
      <p:sp>
        <p:nvSpPr>
          <p:cNvPr id="6" name="Rectangle 5"/>
          <p:cNvSpPr/>
          <p:nvPr/>
        </p:nvSpPr>
        <p:spPr>
          <a:xfrm>
            <a:off x="4800600" y="6248400"/>
            <a:ext cx="4343400" cy="461665"/>
          </a:xfrm>
          <a:prstGeom prst="rect">
            <a:avLst/>
          </a:prstGeom>
        </p:spPr>
        <p:txBody>
          <a:bodyPr wrap="square">
            <a:spAutoFit/>
          </a:bodyPr>
          <a:lstStyle/>
          <a:p>
            <a:r>
              <a:rPr lang="en-US" sz="2400" b="1" dirty="0" smtClean="0">
                <a:solidFill>
                  <a:schemeClr val="bg1"/>
                </a:solidFill>
              </a:rPr>
              <a:t>PRESENTED BY :- SNEHAL TAWAR</a:t>
            </a:r>
            <a:endParaRPr lang="en-US" sz="2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838199"/>
          </a:xfrm>
        </p:spPr>
        <p:txBody>
          <a:bodyPr/>
          <a:lstStyle/>
          <a:p>
            <a:r>
              <a:rPr lang="en-US" dirty="0" smtClean="0"/>
              <a:t>References</a:t>
            </a:r>
            <a:endParaRPr lang="en-US" dirty="0"/>
          </a:p>
        </p:txBody>
      </p:sp>
      <p:sp>
        <p:nvSpPr>
          <p:cNvPr id="3" name="Subtitle 2"/>
          <p:cNvSpPr>
            <a:spLocks noGrp="1"/>
          </p:cNvSpPr>
          <p:nvPr>
            <p:ph type="subTitle" idx="1"/>
          </p:nvPr>
        </p:nvSpPr>
        <p:spPr>
          <a:xfrm>
            <a:off x="1371600" y="762000"/>
            <a:ext cx="6400800" cy="6096000"/>
          </a:xfrm>
        </p:spPr>
        <p:txBody>
          <a:bodyPr>
            <a:normAutofit/>
          </a:bodyPr>
          <a:lstStyle/>
          <a:p>
            <a:pPr algn="l"/>
            <a:r>
              <a:rPr lang="en-US" sz="1100" dirty="0" smtClean="0">
                <a:solidFill>
                  <a:schemeClr val="tx1"/>
                </a:solidFill>
                <a:latin typeface="Times New Roman" pitchFamily="18" charset="0"/>
                <a:cs typeface="Times New Roman" pitchFamily="18" charset="0"/>
              </a:rPr>
              <a:t>[1] G. </a:t>
            </a:r>
            <a:r>
              <a:rPr lang="en-US" sz="1100" dirty="0" err="1" smtClean="0">
                <a:solidFill>
                  <a:schemeClr val="tx1"/>
                </a:solidFill>
                <a:latin typeface="Times New Roman" pitchFamily="18" charset="0"/>
                <a:cs typeface="Times New Roman" pitchFamily="18" charset="0"/>
              </a:rPr>
              <a:t>Adomavicius</a:t>
            </a:r>
            <a:r>
              <a:rPr lang="en-US" sz="1100" dirty="0" smtClean="0">
                <a:solidFill>
                  <a:schemeClr val="tx1"/>
                </a:solidFill>
                <a:latin typeface="Times New Roman" pitchFamily="18" charset="0"/>
                <a:cs typeface="Times New Roman" pitchFamily="18" charset="0"/>
              </a:rPr>
              <a:t>, A. </a:t>
            </a:r>
            <a:r>
              <a:rPr lang="en-US" sz="1100" dirty="0" err="1" smtClean="0">
                <a:solidFill>
                  <a:schemeClr val="tx1"/>
                </a:solidFill>
                <a:latin typeface="Times New Roman" pitchFamily="18" charset="0"/>
                <a:cs typeface="Times New Roman" pitchFamily="18" charset="0"/>
              </a:rPr>
              <a:t>Tuzhilin</a:t>
            </a:r>
            <a:r>
              <a:rPr lang="en-US" sz="1100" dirty="0" smtClean="0">
                <a:solidFill>
                  <a:schemeClr val="tx1"/>
                </a:solidFill>
                <a:latin typeface="Times New Roman" pitchFamily="18" charset="0"/>
                <a:cs typeface="Times New Roman" pitchFamily="18" charset="0"/>
              </a:rPr>
              <a:t>, “Toward the next generation of recommender system: A survey of the state-of-the-art and possible extensions,” IEEE Trans on Knowledge and Data Engineering, vol. 17, no. 6, pp. 734–749, 2005.</a:t>
            </a:r>
          </a:p>
          <a:p>
            <a:pPr algn="l"/>
            <a:r>
              <a:rPr lang="en-US" sz="1100" dirty="0" smtClean="0">
                <a:solidFill>
                  <a:schemeClr val="tx1"/>
                </a:solidFill>
                <a:latin typeface="Times New Roman" pitchFamily="18" charset="0"/>
                <a:cs typeface="Times New Roman" pitchFamily="18" charset="0"/>
              </a:rPr>
              <a:t> [2] G. Linden, B. Smith and J. York, “Amazon.com recommendations: Item to item collaborative filtering,” IEEE Internet Computing, vol.7, no.1, pp. 76–80, 2003.</a:t>
            </a:r>
          </a:p>
          <a:p>
            <a:pPr algn="l"/>
            <a:r>
              <a:rPr lang="en-US" sz="1100" dirty="0" smtClean="0">
                <a:solidFill>
                  <a:schemeClr val="tx1"/>
                </a:solidFill>
                <a:latin typeface="Times New Roman" pitchFamily="18" charset="0"/>
                <a:cs typeface="Times New Roman" pitchFamily="18" charset="0"/>
              </a:rPr>
              <a:t> [3] B. M. </a:t>
            </a:r>
            <a:r>
              <a:rPr lang="en-US" sz="1100" dirty="0" err="1" smtClean="0">
                <a:solidFill>
                  <a:schemeClr val="tx1"/>
                </a:solidFill>
                <a:latin typeface="Times New Roman" pitchFamily="18" charset="0"/>
                <a:cs typeface="Times New Roman" pitchFamily="18" charset="0"/>
              </a:rPr>
              <a:t>Sarwar</a:t>
            </a:r>
            <a:r>
              <a:rPr lang="en-US" sz="1100" dirty="0" smtClean="0">
                <a:solidFill>
                  <a:schemeClr val="tx1"/>
                </a:solidFill>
                <a:latin typeface="Times New Roman" pitchFamily="18" charset="0"/>
                <a:cs typeface="Times New Roman" pitchFamily="18" charset="0"/>
              </a:rPr>
              <a:t>, G. </a:t>
            </a:r>
            <a:r>
              <a:rPr lang="en-US" sz="1100" dirty="0" err="1" smtClean="0">
                <a:solidFill>
                  <a:schemeClr val="tx1"/>
                </a:solidFill>
                <a:latin typeface="Times New Roman" pitchFamily="18" charset="0"/>
                <a:cs typeface="Times New Roman" pitchFamily="18" charset="0"/>
              </a:rPr>
              <a:t>Karypis</a:t>
            </a:r>
            <a:r>
              <a:rPr lang="en-US" sz="1100" dirty="0" smtClean="0">
                <a:solidFill>
                  <a:schemeClr val="tx1"/>
                </a:solidFill>
                <a:latin typeface="Times New Roman" pitchFamily="18" charset="0"/>
                <a:cs typeface="Times New Roman" pitchFamily="18" charset="0"/>
              </a:rPr>
              <a:t>, J. </a:t>
            </a:r>
            <a:r>
              <a:rPr lang="en-US" sz="1100" dirty="0" err="1" smtClean="0">
                <a:solidFill>
                  <a:schemeClr val="tx1"/>
                </a:solidFill>
                <a:latin typeface="Times New Roman" pitchFamily="18" charset="0"/>
                <a:cs typeface="Times New Roman" pitchFamily="18" charset="0"/>
              </a:rPr>
              <a:t>Konstan</a:t>
            </a:r>
            <a:r>
              <a:rPr lang="en-US" sz="1100" dirty="0" smtClean="0">
                <a:solidFill>
                  <a:schemeClr val="tx1"/>
                </a:solidFill>
                <a:latin typeface="Times New Roman" pitchFamily="18" charset="0"/>
                <a:cs typeface="Times New Roman" pitchFamily="18" charset="0"/>
              </a:rPr>
              <a:t> and J. </a:t>
            </a:r>
            <a:r>
              <a:rPr lang="en-US" sz="1100" dirty="0" err="1" smtClean="0">
                <a:solidFill>
                  <a:schemeClr val="tx1"/>
                </a:solidFill>
                <a:latin typeface="Times New Roman" pitchFamily="18" charset="0"/>
                <a:cs typeface="Times New Roman" pitchFamily="18" charset="0"/>
              </a:rPr>
              <a:t>Riedl</a:t>
            </a:r>
            <a:r>
              <a:rPr lang="en-US" sz="1100" dirty="0" smtClean="0">
                <a:solidFill>
                  <a:schemeClr val="tx1"/>
                </a:solidFill>
                <a:latin typeface="Times New Roman" pitchFamily="18" charset="0"/>
                <a:cs typeface="Times New Roman" pitchFamily="18" charset="0"/>
              </a:rPr>
              <a:t>, “Recommender systems for large-scale e-commerce: Scalable neighborhood formation using clustering,” in Proceedings of the international conference on computer and information technology, 2002</a:t>
            </a:r>
          </a:p>
          <a:p>
            <a:pPr algn="l"/>
            <a:r>
              <a:rPr lang="en-US" sz="1100" dirty="0" smtClean="0">
                <a:solidFill>
                  <a:schemeClr val="tx1"/>
                </a:solidFill>
                <a:latin typeface="Times New Roman" pitchFamily="18" charset="0"/>
                <a:cs typeface="Times New Roman" pitchFamily="18" charset="0"/>
              </a:rPr>
              <a:t>[4] </a:t>
            </a:r>
            <a:r>
              <a:rPr lang="en-US" sz="1100" u="sng" dirty="0" smtClean="0">
                <a:solidFill>
                  <a:schemeClr val="tx1"/>
                </a:solidFill>
                <a:latin typeface="Times New Roman" pitchFamily="18" charset="0"/>
                <a:cs typeface="Times New Roman" pitchFamily="18" charset="0"/>
                <a:hlinkClick r:id="rId2"/>
              </a:rPr>
              <a:t>https://raco.cat/index.php/ELCVIA/article/download/373942/467477/</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 A Review of Movie Recommendation System: Limitations, Survey and Challenges</a:t>
            </a:r>
          </a:p>
          <a:p>
            <a:pPr algn="l"/>
            <a:r>
              <a:rPr lang="en-US" sz="1100" dirty="0" smtClean="0">
                <a:solidFill>
                  <a:schemeClr val="tx1"/>
                </a:solidFill>
                <a:latin typeface="Times New Roman" pitchFamily="18" charset="0"/>
                <a:cs typeface="Times New Roman" pitchFamily="18" charset="0"/>
              </a:rPr>
              <a:t>Mahesh </a:t>
            </a:r>
            <a:r>
              <a:rPr lang="en-US" sz="1100" dirty="0" err="1" smtClean="0">
                <a:solidFill>
                  <a:schemeClr val="tx1"/>
                </a:solidFill>
                <a:latin typeface="Times New Roman" pitchFamily="18" charset="0"/>
                <a:cs typeface="Times New Roman" pitchFamily="18" charset="0"/>
              </a:rPr>
              <a:t>Goyani</a:t>
            </a:r>
            <a:r>
              <a:rPr lang="en-US" sz="1100" dirty="0" smtClean="0">
                <a:solidFill>
                  <a:schemeClr val="tx1"/>
                </a:solidFill>
                <a:latin typeface="Times New Roman" pitchFamily="18" charset="0"/>
                <a:cs typeface="Times New Roman" pitchFamily="18" charset="0"/>
              </a:rPr>
              <a:t> _ and </a:t>
            </a:r>
            <a:r>
              <a:rPr lang="en-US" sz="1100" dirty="0" err="1" smtClean="0">
                <a:solidFill>
                  <a:schemeClr val="tx1"/>
                </a:solidFill>
                <a:latin typeface="Times New Roman" pitchFamily="18" charset="0"/>
                <a:cs typeface="Times New Roman" pitchFamily="18" charset="0"/>
              </a:rPr>
              <a:t>Neha</a:t>
            </a:r>
            <a:r>
              <a:rPr lang="en-US" sz="1100" dirty="0" smtClean="0">
                <a:solidFill>
                  <a:schemeClr val="tx1"/>
                </a:solidFill>
                <a:latin typeface="Times New Roman" pitchFamily="18" charset="0"/>
                <a:cs typeface="Times New Roman" pitchFamily="18" charset="0"/>
              </a:rPr>
              <a:t> </a:t>
            </a:r>
            <a:r>
              <a:rPr lang="en-US" sz="1100" dirty="0" err="1" smtClean="0">
                <a:solidFill>
                  <a:schemeClr val="tx1"/>
                </a:solidFill>
                <a:latin typeface="Times New Roman" pitchFamily="18" charset="0"/>
                <a:cs typeface="Times New Roman" pitchFamily="18" charset="0"/>
              </a:rPr>
              <a:t>Chaurasiya</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[5]</a:t>
            </a:r>
            <a:r>
              <a:rPr lang="en-US" sz="1100" u="sng" dirty="0" smtClean="0">
                <a:solidFill>
                  <a:schemeClr val="tx1"/>
                </a:solidFill>
                <a:latin typeface="Times New Roman" pitchFamily="18" charset="0"/>
                <a:cs typeface="Times New Roman" pitchFamily="18" charset="0"/>
                <a:hlinkClick r:id="rId3"/>
              </a:rPr>
              <a:t>https://ieeexplore.ieee.org/ielx7/5971803/8821508/08821512.pdf?tp=&amp;amp;arnumber=8821512&amp;amp;isnumber=8821508&amp;amp;ref=aHR0cHM6Ly9zY2hvbGFyLmdvb2dsZS5jby5pbi8</a:t>
            </a:r>
            <a:r>
              <a:rPr lang="en-US" sz="1100" dirty="0" smtClean="0">
                <a:solidFill>
                  <a:schemeClr val="tx1"/>
                </a:solidFill>
                <a:latin typeface="Times New Roman" pitchFamily="18" charset="0"/>
                <a:cs typeface="Times New Roman" pitchFamily="18" charset="0"/>
              </a:rPr>
              <a:t>=</a:t>
            </a:r>
          </a:p>
          <a:p>
            <a:pPr algn="l"/>
            <a:r>
              <a:rPr lang="en-US" sz="1100" dirty="0" smtClean="0">
                <a:solidFill>
                  <a:schemeClr val="tx1"/>
                </a:solidFill>
                <a:latin typeface="Times New Roman" pitchFamily="18" charset="0"/>
                <a:cs typeface="Times New Roman" pitchFamily="18" charset="0"/>
              </a:rPr>
              <a:t>Personalized Real-Time Movie Recommendation System: Practical Prototype and Evaluation</a:t>
            </a:r>
          </a:p>
          <a:p>
            <a:pPr algn="l"/>
            <a:r>
              <a:rPr lang="en-US" sz="1100" dirty="0" smtClean="0">
                <a:solidFill>
                  <a:schemeClr val="tx1"/>
                </a:solidFill>
                <a:latin typeface="Times New Roman" pitchFamily="18" charset="0"/>
                <a:cs typeface="Times New Roman" pitchFamily="18" charset="0"/>
              </a:rPr>
              <a:t>Jiang Zhang, </a:t>
            </a:r>
            <a:r>
              <a:rPr lang="en-US" sz="1100" dirty="0" err="1" smtClean="0">
                <a:solidFill>
                  <a:schemeClr val="tx1"/>
                </a:solidFill>
                <a:latin typeface="Times New Roman" pitchFamily="18" charset="0"/>
                <a:cs typeface="Times New Roman" pitchFamily="18" charset="0"/>
              </a:rPr>
              <a:t>Yufeng</a:t>
            </a:r>
            <a:r>
              <a:rPr lang="en-US" sz="1100" dirty="0" smtClean="0">
                <a:solidFill>
                  <a:schemeClr val="tx1"/>
                </a:solidFill>
                <a:latin typeface="Times New Roman" pitchFamily="18" charset="0"/>
                <a:cs typeface="Times New Roman" pitchFamily="18" charset="0"/>
              </a:rPr>
              <a:t> Wang_, </a:t>
            </a:r>
            <a:r>
              <a:rPr lang="en-US" sz="1100" dirty="0" err="1" smtClean="0">
                <a:solidFill>
                  <a:schemeClr val="tx1"/>
                </a:solidFill>
                <a:latin typeface="Times New Roman" pitchFamily="18" charset="0"/>
                <a:cs typeface="Times New Roman" pitchFamily="18" charset="0"/>
              </a:rPr>
              <a:t>Zhiyuan</a:t>
            </a:r>
            <a:r>
              <a:rPr lang="en-US" sz="1100" dirty="0" smtClean="0">
                <a:solidFill>
                  <a:schemeClr val="tx1"/>
                </a:solidFill>
                <a:latin typeface="Times New Roman" pitchFamily="18" charset="0"/>
                <a:cs typeface="Times New Roman" pitchFamily="18" charset="0"/>
              </a:rPr>
              <a:t> Yuan, and </a:t>
            </a:r>
            <a:r>
              <a:rPr lang="en-US" sz="1100" dirty="0" err="1" smtClean="0">
                <a:solidFill>
                  <a:schemeClr val="tx1"/>
                </a:solidFill>
                <a:latin typeface="Times New Roman" pitchFamily="18" charset="0"/>
                <a:cs typeface="Times New Roman" pitchFamily="18" charset="0"/>
              </a:rPr>
              <a:t>Qun</a:t>
            </a:r>
            <a:r>
              <a:rPr lang="en-US" sz="1100" dirty="0" smtClean="0">
                <a:solidFill>
                  <a:schemeClr val="tx1"/>
                </a:solidFill>
                <a:latin typeface="Times New Roman" pitchFamily="18" charset="0"/>
                <a:cs typeface="Times New Roman" pitchFamily="18" charset="0"/>
              </a:rPr>
              <a:t> Jin</a:t>
            </a:r>
          </a:p>
          <a:p>
            <a:pPr algn="l"/>
            <a:r>
              <a:rPr lang="en-US" sz="1100" dirty="0" smtClean="0">
                <a:solidFill>
                  <a:schemeClr val="tx1"/>
                </a:solidFill>
                <a:latin typeface="Times New Roman" pitchFamily="18" charset="0"/>
                <a:cs typeface="Times New Roman" pitchFamily="18" charset="0"/>
              </a:rPr>
              <a:t>[6] </a:t>
            </a:r>
            <a:r>
              <a:rPr lang="en-US" sz="1100" u="sng" dirty="0" smtClean="0">
                <a:solidFill>
                  <a:schemeClr val="tx1"/>
                </a:solidFill>
                <a:latin typeface="Times New Roman" pitchFamily="18" charset="0"/>
                <a:cs typeface="Times New Roman" pitchFamily="18" charset="0"/>
                <a:hlinkClick r:id="rId4"/>
              </a:rPr>
              <a:t>https://easychair.org/publications/preprint_download/Qqsp</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Collaborative Filtering Based Movie Recommendation System</a:t>
            </a:r>
          </a:p>
          <a:p>
            <a:pPr algn="l"/>
            <a:r>
              <a:rPr lang="en-US" sz="1100" dirty="0" err="1" smtClean="0">
                <a:solidFill>
                  <a:schemeClr val="tx1"/>
                </a:solidFill>
                <a:latin typeface="Times New Roman" pitchFamily="18" charset="0"/>
                <a:cs typeface="Times New Roman" pitchFamily="18" charset="0"/>
              </a:rPr>
              <a:t>Yasir</a:t>
            </a:r>
            <a:r>
              <a:rPr lang="en-US" sz="1100" dirty="0" smtClean="0">
                <a:solidFill>
                  <a:schemeClr val="tx1"/>
                </a:solidFill>
                <a:latin typeface="Times New Roman" pitchFamily="18" charset="0"/>
                <a:cs typeface="Times New Roman" pitchFamily="18" charset="0"/>
              </a:rPr>
              <a:t> </a:t>
            </a:r>
            <a:r>
              <a:rPr lang="en-US" sz="1100" dirty="0" err="1" smtClean="0">
                <a:solidFill>
                  <a:schemeClr val="tx1"/>
                </a:solidFill>
                <a:latin typeface="Times New Roman" pitchFamily="18" charset="0"/>
                <a:cs typeface="Times New Roman" pitchFamily="18" charset="0"/>
              </a:rPr>
              <a:t>Riaz</a:t>
            </a:r>
            <a:r>
              <a:rPr lang="en-US" sz="1100" dirty="0" smtClean="0">
                <a:solidFill>
                  <a:schemeClr val="tx1"/>
                </a:solidFill>
                <a:latin typeface="Times New Roman" pitchFamily="18" charset="0"/>
                <a:cs typeface="Times New Roman" pitchFamily="18" charset="0"/>
              </a:rPr>
              <a:t>, </a:t>
            </a:r>
            <a:r>
              <a:rPr lang="en-US" sz="1100" dirty="0" err="1" smtClean="0">
                <a:solidFill>
                  <a:schemeClr val="tx1"/>
                </a:solidFill>
                <a:latin typeface="Times New Roman" pitchFamily="18" charset="0"/>
                <a:cs typeface="Times New Roman" pitchFamily="18" charset="0"/>
              </a:rPr>
              <a:t>Ujjwal</a:t>
            </a:r>
            <a:r>
              <a:rPr lang="en-US" sz="1100" dirty="0" smtClean="0">
                <a:solidFill>
                  <a:schemeClr val="tx1"/>
                </a:solidFill>
                <a:latin typeface="Times New Roman" pitchFamily="18" charset="0"/>
                <a:cs typeface="Times New Roman" pitchFamily="18" charset="0"/>
              </a:rPr>
              <a:t> Deep and </a:t>
            </a:r>
            <a:r>
              <a:rPr lang="en-US" sz="1100" dirty="0" err="1" smtClean="0">
                <a:solidFill>
                  <a:schemeClr val="tx1"/>
                </a:solidFill>
                <a:latin typeface="Times New Roman" pitchFamily="18" charset="0"/>
                <a:cs typeface="Times New Roman" pitchFamily="18" charset="0"/>
              </a:rPr>
              <a:t>Ankit</a:t>
            </a:r>
            <a:r>
              <a:rPr lang="en-US" sz="1100" dirty="0" smtClean="0">
                <a:solidFill>
                  <a:schemeClr val="tx1"/>
                </a:solidFill>
                <a:latin typeface="Times New Roman" pitchFamily="18" charset="0"/>
                <a:cs typeface="Times New Roman" pitchFamily="18" charset="0"/>
              </a:rPr>
              <a:t> </a:t>
            </a:r>
            <a:r>
              <a:rPr lang="en-US" sz="1100" dirty="0" err="1" smtClean="0">
                <a:solidFill>
                  <a:schemeClr val="tx1"/>
                </a:solidFill>
                <a:latin typeface="Times New Roman" pitchFamily="18" charset="0"/>
                <a:cs typeface="Times New Roman" pitchFamily="18" charset="0"/>
              </a:rPr>
              <a:t>Darad</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[7]</a:t>
            </a:r>
            <a:r>
              <a:rPr lang="en-US" sz="1100" u="sng" dirty="0" smtClean="0">
                <a:solidFill>
                  <a:schemeClr val="tx1"/>
                </a:solidFill>
                <a:latin typeface="Times New Roman" pitchFamily="18" charset="0"/>
                <a:cs typeface="Times New Roman" pitchFamily="18" charset="0"/>
                <a:hlinkClick r:id="rId5"/>
              </a:rPr>
              <a:t>https://discovery.dundee.ac.uk/ws/files/39285097/Recommendation_system_for_cold_start_items.pdf</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Collaborative filtering and deep learning based recommendation system for cold start items</a:t>
            </a:r>
          </a:p>
          <a:p>
            <a:pPr algn="l"/>
            <a:r>
              <a:rPr lang="en-US" sz="1100" dirty="0" smtClean="0">
                <a:solidFill>
                  <a:schemeClr val="tx1"/>
                </a:solidFill>
                <a:latin typeface="Times New Roman" pitchFamily="18" charset="0"/>
                <a:cs typeface="Times New Roman" pitchFamily="18" charset="0"/>
              </a:rPr>
              <a:t>Wei, </a:t>
            </a:r>
            <a:r>
              <a:rPr lang="en-US" sz="1100" dirty="0" err="1" smtClean="0">
                <a:solidFill>
                  <a:schemeClr val="tx1"/>
                </a:solidFill>
                <a:latin typeface="Times New Roman" pitchFamily="18" charset="0"/>
                <a:cs typeface="Times New Roman" pitchFamily="18" charset="0"/>
              </a:rPr>
              <a:t>Jian</a:t>
            </a:r>
            <a:r>
              <a:rPr lang="en-US" sz="1100" dirty="0" smtClean="0">
                <a:solidFill>
                  <a:schemeClr val="tx1"/>
                </a:solidFill>
                <a:latin typeface="Times New Roman" pitchFamily="18" charset="0"/>
                <a:cs typeface="Times New Roman" pitchFamily="18" charset="0"/>
              </a:rPr>
              <a:t>; He, </a:t>
            </a:r>
            <a:r>
              <a:rPr lang="en-US" sz="1100" dirty="0" err="1" smtClean="0">
                <a:solidFill>
                  <a:schemeClr val="tx1"/>
                </a:solidFill>
                <a:latin typeface="Times New Roman" pitchFamily="18" charset="0"/>
                <a:cs typeface="Times New Roman" pitchFamily="18" charset="0"/>
              </a:rPr>
              <a:t>Jianhua</a:t>
            </a:r>
            <a:r>
              <a:rPr lang="en-US" sz="1100" dirty="0" smtClean="0">
                <a:solidFill>
                  <a:schemeClr val="tx1"/>
                </a:solidFill>
                <a:latin typeface="Times New Roman" pitchFamily="18" charset="0"/>
                <a:cs typeface="Times New Roman" pitchFamily="18" charset="0"/>
              </a:rPr>
              <a:t>; Chen, Kai; Zhou, Yi; Tang, </a:t>
            </a:r>
            <a:r>
              <a:rPr lang="en-US" sz="1100" dirty="0" err="1" smtClean="0">
                <a:solidFill>
                  <a:schemeClr val="tx1"/>
                </a:solidFill>
                <a:latin typeface="Times New Roman" pitchFamily="18" charset="0"/>
                <a:cs typeface="Times New Roman" pitchFamily="18" charset="0"/>
              </a:rPr>
              <a:t>Zuoyin</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[8] </a:t>
            </a:r>
            <a:r>
              <a:rPr lang="en-US" sz="1100" u="sng" dirty="0" smtClean="0">
                <a:solidFill>
                  <a:schemeClr val="tx1"/>
                </a:solidFill>
                <a:latin typeface="Times New Roman" pitchFamily="18" charset="0"/>
                <a:cs typeface="Times New Roman" pitchFamily="18" charset="0"/>
                <a:hlinkClick r:id="rId6"/>
              </a:rPr>
              <a:t>https://d1wqtxts1xzle7.cloudfront.net/33554940/V3I4201494-with-cover-page-v2.pdf?Expires=1639150383&amp;Signature=cxy41T~cOaGpwwv9~B7JArwCR9OBBcMQR66pCCMaColRC59BwcaLdxUSOVAVxlenI8RWnicJiZzUJlv0dO2y4gdVpoO9qIkAZFettEjuU1iMTB82aZZyCwlJZvOG~XpwYz-Nd5ntFixmDc8GzZ1PbD3r8U7Ccdhnl5EW007Lry1zWBM6cmSEJR80RVtdIwJre6BpMB57SMCI6vN5bFXZiGiI1I7-AwGaMNP3yASZllHu8689ENNlh7yYJa1UtR2G9MtySdWGwLkbyV8LFJNEZlob-8tpeVKgPa557UhNRo9AfjpDEvR91Lhfoy1Xjz1KAGjuX7yuReSUeDSvEgfpgw__&amp;Key-Pair-Id=APKAJLOHF5GGSLRBV4ZA</a:t>
            </a:r>
            <a:endParaRPr lang="en-US" sz="1100" dirty="0" smtClean="0">
              <a:solidFill>
                <a:schemeClr val="tx1"/>
              </a:solidFill>
              <a:latin typeface="Times New Roman" pitchFamily="18" charset="0"/>
              <a:cs typeface="Times New Roman" pitchFamily="18" charset="0"/>
            </a:endParaRPr>
          </a:p>
          <a:p>
            <a:pPr algn="l"/>
            <a:r>
              <a:rPr lang="en-US" sz="1100" dirty="0" smtClean="0">
                <a:solidFill>
                  <a:schemeClr val="tx1"/>
                </a:solidFill>
                <a:latin typeface="Times New Roman" pitchFamily="18" charset="0"/>
                <a:cs typeface="Times New Roman" pitchFamily="18" charset="0"/>
              </a:rPr>
              <a:t>MOVIE RECOMMENDATION SYSTEM BASED ON USERS’ SIMILARITY</a:t>
            </a:r>
          </a:p>
          <a:p>
            <a:pPr algn="l"/>
            <a:r>
              <a:rPr lang="en-US" sz="1100" dirty="0" err="1" smtClean="0">
                <a:solidFill>
                  <a:schemeClr val="tx1"/>
                </a:solidFill>
                <a:latin typeface="Times New Roman" pitchFamily="18" charset="0"/>
                <a:cs typeface="Times New Roman" pitchFamily="18" charset="0"/>
              </a:rPr>
              <a:t>Gaurav</a:t>
            </a:r>
            <a:r>
              <a:rPr lang="en-US" sz="1100" dirty="0" smtClean="0">
                <a:solidFill>
                  <a:schemeClr val="tx1"/>
                </a:solidFill>
                <a:latin typeface="Times New Roman" pitchFamily="18" charset="0"/>
                <a:cs typeface="Times New Roman" pitchFamily="18" charset="0"/>
              </a:rPr>
              <a:t> Arora1, </a:t>
            </a:r>
            <a:r>
              <a:rPr lang="en-US" sz="1100" dirty="0" err="1" smtClean="0">
                <a:solidFill>
                  <a:schemeClr val="tx1"/>
                </a:solidFill>
                <a:latin typeface="Times New Roman" pitchFamily="18" charset="0"/>
                <a:cs typeface="Times New Roman" pitchFamily="18" charset="0"/>
              </a:rPr>
              <a:t>Ashish</a:t>
            </a:r>
            <a:r>
              <a:rPr lang="en-US" sz="1100" dirty="0" smtClean="0">
                <a:solidFill>
                  <a:schemeClr val="tx1"/>
                </a:solidFill>
                <a:latin typeface="Times New Roman" pitchFamily="18" charset="0"/>
                <a:cs typeface="Times New Roman" pitchFamily="18" charset="0"/>
              </a:rPr>
              <a:t> Kumar2, </a:t>
            </a:r>
            <a:r>
              <a:rPr lang="en-US" sz="1100" dirty="0" err="1" smtClean="0">
                <a:solidFill>
                  <a:schemeClr val="tx1"/>
                </a:solidFill>
                <a:latin typeface="Times New Roman" pitchFamily="18" charset="0"/>
                <a:cs typeface="Times New Roman" pitchFamily="18" charset="0"/>
              </a:rPr>
              <a:t>Gitanjali</a:t>
            </a:r>
            <a:r>
              <a:rPr lang="en-US" sz="1100" dirty="0" smtClean="0">
                <a:solidFill>
                  <a:schemeClr val="tx1"/>
                </a:solidFill>
                <a:latin typeface="Times New Roman" pitchFamily="18" charset="0"/>
                <a:cs typeface="Times New Roman" pitchFamily="18" charset="0"/>
              </a:rPr>
              <a:t> Sanjay Devre3, Prof. </a:t>
            </a:r>
            <a:r>
              <a:rPr lang="en-US" sz="1100" dirty="0" err="1" smtClean="0">
                <a:solidFill>
                  <a:schemeClr val="tx1"/>
                </a:solidFill>
                <a:latin typeface="Times New Roman" pitchFamily="18" charset="0"/>
                <a:cs typeface="Times New Roman" pitchFamily="18" charset="0"/>
              </a:rPr>
              <a:t>Amit</a:t>
            </a:r>
            <a:r>
              <a:rPr lang="en-US" sz="1100" dirty="0" smtClean="0">
                <a:solidFill>
                  <a:schemeClr val="tx1"/>
                </a:solidFill>
                <a:latin typeface="Times New Roman" pitchFamily="18" charset="0"/>
                <a:cs typeface="Times New Roman" pitchFamily="18" charset="0"/>
              </a:rPr>
              <a:t> Ghumare4</a:t>
            </a:r>
          </a:p>
          <a:p>
            <a:pPr algn="l"/>
            <a:endParaRPr lang="en-US" sz="1100" dirty="0">
              <a:solidFill>
                <a:schemeClr val="tx1"/>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 !</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990599"/>
          </a:xfrm>
        </p:spPr>
        <p:txBody>
          <a:bodyPr/>
          <a:lstStyle/>
          <a:p>
            <a:r>
              <a:rPr lang="en-US" dirty="0" smtClean="0"/>
              <a:t>Contents:</a:t>
            </a:r>
            <a:endParaRPr lang="en-US" dirty="0"/>
          </a:p>
        </p:txBody>
      </p:sp>
      <p:sp>
        <p:nvSpPr>
          <p:cNvPr id="3" name="Subtitle 2"/>
          <p:cNvSpPr>
            <a:spLocks noGrp="1"/>
          </p:cNvSpPr>
          <p:nvPr>
            <p:ph type="subTitle" idx="1"/>
          </p:nvPr>
        </p:nvSpPr>
        <p:spPr>
          <a:xfrm>
            <a:off x="1371600" y="1600200"/>
            <a:ext cx="6400800" cy="4038600"/>
          </a:xfrm>
        </p:spPr>
        <p:txBody>
          <a:bodyPr/>
          <a:lstStyle/>
          <a:p>
            <a:pPr marL="514350" indent="-514350" algn="l">
              <a:buFont typeface="+mj-lt"/>
              <a:buAutoNum type="arabicPeriod"/>
            </a:pPr>
            <a:r>
              <a:rPr lang="en-US" dirty="0" smtClean="0">
                <a:solidFill>
                  <a:schemeClr val="tx1"/>
                </a:solidFill>
              </a:rPr>
              <a:t>Introduction</a:t>
            </a:r>
          </a:p>
          <a:p>
            <a:pPr marL="514350" indent="-514350" algn="l">
              <a:buFont typeface="+mj-lt"/>
              <a:buAutoNum type="arabicPeriod"/>
            </a:pPr>
            <a:r>
              <a:rPr lang="en-US" dirty="0" smtClean="0">
                <a:solidFill>
                  <a:schemeClr val="tx1"/>
                </a:solidFill>
              </a:rPr>
              <a:t>Project Implementation</a:t>
            </a:r>
          </a:p>
          <a:p>
            <a:pPr marL="514350" indent="-514350" algn="l">
              <a:buFont typeface="+mj-lt"/>
              <a:buAutoNum type="arabicPeriod"/>
            </a:pPr>
            <a:r>
              <a:rPr lang="en-US" dirty="0" smtClean="0">
                <a:solidFill>
                  <a:schemeClr val="tx1"/>
                </a:solidFill>
              </a:rPr>
              <a:t>Output</a:t>
            </a:r>
          </a:p>
          <a:p>
            <a:pPr marL="514350" indent="-514350" algn="l">
              <a:buFont typeface="+mj-lt"/>
              <a:buAutoNum type="arabicPeriod"/>
            </a:pPr>
            <a:r>
              <a:rPr lang="en-US" dirty="0" smtClean="0">
                <a:solidFill>
                  <a:schemeClr val="tx1"/>
                </a:solidFill>
              </a:rPr>
              <a:t>Conclusion </a:t>
            </a:r>
          </a:p>
          <a:p>
            <a:pPr marL="514350" indent="-514350" algn="l">
              <a:buFont typeface="+mj-lt"/>
              <a:buAutoNum type="arabicPeriod"/>
            </a:pPr>
            <a:r>
              <a:rPr lang="en-US" dirty="0" smtClean="0">
                <a:solidFill>
                  <a:schemeClr val="tx1"/>
                </a:solidFill>
              </a:rPr>
              <a:t>Future Scope References</a:t>
            </a:r>
            <a:endParaRPr lang="en-US" dirty="0">
              <a:solidFill>
                <a:schemeClr val="tx1"/>
              </a:solidFill>
            </a:endParaRPr>
          </a:p>
        </p:txBody>
      </p:sp>
      <p:pic>
        <p:nvPicPr>
          <p:cNvPr id="9218" name="Picture 2"/>
          <p:cNvPicPr>
            <a:picLocks noChangeAspect="1" noChangeArrowheads="1"/>
          </p:cNvPicPr>
          <p:nvPr/>
        </p:nvPicPr>
        <p:blipFill>
          <a:blip r:embed="rId2"/>
          <a:srcRect/>
          <a:stretch>
            <a:fillRect/>
          </a:stretch>
        </p:blipFill>
        <p:spPr bwMode="auto">
          <a:xfrm>
            <a:off x="6705600" y="4724400"/>
            <a:ext cx="1219200" cy="121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914399"/>
          </a:xfrm>
        </p:spPr>
        <p:txBody>
          <a:bodyPr/>
          <a:lstStyle/>
          <a:p>
            <a:r>
              <a:rPr lang="en-US" dirty="0" smtClean="0"/>
              <a:t>Introduction</a:t>
            </a:r>
            <a:endParaRPr lang="en-US" dirty="0"/>
          </a:p>
        </p:txBody>
      </p:sp>
      <p:sp>
        <p:nvSpPr>
          <p:cNvPr id="3" name="Subtitle 2"/>
          <p:cNvSpPr>
            <a:spLocks noGrp="1"/>
          </p:cNvSpPr>
          <p:nvPr>
            <p:ph type="subTitle" idx="1"/>
          </p:nvPr>
        </p:nvSpPr>
        <p:spPr>
          <a:xfrm>
            <a:off x="1371600" y="1676400"/>
            <a:ext cx="6400800" cy="4648200"/>
          </a:xfrm>
        </p:spPr>
        <p:txBody>
          <a:bodyPr>
            <a:normAutofit fontScale="55000" lnSpcReduction="20000"/>
          </a:bodyPr>
          <a:lstStyle/>
          <a:p>
            <a:pPr algn="l">
              <a:buFont typeface="Arial" pitchFamily="34" charset="0"/>
              <a:buChar char="•"/>
            </a:pPr>
            <a:r>
              <a:rPr lang="en-US" dirty="0" smtClean="0">
                <a:solidFill>
                  <a:schemeClr val="tx1"/>
                </a:solidFill>
              </a:rPr>
              <a:t>A recommendation system is a type of information filtering system which attempts to predict the preferences of a user, and make suggests based on these preferences. </a:t>
            </a:r>
            <a:endParaRPr lang="en-US" dirty="0" smtClean="0">
              <a:solidFill>
                <a:schemeClr val="tx1"/>
              </a:solidFill>
            </a:endParaRPr>
          </a:p>
          <a:p>
            <a:pPr algn="l">
              <a:buFont typeface="Arial" pitchFamily="34" charset="0"/>
              <a:buChar char="•"/>
            </a:pPr>
            <a:r>
              <a:rPr lang="en-US" dirty="0" smtClean="0">
                <a:solidFill>
                  <a:schemeClr val="tx1"/>
                </a:solidFill>
              </a:rPr>
              <a:t>These </a:t>
            </a:r>
            <a:r>
              <a:rPr lang="en-US" dirty="0" smtClean="0">
                <a:solidFill>
                  <a:schemeClr val="tx1"/>
                </a:solidFill>
              </a:rPr>
              <a:t>systems are able to collect information about a user’s choices, and can use this information to improve their suggestions in the future. </a:t>
            </a:r>
            <a:endParaRPr lang="en-US" dirty="0" smtClean="0">
              <a:solidFill>
                <a:schemeClr val="tx1"/>
              </a:solidFill>
            </a:endParaRPr>
          </a:p>
          <a:p>
            <a:pPr algn="l">
              <a:buFont typeface="Arial" pitchFamily="34" charset="0"/>
              <a:buChar char="•"/>
            </a:pPr>
            <a:r>
              <a:rPr lang="en-US" dirty="0" smtClean="0">
                <a:solidFill>
                  <a:schemeClr val="tx1"/>
                </a:solidFill>
              </a:rPr>
              <a:t>The main approaches are widely used for recommender systems is content-based filtering, where we try to profile the user’s interests using information collected, and recommend items based on that profile. The other is collaborative filtering, where we try to group similar users together and use information about the group to make recommendations to the user.</a:t>
            </a:r>
          </a:p>
          <a:p>
            <a:pPr algn="l">
              <a:buFont typeface="Arial" pitchFamily="34" charset="0"/>
              <a:buChar char="•"/>
            </a:pPr>
            <a:r>
              <a:rPr lang="en-US" dirty="0" smtClean="0">
                <a:solidFill>
                  <a:schemeClr val="tx1"/>
                </a:solidFill>
              </a:rPr>
              <a:t>Cosine </a:t>
            </a:r>
            <a:r>
              <a:rPr lang="en-US" dirty="0" smtClean="0">
                <a:solidFill>
                  <a:schemeClr val="tx1"/>
                </a:solidFill>
              </a:rPr>
              <a:t>similarity is one of the simplest unsupervised learning algorithms that solve the well- known clustering problem. The procedure follows a simple and easy way to classify a given data set through a certain number of clusters</a:t>
            </a:r>
            <a:r>
              <a:rPr lang="en-US" dirty="0" smtClean="0">
                <a:solidFill>
                  <a:schemeClr val="tx1"/>
                </a:solidFill>
              </a:rPr>
              <a:t>.</a:t>
            </a:r>
          </a:p>
          <a:p>
            <a:pPr algn="l">
              <a:buFont typeface="Arial" pitchFamily="34" charset="0"/>
              <a:buChar char="•"/>
            </a:pPr>
            <a:r>
              <a:rPr lang="en-US" dirty="0" smtClean="0">
                <a:solidFill>
                  <a:schemeClr val="tx1"/>
                </a:solidFill>
              </a:rPr>
              <a:t>This filtering method matches content resources to user characteristics, base their predictions on user’s information. It relies heavily on the ratings of different users</a:t>
            </a:r>
            <a:r>
              <a:rPr lang="en-US" dirty="0" smtClean="0">
                <a:solidFill>
                  <a:schemeClr val="tx1"/>
                </a:solidFill>
              </a:rPr>
              <a:t>.</a:t>
            </a:r>
            <a:endParaRPr lang="en-US" dirty="0" smtClean="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1"/>
            <a:ext cx="7772400" cy="1066799"/>
          </a:xfrm>
        </p:spPr>
        <p:txBody>
          <a:bodyPr/>
          <a:lstStyle/>
          <a:p>
            <a:r>
              <a:rPr lang="en-US" dirty="0" smtClean="0"/>
              <a:t>Project Implementation</a:t>
            </a:r>
            <a:endParaRPr lang="en-US" dirty="0"/>
          </a:p>
        </p:txBody>
      </p:sp>
      <p:sp>
        <p:nvSpPr>
          <p:cNvPr id="3" name="Subtitle 2"/>
          <p:cNvSpPr>
            <a:spLocks noGrp="1"/>
          </p:cNvSpPr>
          <p:nvPr>
            <p:ph type="subTitle" idx="1"/>
          </p:nvPr>
        </p:nvSpPr>
        <p:spPr>
          <a:xfrm>
            <a:off x="1371600" y="1676400"/>
            <a:ext cx="6400800" cy="3962400"/>
          </a:xfrm>
        </p:spPr>
        <p:txBody>
          <a:bodyPr>
            <a:normAutofit fontScale="70000" lnSpcReduction="20000"/>
          </a:bodyPr>
          <a:lstStyle/>
          <a:p>
            <a:pPr algn="l"/>
            <a:r>
              <a:rPr lang="en-US" dirty="0" smtClean="0">
                <a:solidFill>
                  <a:schemeClr val="tx1"/>
                </a:solidFill>
              </a:rPr>
              <a:t>A Web Base user-item Movie Recommendation Engine using </a:t>
            </a:r>
            <a:r>
              <a:rPr lang="en-US" b="1" dirty="0" smtClean="0">
                <a:solidFill>
                  <a:schemeClr val="tx1"/>
                </a:solidFill>
              </a:rPr>
              <a:t>Collaborative Filtering </a:t>
            </a:r>
            <a:r>
              <a:rPr lang="en-US" dirty="0" smtClean="0">
                <a:solidFill>
                  <a:schemeClr val="tx1"/>
                </a:solidFill>
              </a:rPr>
              <a:t>By </a:t>
            </a:r>
            <a:r>
              <a:rPr lang="en-US" b="1" dirty="0" smtClean="0">
                <a:solidFill>
                  <a:schemeClr val="tx1"/>
                </a:solidFill>
              </a:rPr>
              <a:t>matrix factorizations algorithm </a:t>
            </a:r>
            <a:r>
              <a:rPr lang="en-US" dirty="0" smtClean="0">
                <a:solidFill>
                  <a:schemeClr val="tx1"/>
                </a:solidFill>
              </a:rPr>
              <a:t>and The recommendation based on the underlying idea that is if two persons both liked </a:t>
            </a:r>
            <a:r>
              <a:rPr lang="en-US" dirty="0" smtClean="0">
                <a:solidFill>
                  <a:schemeClr val="tx1"/>
                </a:solidFill>
              </a:rPr>
              <a:t>certain </a:t>
            </a:r>
            <a:r>
              <a:rPr lang="en-US" dirty="0" smtClean="0">
                <a:solidFill>
                  <a:schemeClr val="tx1"/>
                </a:solidFill>
              </a:rPr>
              <a:t>common movies</a:t>
            </a:r>
            <a:r>
              <a:rPr lang="en-US" dirty="0" smtClean="0">
                <a:solidFill>
                  <a:schemeClr val="tx1"/>
                </a:solidFill>
              </a:rPr>
              <a:t>, then </a:t>
            </a:r>
            <a:r>
              <a:rPr lang="en-US" dirty="0" smtClean="0">
                <a:solidFill>
                  <a:schemeClr val="tx1"/>
                </a:solidFill>
              </a:rPr>
              <a:t>the movies that one person has liked that the other person has not yet watched can be recommended to him</a:t>
            </a:r>
            <a:r>
              <a:rPr lang="en-US" dirty="0" smtClean="0">
                <a:solidFill>
                  <a:schemeClr val="tx1"/>
                </a:solidFill>
              </a:rPr>
              <a:t>.</a:t>
            </a:r>
          </a:p>
          <a:p>
            <a:pPr algn="l"/>
            <a:r>
              <a:rPr lang="en-US" dirty="0" smtClean="0">
                <a:solidFill>
                  <a:schemeClr val="tx1"/>
                </a:solidFill>
              </a:rPr>
              <a:t>Commonly used language to develop this web application  is HTML, CSS and Python.</a:t>
            </a:r>
          </a:p>
          <a:p>
            <a:pPr algn="l"/>
            <a:r>
              <a:rPr lang="en-US" dirty="0" smtClean="0">
                <a:solidFill>
                  <a:schemeClr val="tx1"/>
                </a:solidFill>
              </a:rPr>
              <a:t>Later on we’ve used </a:t>
            </a:r>
            <a:r>
              <a:rPr lang="en-US" b="1" dirty="0" smtClean="0">
                <a:solidFill>
                  <a:schemeClr val="tx1"/>
                </a:solidFill>
              </a:rPr>
              <a:t>Cosine similarity algorithm </a:t>
            </a:r>
            <a:r>
              <a:rPr lang="en-US" dirty="0" smtClean="0">
                <a:solidFill>
                  <a:schemeClr val="tx1"/>
                </a:solidFill>
              </a:rPr>
              <a:t>on a movie dataset to derive various desired results and analysis.</a:t>
            </a:r>
          </a:p>
          <a:p>
            <a:pPr algn="l"/>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066799"/>
          </a:xfrm>
        </p:spPr>
        <p:txBody>
          <a:bodyPr/>
          <a:lstStyle/>
          <a:p>
            <a:r>
              <a:rPr lang="en-US" dirty="0" smtClean="0"/>
              <a:t>Output</a:t>
            </a:r>
            <a:endParaRPr lang="en-US" dirty="0"/>
          </a:p>
        </p:txBody>
      </p:sp>
      <p:sp>
        <p:nvSpPr>
          <p:cNvPr id="3" name="Subtitle 2"/>
          <p:cNvSpPr>
            <a:spLocks noGrp="1"/>
          </p:cNvSpPr>
          <p:nvPr>
            <p:ph type="subTitle" idx="1"/>
          </p:nvPr>
        </p:nvSpPr>
        <p:spPr>
          <a:xfrm>
            <a:off x="1371600" y="838200"/>
            <a:ext cx="6400800" cy="838200"/>
          </a:xfrm>
        </p:spPr>
        <p:txBody>
          <a:bodyPr>
            <a:normAutofit/>
          </a:bodyPr>
          <a:lstStyle/>
          <a:p>
            <a:pPr algn="l"/>
            <a:r>
              <a:rPr lang="en-US" dirty="0" smtClean="0">
                <a:solidFill>
                  <a:schemeClr val="tx1"/>
                </a:solidFill>
              </a:rPr>
              <a:t>Home page:</a:t>
            </a:r>
            <a:endParaRPr lang="en-US" dirty="0">
              <a:solidFill>
                <a:schemeClr val="tx1"/>
              </a:solidFill>
            </a:endParaRPr>
          </a:p>
        </p:txBody>
      </p:sp>
      <p:pic>
        <p:nvPicPr>
          <p:cNvPr id="4" name="Picture 3"/>
          <p:cNvPicPr/>
          <p:nvPr/>
        </p:nvPicPr>
        <p:blipFill>
          <a:blip r:embed="rId2"/>
          <a:srcRect/>
          <a:stretch>
            <a:fillRect/>
          </a:stretch>
        </p:blipFill>
        <p:spPr bwMode="auto">
          <a:xfrm>
            <a:off x="381000" y="1524000"/>
            <a:ext cx="8305800" cy="5181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1371600" y="457200"/>
            <a:ext cx="6400800" cy="685800"/>
          </a:xfrm>
        </p:spPr>
        <p:txBody>
          <a:bodyPr/>
          <a:lstStyle/>
          <a:p>
            <a:pPr algn="l"/>
            <a:r>
              <a:rPr lang="en-US" dirty="0" smtClean="0">
                <a:solidFill>
                  <a:schemeClr val="tx1"/>
                </a:solidFill>
              </a:rPr>
              <a:t>Recommendation Page:</a:t>
            </a:r>
          </a:p>
          <a:p>
            <a:endParaRPr lang="en-US" dirty="0">
              <a:solidFill>
                <a:schemeClr val="tx1"/>
              </a:solidFill>
            </a:endParaRPr>
          </a:p>
        </p:txBody>
      </p:sp>
      <p:pic>
        <p:nvPicPr>
          <p:cNvPr id="4" name="Picture 3"/>
          <p:cNvPicPr/>
          <p:nvPr/>
        </p:nvPicPr>
        <p:blipFill>
          <a:blip r:embed="rId2"/>
          <a:srcRect/>
          <a:stretch>
            <a:fillRect/>
          </a:stretch>
        </p:blipFill>
        <p:spPr bwMode="auto">
          <a:xfrm>
            <a:off x="533400" y="1143000"/>
            <a:ext cx="8229600" cy="5334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1371600" y="457200"/>
            <a:ext cx="6400800" cy="609600"/>
          </a:xfrm>
        </p:spPr>
        <p:txBody>
          <a:bodyPr/>
          <a:lstStyle/>
          <a:p>
            <a:pPr algn="l"/>
            <a:r>
              <a:rPr lang="en-US" dirty="0" smtClean="0">
                <a:solidFill>
                  <a:schemeClr val="tx1"/>
                </a:solidFill>
              </a:rPr>
              <a:t>Rating Page:</a:t>
            </a:r>
          </a:p>
          <a:p>
            <a:endParaRPr lang="en-US" dirty="0">
              <a:solidFill>
                <a:schemeClr val="tx1"/>
              </a:solidFill>
            </a:endParaRPr>
          </a:p>
        </p:txBody>
      </p:sp>
      <p:pic>
        <p:nvPicPr>
          <p:cNvPr id="4" name="Picture 3"/>
          <p:cNvPicPr/>
          <p:nvPr/>
        </p:nvPicPr>
        <p:blipFill>
          <a:blip r:embed="rId2"/>
          <a:srcRect/>
          <a:stretch>
            <a:fillRect/>
          </a:stretch>
        </p:blipFill>
        <p:spPr bwMode="auto">
          <a:xfrm>
            <a:off x="381000" y="1295400"/>
            <a:ext cx="8381999" cy="5029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914399"/>
          </a:xfrm>
        </p:spPr>
        <p:txBody>
          <a:bodyPr>
            <a:normAutofit/>
          </a:bodyPr>
          <a:lstStyle/>
          <a:p>
            <a:r>
              <a:rPr lang="en-US" dirty="0" smtClean="0"/>
              <a:t>Conclusion</a:t>
            </a:r>
            <a:endParaRPr lang="en-US" dirty="0"/>
          </a:p>
        </p:txBody>
      </p:sp>
      <p:sp>
        <p:nvSpPr>
          <p:cNvPr id="3" name="Subtitle 2"/>
          <p:cNvSpPr>
            <a:spLocks noGrp="1"/>
          </p:cNvSpPr>
          <p:nvPr>
            <p:ph type="subTitle" idx="1"/>
          </p:nvPr>
        </p:nvSpPr>
        <p:spPr>
          <a:xfrm>
            <a:off x="1371600" y="1828800"/>
            <a:ext cx="6400800" cy="4038600"/>
          </a:xfrm>
        </p:spPr>
        <p:txBody>
          <a:bodyPr>
            <a:normAutofit fontScale="70000" lnSpcReduction="20000"/>
          </a:bodyPr>
          <a:lstStyle/>
          <a:p>
            <a:pPr algn="l"/>
            <a:r>
              <a:rPr lang="en-US" dirty="0" smtClean="0">
                <a:solidFill>
                  <a:schemeClr val="tx1"/>
                </a:solidFill>
              </a:rPr>
              <a:t>Recommender systems are a powerful new technology for extracting additional value for a business from its user databases. These systems help users find items they want to buy from a business. Recommender systems benefit users by enabling them to find items they like. Conversely, they help the business by generating more sales. Recommender systems are rapidly becoming a crucial tool in E-commerce on the Web. Recommender systems are being stressed by the huge volume of user data in existing corporate databases, and will be stressed even more by the increasing volume of user data available on the Web. New technologies are needed that can dramatically improve the scalability of recommender systems</a:t>
            </a:r>
          </a:p>
          <a:p>
            <a:pPr algn="l"/>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066799"/>
          </a:xfrm>
        </p:spPr>
        <p:txBody>
          <a:bodyPr/>
          <a:lstStyle/>
          <a:p>
            <a:r>
              <a:rPr lang="en-US" dirty="0" smtClean="0"/>
              <a:t>Future Scope</a:t>
            </a:r>
            <a:endParaRPr lang="en-US" dirty="0"/>
          </a:p>
        </p:txBody>
      </p:sp>
      <p:sp>
        <p:nvSpPr>
          <p:cNvPr id="3" name="Subtitle 2"/>
          <p:cNvSpPr>
            <a:spLocks noGrp="1"/>
          </p:cNvSpPr>
          <p:nvPr>
            <p:ph type="subTitle" idx="1"/>
          </p:nvPr>
        </p:nvSpPr>
        <p:spPr>
          <a:xfrm>
            <a:off x="1371600" y="1676400"/>
            <a:ext cx="6400800" cy="3962400"/>
          </a:xfrm>
        </p:spPr>
        <p:txBody>
          <a:bodyPr/>
          <a:lstStyle/>
          <a:p>
            <a:pPr algn="l"/>
            <a:r>
              <a:rPr lang="en-US" dirty="0" smtClean="0">
                <a:solidFill>
                  <a:schemeClr val="tx1"/>
                </a:solidFill>
              </a:rPr>
              <a:t>The website can be further enhanced by adding sentiment analysis to it.</a:t>
            </a:r>
          </a:p>
          <a:p>
            <a:pPr algn="l"/>
            <a:r>
              <a:rPr lang="en-US" dirty="0" smtClean="0">
                <a:solidFill>
                  <a:schemeClr val="tx1"/>
                </a:solidFill>
              </a:rPr>
              <a:t>Various algorithms can be used to analyze the dataset to get varied results and ROC curve can be used to comparison.</a:t>
            </a:r>
          </a:p>
          <a:p>
            <a:pPr algn="l"/>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739</Words>
  <Application>Microsoft Office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Contents:</vt:lpstr>
      <vt:lpstr>Introduction</vt:lpstr>
      <vt:lpstr>Project Implementation</vt:lpstr>
      <vt:lpstr>Output</vt:lpstr>
      <vt:lpstr>Slide 6</vt:lpstr>
      <vt:lpstr>Slide 7</vt:lpstr>
      <vt:lpstr>Conclusion</vt:lpstr>
      <vt:lpstr>Future Scope</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87</cp:revision>
  <dcterms:created xsi:type="dcterms:W3CDTF">2022-04-30T16:11:20Z</dcterms:created>
  <dcterms:modified xsi:type="dcterms:W3CDTF">2022-05-01T20:21:47Z</dcterms:modified>
</cp:coreProperties>
</file>