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E3B73-A605-40DE-B526-DC4257195B34}" type="datetimeFigureOut">
              <a:rPr lang="en-US" smtClean="0"/>
              <a:pPr/>
              <a:t>5/31/2021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5F319-EEB3-4D16-A442-05E26E154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95400"/>
          </a:xfrm>
        </p:spPr>
        <p:txBody>
          <a:bodyPr/>
          <a:lstStyle/>
          <a:p>
            <a:r>
              <a:rPr lang="en-US" b="1" dirty="0" smtClean="0"/>
              <a:t>Regular Expressions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867400"/>
            <a:ext cx="6400800" cy="7620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Presented By :- </a:t>
            </a:r>
            <a:r>
              <a:rPr lang="en-US" b="1" dirty="0" err="1" smtClean="0">
                <a:solidFill>
                  <a:schemeClr val="tx1"/>
                </a:solidFill>
              </a:rPr>
              <a:t>Snehal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Tawar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admin\Pictures\regexcartoo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295400"/>
            <a:ext cx="60198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066799"/>
          </a:xfrm>
        </p:spPr>
        <p:txBody>
          <a:bodyPr>
            <a:normAutofit/>
          </a:bodyPr>
          <a:lstStyle/>
          <a:p>
            <a:r>
              <a:rPr lang="en-US" dirty="0" smtClean="0"/>
              <a:t>Regular Language: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505200"/>
          </a:xfrm>
        </p:spPr>
        <p:txBody>
          <a:bodyPr>
            <a:normAutofit lnSpcReduction="10000"/>
          </a:bodyPr>
          <a:lstStyle/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Regular Expression is a method to represent Regular languages.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Regular languages are those that are accepted by Finite Automata.</a:t>
            </a:r>
          </a:p>
          <a:p>
            <a:pPr algn="l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A language is said to be regular if there exists a regular grammar to generate it.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066799"/>
          </a:xfrm>
        </p:spPr>
        <p:txBody>
          <a:bodyPr/>
          <a:lstStyle/>
          <a:p>
            <a:r>
              <a:rPr lang="en-US" dirty="0" smtClean="0"/>
              <a:t>Rules: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143000"/>
            <a:ext cx="6400800" cy="5105400"/>
          </a:xfrm>
        </p:spPr>
        <p:txBody>
          <a:bodyPr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Any terminal symbol i.e. symbols </a:t>
            </a:r>
            <a:r>
              <a:rPr lang="en-US" sz="2400" dirty="0" err="1" smtClean="0">
                <a:solidFill>
                  <a:schemeClr val="tx1"/>
                </a:solidFill>
              </a:rPr>
              <a:t>epsilon,sigma</a:t>
            </a:r>
            <a:r>
              <a:rPr lang="en-US" sz="2400" dirty="0" smtClean="0">
                <a:solidFill>
                  <a:schemeClr val="tx1"/>
                </a:solidFill>
              </a:rPr>
              <a:t> including ^ and phi are </a:t>
            </a:r>
            <a:r>
              <a:rPr lang="en-US" sz="2400" dirty="0" err="1" smtClean="0">
                <a:solidFill>
                  <a:schemeClr val="tx1"/>
                </a:solidFill>
              </a:rPr>
              <a:t>reguar</a:t>
            </a:r>
            <a:r>
              <a:rPr lang="en-US" sz="2400" dirty="0" smtClean="0">
                <a:solidFill>
                  <a:schemeClr val="tx1"/>
                </a:solidFill>
              </a:rPr>
              <a:t> expressions.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Union of two regular expression is also a regular expression. (R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+R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Concatenation of two </a:t>
            </a:r>
            <a:r>
              <a:rPr lang="en-US" sz="2400" dirty="0" err="1" smtClean="0">
                <a:solidFill>
                  <a:schemeClr val="tx1"/>
                </a:solidFill>
              </a:rPr>
              <a:t>regex</a:t>
            </a:r>
            <a:r>
              <a:rPr lang="en-US" sz="2400" dirty="0" smtClean="0">
                <a:solidFill>
                  <a:schemeClr val="tx1"/>
                </a:solidFill>
              </a:rPr>
              <a:t> is also a </a:t>
            </a:r>
            <a:r>
              <a:rPr lang="en-US" sz="2400" dirty="0" err="1" smtClean="0">
                <a:solidFill>
                  <a:schemeClr val="tx1"/>
                </a:solidFill>
              </a:rPr>
              <a:t>regex</a:t>
            </a:r>
            <a:r>
              <a:rPr lang="en-US" sz="2400" dirty="0" smtClean="0">
                <a:solidFill>
                  <a:schemeClr val="tx1"/>
                </a:solidFill>
              </a:rPr>
              <a:t>. (R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r>
              <a:rPr lang="en-US" sz="2400" dirty="0" smtClean="0">
                <a:solidFill>
                  <a:schemeClr val="tx1"/>
                </a:solidFill>
              </a:rPr>
              <a:t>.R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Iteration or closure of </a:t>
            </a:r>
            <a:r>
              <a:rPr lang="en-US" sz="2400" dirty="0" err="1" smtClean="0">
                <a:solidFill>
                  <a:schemeClr val="tx1"/>
                </a:solidFill>
              </a:rPr>
              <a:t>regex</a:t>
            </a:r>
            <a:r>
              <a:rPr lang="en-US" sz="2400" dirty="0" smtClean="0">
                <a:solidFill>
                  <a:schemeClr val="tx1"/>
                </a:solidFill>
              </a:rPr>
              <a:t> is also a </a:t>
            </a:r>
            <a:r>
              <a:rPr lang="en-US" sz="2400" dirty="0" err="1" smtClean="0">
                <a:solidFill>
                  <a:schemeClr val="tx1"/>
                </a:solidFill>
              </a:rPr>
              <a:t>regex</a:t>
            </a:r>
            <a:r>
              <a:rPr lang="en-US" sz="2400" dirty="0" smtClean="0">
                <a:solidFill>
                  <a:schemeClr val="tx1"/>
                </a:solidFill>
              </a:rPr>
              <a:t>. </a:t>
            </a:r>
            <a:r>
              <a:rPr lang="en-US" sz="2400" dirty="0" smtClean="0">
                <a:solidFill>
                  <a:schemeClr val="tx1"/>
                </a:solidFill>
              </a:rPr>
              <a:t>R </a:t>
            </a:r>
            <a:r>
              <a:rPr lang="en-US" sz="2400" dirty="0" smtClean="0">
                <a:solidFill>
                  <a:schemeClr val="tx1"/>
                </a:solidFill>
              </a:rPr>
              <a:t>-&gt; R</a:t>
            </a:r>
            <a:r>
              <a:rPr lang="en-US" sz="2400" baseline="30000" dirty="0" smtClean="0">
                <a:solidFill>
                  <a:schemeClr val="tx1"/>
                </a:solidFill>
              </a:rPr>
              <a:t>*</a:t>
            </a:r>
          </a:p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</a:rPr>
              <a:t>	a</a:t>
            </a:r>
            <a:r>
              <a:rPr lang="en-US" sz="2400" baseline="30000" dirty="0" smtClean="0">
                <a:solidFill>
                  <a:schemeClr val="tx1"/>
                </a:solidFill>
              </a:rPr>
              <a:t>* </a:t>
            </a:r>
            <a:r>
              <a:rPr lang="en-US" sz="2400" dirty="0" smtClean="0">
                <a:solidFill>
                  <a:schemeClr val="tx1"/>
                </a:solidFill>
              </a:rPr>
              <a:t>= ^,</a:t>
            </a:r>
            <a:r>
              <a:rPr lang="en-US" sz="2400" dirty="0" err="1" smtClean="0">
                <a:solidFill>
                  <a:schemeClr val="tx1"/>
                </a:solidFill>
              </a:rPr>
              <a:t>a,aa,aaa</a:t>
            </a:r>
            <a:r>
              <a:rPr lang="en-US" sz="2400" dirty="0" smtClean="0">
                <a:solidFill>
                  <a:schemeClr val="tx1"/>
                </a:solidFill>
              </a:rPr>
              <a:t>, …</a:t>
            </a:r>
          </a:p>
          <a:p>
            <a:pPr marL="514350" indent="-514350" algn="l"/>
            <a:r>
              <a:rPr lang="en-US" sz="2400" dirty="0" smtClean="0">
                <a:solidFill>
                  <a:schemeClr val="tx1"/>
                </a:solidFill>
              </a:rPr>
              <a:t>5.</a:t>
            </a:r>
            <a:r>
              <a:rPr lang="en-US" sz="2400" baseline="30000" dirty="0" smtClean="0">
                <a:solidFill>
                  <a:schemeClr val="tx1"/>
                </a:solidFill>
              </a:rPr>
              <a:t> 	</a:t>
            </a:r>
            <a:r>
              <a:rPr lang="en-US" sz="2400" dirty="0" smtClean="0">
                <a:solidFill>
                  <a:schemeClr val="tx1"/>
                </a:solidFill>
              </a:rPr>
              <a:t>Regular expressions over sigma are precisely those obtained recursively by the application of the above rules once or several times.</a:t>
            </a:r>
            <a:endParaRPr lang="en-US" sz="2400" baseline="30000" dirty="0" smtClean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endParaRPr lang="en-US" sz="2400" baseline="30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1"/>
            <a:ext cx="7772400" cy="1371599"/>
          </a:xfrm>
        </p:spPr>
        <p:txBody>
          <a:bodyPr/>
          <a:lstStyle/>
          <a:p>
            <a:r>
              <a:rPr lang="en-US" dirty="0" smtClean="0"/>
              <a:t>Examples: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6400"/>
            <a:ext cx="6400800" cy="4648200"/>
          </a:xfrm>
        </p:spPr>
        <p:txBody>
          <a:bodyPr>
            <a:normAutofit fontScale="92500" lnSpcReduction="20000"/>
          </a:bodyPr>
          <a:lstStyle/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1. {0,1,2}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R = 0+1+2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2. {^,</a:t>
            </a:r>
            <a:r>
              <a:rPr lang="en-US" dirty="0" err="1" smtClean="0">
                <a:solidFill>
                  <a:schemeClr val="tx1"/>
                </a:solidFill>
              </a:rPr>
              <a:t>ab</a:t>
            </a:r>
            <a:r>
              <a:rPr lang="en-US" dirty="0" smtClean="0">
                <a:solidFill>
                  <a:schemeClr val="tx1"/>
                </a:solidFill>
              </a:rPr>
              <a:t>}	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R = ^ </a:t>
            </a:r>
            <a:r>
              <a:rPr lang="en-US" dirty="0" err="1" smtClean="0">
                <a:solidFill>
                  <a:schemeClr val="tx1"/>
                </a:solidFill>
              </a:rPr>
              <a:t>ab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3. {</a:t>
            </a:r>
            <a:r>
              <a:rPr lang="en-US" dirty="0" err="1" smtClean="0">
                <a:solidFill>
                  <a:schemeClr val="tx1"/>
                </a:solidFill>
              </a:rPr>
              <a:t>abb,a,b,bba</a:t>
            </a:r>
            <a:r>
              <a:rPr lang="en-US" dirty="0" smtClean="0">
                <a:solidFill>
                  <a:schemeClr val="tx1"/>
                </a:solidFill>
              </a:rPr>
              <a:t>}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R = </a:t>
            </a:r>
            <a:r>
              <a:rPr lang="en-US" dirty="0" err="1" smtClean="0">
                <a:solidFill>
                  <a:schemeClr val="tx1"/>
                </a:solidFill>
              </a:rPr>
              <a:t>abb+a+b+bba</a:t>
            </a:r>
            <a:endParaRPr lang="en-US" dirty="0" smtClean="0">
              <a:solidFill>
                <a:schemeClr val="tx1"/>
              </a:solidFill>
            </a:endParaRP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4. {^,0,00,000,….}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R = 0*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5. {1,11,111,1111,….}</a:t>
            </a:r>
          </a:p>
          <a:p>
            <a:pPr marL="514350" indent="-514350" algn="l"/>
            <a:r>
              <a:rPr lang="en-US" dirty="0" smtClean="0">
                <a:solidFill>
                  <a:schemeClr val="tx1"/>
                </a:solidFill>
              </a:rPr>
              <a:t>	R = 1</a:t>
            </a:r>
            <a:r>
              <a:rPr lang="en-US" baseline="30000" dirty="0" smtClean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00600" y="1524000"/>
            <a:ext cx="38100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It’s a closure when all the strings can be formed by symbol along with ‘^’ (empty) symbol.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sz="3200" dirty="0" smtClean="0"/>
              <a:t>Closure of symbol represented by cross ‘+’ when ‘^’ is not present.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1219199"/>
          </a:xfrm>
        </p:spPr>
        <p:txBody>
          <a:bodyPr/>
          <a:lstStyle/>
          <a:p>
            <a:r>
              <a:rPr lang="en-US" dirty="0" smtClean="0"/>
              <a:t>Regular Expression: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28800"/>
            <a:ext cx="6400800" cy="3810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1. </a:t>
            </a:r>
            <a:r>
              <a:rPr lang="en-US" dirty="0" err="1" smtClean="0">
                <a:solidFill>
                  <a:schemeClr val="tx1"/>
                </a:solidFill>
              </a:rPr>
              <a:t>Regex</a:t>
            </a:r>
            <a:r>
              <a:rPr lang="en-US" dirty="0" smtClean="0">
                <a:solidFill>
                  <a:schemeClr val="tx1"/>
                </a:solidFill>
              </a:rPr>
              <a:t> is said to be valid if it can be      derived from the primitive </a:t>
            </a:r>
            <a:r>
              <a:rPr lang="en-US" dirty="0" err="1" smtClean="0">
                <a:solidFill>
                  <a:schemeClr val="tx1"/>
                </a:solidFill>
              </a:rPr>
              <a:t>Regex</a:t>
            </a:r>
            <a:r>
              <a:rPr lang="en-US" dirty="0" smtClean="0">
                <a:solidFill>
                  <a:schemeClr val="tx1"/>
                </a:solidFill>
              </a:rPr>
              <a:t> by a  finite number of application of the rule.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	r*,r</a:t>
            </a:r>
            <a:r>
              <a:rPr lang="en-US" baseline="30000" dirty="0" smtClean="0">
                <a:solidFill>
                  <a:schemeClr val="tx1"/>
                </a:solidFill>
              </a:rPr>
              <a:t>+ </a:t>
            </a:r>
            <a:r>
              <a:rPr lang="en-US" dirty="0" smtClean="0">
                <a:solidFill>
                  <a:schemeClr val="tx1"/>
                </a:solidFill>
              </a:rPr>
              <a:t> ,r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.r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>  ,r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+r</a:t>
            </a:r>
            <a:r>
              <a:rPr lang="en-US" baseline="-25000" dirty="0" smtClean="0">
                <a:solidFill>
                  <a:schemeClr val="tx1"/>
                </a:solidFill>
              </a:rPr>
              <a:t>2                      </a:t>
            </a:r>
          </a:p>
          <a:p>
            <a:pPr algn="l"/>
            <a:r>
              <a:rPr lang="en-US" dirty="0" smtClean="0">
                <a:solidFill>
                  <a:schemeClr val="tx1"/>
                </a:solidFill>
              </a:rPr>
              <a:t>2. If sigma is a given alphabet then,   </a:t>
            </a:r>
            <a:r>
              <a:rPr lang="en-US" dirty="0" err="1" smtClean="0">
                <a:solidFill>
                  <a:schemeClr val="tx1"/>
                </a:solidFill>
              </a:rPr>
              <a:t>phi,epsilon</a:t>
            </a:r>
            <a:r>
              <a:rPr lang="en-US" dirty="0" smtClean="0">
                <a:solidFill>
                  <a:schemeClr val="tx1"/>
                </a:solidFill>
              </a:rPr>
              <a:t>/lambda are primitive  </a:t>
            </a:r>
            <a:r>
              <a:rPr lang="en-US" dirty="0" err="1" smtClean="0">
                <a:solidFill>
                  <a:schemeClr val="tx1"/>
                </a:solidFill>
              </a:rPr>
              <a:t>regex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r>
              <a:rPr lang="en-US" baseline="-25000" dirty="0" smtClean="0">
                <a:solidFill>
                  <a:schemeClr val="tx1"/>
                </a:solidFill>
              </a:rPr>
              <a:t>                                                                  </a:t>
            </a:r>
          </a:p>
          <a:p>
            <a:pPr algn="l"/>
            <a:endParaRPr lang="en-US" baseline="-25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32766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THANK YOU !</a:t>
            </a:r>
            <a:endParaRPr lang="en-US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178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Regular Expressions</vt:lpstr>
      <vt:lpstr>Regular Language:</vt:lpstr>
      <vt:lpstr>Rules:</vt:lpstr>
      <vt:lpstr>Examples:</vt:lpstr>
      <vt:lpstr>Regular Expression:</vt:lpstr>
      <vt:lpstr>THANK YOU 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dc:creator>admin</dc:creator>
  <cp:lastModifiedBy>admin</cp:lastModifiedBy>
  <cp:revision>44</cp:revision>
  <dcterms:created xsi:type="dcterms:W3CDTF">2021-05-28T16:08:43Z</dcterms:created>
  <dcterms:modified xsi:type="dcterms:W3CDTF">2021-05-31T10:03:35Z</dcterms:modified>
</cp:coreProperties>
</file>