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3" r:id="rId5"/>
    <p:sldId id="258" r:id="rId6"/>
    <p:sldId id="264" r:id="rId7"/>
    <p:sldId id="265" r:id="rId8"/>
    <p:sldId id="259" r:id="rId9"/>
    <p:sldId id="260" r:id="rId10"/>
    <p:sldId id="262"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80D209-D081-4C2E-889F-B0E30A362EBC}"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80D209-D081-4C2E-889F-B0E30A362EBC}"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80D209-D081-4C2E-889F-B0E30A362EBC}"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80D209-D081-4C2E-889F-B0E30A362EBC}"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80D209-D081-4C2E-889F-B0E30A362EBC}"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80D209-D081-4C2E-889F-B0E30A362EBC}"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80D209-D081-4C2E-889F-B0E30A362EBC}" type="datetimeFigureOut">
              <a:rPr lang="en-US" smtClean="0"/>
              <a:pPr/>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80D209-D081-4C2E-889F-B0E30A362EBC}" type="datetimeFigureOut">
              <a:rPr lang="en-US" smtClean="0"/>
              <a:pPr/>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0D209-D081-4C2E-889F-B0E30A362EBC}" type="datetimeFigureOut">
              <a:rPr lang="en-US" smtClean="0"/>
              <a:pPr/>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80D209-D081-4C2E-889F-B0E30A362EBC}"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80D209-D081-4C2E-889F-B0E30A362EBC}"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D7CC1-2C39-47C0-BBDF-4E73E6242A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0D209-D081-4C2E-889F-B0E30A362EBC}" type="datetimeFigureOut">
              <a:rPr lang="en-US" smtClean="0"/>
              <a:pPr/>
              <a:t>6/18/2021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D7CC1-2C39-47C0-BBDF-4E73E6242A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difference-between-wep-and-wpa/" TargetMode="External"/><Relationship Id="rId7" Type="http://schemas.openxmlformats.org/officeDocument/2006/relationships/image" Target="../media/image12.png"/><Relationship Id="rId2" Type="http://schemas.openxmlformats.org/officeDocument/2006/relationships/hyperlink" Target="https://www.brighthub.com/computing/smb-security/articles/78216/"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wi-fi.org/discover-wi-fi/security" TargetMode="External"/><Relationship Id="rId4" Type="http://schemas.openxmlformats.org/officeDocument/2006/relationships/hyperlink" Target="https://www.grandmetric.com/2018/07/06/ended-wpa3-wi-fi-security-evolu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599"/>
            <a:ext cx="7772400" cy="990601"/>
          </a:xfrm>
        </p:spPr>
        <p:txBody>
          <a:bodyPr/>
          <a:lstStyle/>
          <a:p>
            <a:r>
              <a:rPr lang="en-US" b="1" dirty="0" smtClean="0"/>
              <a:t>WEP and WPA</a:t>
            </a:r>
            <a:endParaRPr lang="en-US" b="1" dirty="0"/>
          </a:p>
        </p:txBody>
      </p:sp>
      <p:sp>
        <p:nvSpPr>
          <p:cNvPr id="3" name="Subtitle 2"/>
          <p:cNvSpPr>
            <a:spLocks noGrp="1"/>
          </p:cNvSpPr>
          <p:nvPr>
            <p:ph type="subTitle" idx="1"/>
          </p:nvPr>
        </p:nvSpPr>
        <p:spPr>
          <a:xfrm>
            <a:off x="1371600" y="5334000"/>
            <a:ext cx="6400800" cy="762000"/>
          </a:xfrm>
        </p:spPr>
        <p:txBody>
          <a:bodyPr>
            <a:normAutofit/>
          </a:bodyPr>
          <a:lstStyle/>
          <a:p>
            <a:r>
              <a:rPr lang="en-US" b="1" dirty="0" smtClean="0">
                <a:solidFill>
                  <a:schemeClr val="tx1"/>
                </a:solidFill>
              </a:rPr>
              <a:t>PRESENTED BY :- SNEHAL TAWAR</a:t>
            </a:r>
            <a:endParaRPr lang="en-US" b="1" dirty="0">
              <a:solidFill>
                <a:schemeClr val="tx1"/>
              </a:solidFill>
            </a:endParaRPr>
          </a:p>
        </p:txBody>
      </p:sp>
      <p:pic>
        <p:nvPicPr>
          <p:cNvPr id="1026" name="Picture 2" descr="C:\Users\admin\Pictures\wi-fi.gif"/>
          <p:cNvPicPr>
            <a:picLocks noChangeAspect="1" noChangeArrowheads="1" noCrop="1"/>
          </p:cNvPicPr>
          <p:nvPr/>
        </p:nvPicPr>
        <p:blipFill>
          <a:blip r:embed="rId2"/>
          <a:srcRect/>
          <a:stretch>
            <a:fillRect/>
          </a:stretch>
        </p:blipFill>
        <p:spPr bwMode="auto">
          <a:xfrm>
            <a:off x="1600200" y="990600"/>
            <a:ext cx="6019800" cy="4267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142999"/>
          </a:xfrm>
        </p:spPr>
        <p:txBody>
          <a:bodyPr/>
          <a:lstStyle/>
          <a:p>
            <a:r>
              <a:rPr lang="en-US" b="1" dirty="0" smtClean="0"/>
              <a:t>References :</a:t>
            </a:r>
            <a:endParaRPr lang="en-US" b="1" dirty="0"/>
          </a:p>
        </p:txBody>
      </p:sp>
      <p:sp>
        <p:nvSpPr>
          <p:cNvPr id="3" name="Subtitle 2"/>
          <p:cNvSpPr>
            <a:spLocks noGrp="1"/>
          </p:cNvSpPr>
          <p:nvPr>
            <p:ph type="subTitle" idx="1"/>
          </p:nvPr>
        </p:nvSpPr>
        <p:spPr>
          <a:xfrm>
            <a:off x="1371600" y="1676400"/>
            <a:ext cx="6400800" cy="3962400"/>
          </a:xfrm>
        </p:spPr>
        <p:txBody>
          <a:bodyPr>
            <a:normAutofit fontScale="92500" lnSpcReduction="20000"/>
          </a:bodyPr>
          <a:lstStyle/>
          <a:p>
            <a:pPr algn="l">
              <a:buFont typeface="Wingdings" pitchFamily="2" charset="2"/>
              <a:buChar char="Ø"/>
            </a:pPr>
            <a:r>
              <a:rPr lang="en-US" dirty="0" smtClean="0">
                <a:solidFill>
                  <a:schemeClr val="tx1"/>
                </a:solidFill>
                <a:hlinkClick r:id="rId2"/>
              </a:rPr>
              <a:t>https://www.brighthub.com/computing/smb-security/articles/78216/</a:t>
            </a:r>
            <a:endParaRPr lang="en-US" dirty="0" smtClean="0">
              <a:solidFill>
                <a:schemeClr val="tx1"/>
              </a:solidFill>
            </a:endParaRPr>
          </a:p>
          <a:p>
            <a:pPr algn="l">
              <a:buFont typeface="Wingdings" pitchFamily="2" charset="2"/>
              <a:buChar char="Ø"/>
            </a:pPr>
            <a:r>
              <a:rPr lang="en-US" dirty="0" smtClean="0">
                <a:solidFill>
                  <a:schemeClr val="tx1"/>
                </a:solidFill>
                <a:hlinkClick r:id="rId3"/>
              </a:rPr>
              <a:t>https://www.geeksforgeeks.org/difference-between-wep-and-wpa/</a:t>
            </a:r>
            <a:endParaRPr lang="en-US" dirty="0" smtClean="0">
              <a:solidFill>
                <a:schemeClr val="tx1"/>
              </a:solidFill>
            </a:endParaRPr>
          </a:p>
          <a:p>
            <a:pPr algn="l">
              <a:buFont typeface="Wingdings" pitchFamily="2" charset="2"/>
              <a:buChar char="Ø"/>
            </a:pPr>
            <a:r>
              <a:rPr lang="en-US" dirty="0" smtClean="0">
                <a:solidFill>
                  <a:schemeClr val="tx1"/>
                </a:solidFill>
                <a:hlinkClick r:id="rId4"/>
              </a:rPr>
              <a:t>https://www.grandmetric.com/2018/07/06/ended-wpa3-wi-fi-security-evolution/</a:t>
            </a:r>
            <a:endParaRPr lang="en-US" dirty="0" smtClean="0">
              <a:solidFill>
                <a:schemeClr val="tx1"/>
              </a:solidFill>
            </a:endParaRPr>
          </a:p>
          <a:p>
            <a:pPr algn="l">
              <a:buFont typeface="Wingdings" pitchFamily="2" charset="2"/>
              <a:buChar char="Ø"/>
            </a:pPr>
            <a:r>
              <a:rPr lang="en-US" dirty="0" smtClean="0">
                <a:solidFill>
                  <a:schemeClr val="tx1"/>
                </a:solidFill>
                <a:hlinkClick r:id="rId5"/>
              </a:rPr>
              <a:t>https://www.wi-fi.org/discover-wi-fi/security</a:t>
            </a:r>
            <a:endParaRPr lang="en-US" dirty="0" smtClean="0">
              <a:solidFill>
                <a:schemeClr val="tx1"/>
              </a:solidFill>
            </a:endParaRPr>
          </a:p>
          <a:p>
            <a:pPr algn="l"/>
            <a:endParaRPr lang="en-US" dirty="0" smtClean="0">
              <a:solidFill>
                <a:schemeClr val="tx1"/>
              </a:solidFill>
            </a:endParaRPr>
          </a:p>
          <a:p>
            <a:pPr algn="l">
              <a:buFont typeface="Wingdings" pitchFamily="2" charset="2"/>
              <a:buChar char="Ø"/>
            </a:pPr>
            <a:endParaRPr lang="en-US" dirty="0">
              <a:solidFill>
                <a:schemeClr val="tx1"/>
              </a:solidFill>
            </a:endParaRPr>
          </a:p>
        </p:txBody>
      </p:sp>
      <p:pic>
        <p:nvPicPr>
          <p:cNvPr id="1026" name="Picture 2"/>
          <p:cNvPicPr>
            <a:picLocks noChangeAspect="1" noChangeArrowheads="1"/>
          </p:cNvPicPr>
          <p:nvPr/>
        </p:nvPicPr>
        <p:blipFill>
          <a:blip r:embed="rId6"/>
          <a:srcRect/>
          <a:stretch>
            <a:fillRect/>
          </a:stretch>
        </p:blipFill>
        <p:spPr bwMode="auto">
          <a:xfrm>
            <a:off x="5943600" y="5105400"/>
            <a:ext cx="914400" cy="914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6858000" y="609600"/>
            <a:ext cx="9144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THANK YOU !</a:t>
            </a:r>
            <a:endParaRPr lang="en-US" sz="5400" b="1"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990600"/>
          </a:xfrm>
        </p:spPr>
        <p:txBody>
          <a:bodyPr/>
          <a:lstStyle/>
          <a:p>
            <a:r>
              <a:rPr lang="en-US" b="1" dirty="0" smtClean="0"/>
              <a:t>Contents:</a:t>
            </a:r>
            <a:endParaRPr lang="en-US" b="1" dirty="0"/>
          </a:p>
        </p:txBody>
      </p:sp>
      <p:sp>
        <p:nvSpPr>
          <p:cNvPr id="3" name="Subtitle 2"/>
          <p:cNvSpPr>
            <a:spLocks noGrp="1"/>
          </p:cNvSpPr>
          <p:nvPr>
            <p:ph type="subTitle" idx="1"/>
          </p:nvPr>
        </p:nvSpPr>
        <p:spPr>
          <a:xfrm>
            <a:off x="1371600" y="1905000"/>
            <a:ext cx="6400800" cy="4038600"/>
          </a:xfrm>
        </p:spPr>
        <p:txBody>
          <a:bodyPr>
            <a:normAutofit fontScale="92500"/>
          </a:bodyPr>
          <a:lstStyle/>
          <a:p>
            <a:pPr marL="514350" indent="-514350" algn="l">
              <a:buFont typeface="+mj-lt"/>
              <a:buAutoNum type="arabicParenR"/>
            </a:pPr>
            <a:r>
              <a:rPr lang="en-US" dirty="0" smtClean="0">
                <a:solidFill>
                  <a:schemeClr val="tx1"/>
                </a:solidFill>
              </a:rPr>
              <a:t>Wired Equivalent Privacy (WEP)</a:t>
            </a:r>
          </a:p>
          <a:p>
            <a:pPr marL="514350" indent="-514350" algn="l">
              <a:buFont typeface="+mj-lt"/>
              <a:buAutoNum type="arabicParenR"/>
            </a:pPr>
            <a:r>
              <a:rPr lang="en-US" dirty="0" smtClean="0">
                <a:solidFill>
                  <a:schemeClr val="tx1"/>
                </a:solidFill>
              </a:rPr>
              <a:t>WEP Architecture</a:t>
            </a:r>
          </a:p>
          <a:p>
            <a:pPr marL="514350" indent="-514350" algn="l">
              <a:buFont typeface="+mj-lt"/>
              <a:buAutoNum type="arabicParenR"/>
            </a:pPr>
            <a:r>
              <a:rPr lang="en-US" dirty="0" smtClean="0">
                <a:solidFill>
                  <a:schemeClr val="tx1"/>
                </a:solidFill>
              </a:rPr>
              <a:t>Wi-Fi Protected Access(WPA)</a:t>
            </a:r>
          </a:p>
          <a:p>
            <a:pPr marL="514350" indent="-514350" algn="l">
              <a:buFont typeface="+mj-lt"/>
              <a:buAutoNum type="arabicParenR"/>
            </a:pPr>
            <a:r>
              <a:rPr lang="en-US" dirty="0" smtClean="0">
                <a:solidFill>
                  <a:schemeClr val="tx1"/>
                </a:solidFill>
              </a:rPr>
              <a:t>WPA Architecture</a:t>
            </a:r>
          </a:p>
          <a:p>
            <a:pPr marL="514350" indent="-514350" algn="l">
              <a:buFont typeface="+mj-lt"/>
              <a:buAutoNum type="arabicParenR"/>
            </a:pPr>
            <a:r>
              <a:rPr lang="en-US" dirty="0" smtClean="0">
                <a:solidFill>
                  <a:schemeClr val="tx1"/>
                </a:solidFill>
              </a:rPr>
              <a:t>Advantages/Disadvantages of WEP</a:t>
            </a:r>
          </a:p>
          <a:p>
            <a:pPr marL="514350" indent="-514350" algn="l">
              <a:buFont typeface="+mj-lt"/>
              <a:buAutoNum type="arabicParenR"/>
            </a:pPr>
            <a:r>
              <a:rPr lang="en-US" dirty="0" smtClean="0">
                <a:solidFill>
                  <a:schemeClr val="tx1"/>
                </a:solidFill>
              </a:rPr>
              <a:t>Advantages/Disadvantages of </a:t>
            </a:r>
            <a:r>
              <a:rPr lang="en-US" dirty="0" smtClean="0">
                <a:solidFill>
                  <a:schemeClr val="tx1"/>
                </a:solidFill>
              </a:rPr>
              <a:t>WPA</a:t>
            </a:r>
          </a:p>
          <a:p>
            <a:pPr marL="514350" indent="-514350" algn="l">
              <a:buFont typeface="+mj-lt"/>
              <a:buAutoNum type="arabicParenR"/>
            </a:pPr>
            <a:r>
              <a:rPr lang="en-US" dirty="0" smtClean="0">
                <a:solidFill>
                  <a:schemeClr val="tx1"/>
                </a:solidFill>
              </a:rPr>
              <a:t>References</a:t>
            </a:r>
            <a:endParaRPr lang="en-US" dirty="0" smtClean="0">
              <a:solidFill>
                <a:schemeClr val="tx1"/>
              </a:solidFill>
            </a:endParaRPr>
          </a:p>
          <a:p>
            <a:pPr marL="514350" indent="-514350" algn="l">
              <a:buFont typeface="+mj-lt"/>
              <a:buAutoNum type="arabicParenR"/>
            </a:pPr>
            <a:endParaRPr lang="en-US" dirty="0" smtClean="0">
              <a:solidFill>
                <a:schemeClr val="tx1"/>
              </a:solidFill>
            </a:endParaRPr>
          </a:p>
          <a:p>
            <a:pPr marL="514350" indent="-514350" algn="l">
              <a:buFont typeface="+mj-lt"/>
              <a:buAutoNum type="arabicParenR"/>
            </a:pPr>
            <a:endParaRPr lang="en-US" dirty="0" smtClean="0">
              <a:solidFill>
                <a:schemeClr val="tx1"/>
              </a:solidFill>
            </a:endParaRPr>
          </a:p>
          <a:p>
            <a:pPr marL="514350" indent="-514350" algn="l">
              <a:buFont typeface="+mj-lt"/>
              <a:buAutoNum type="arabicParenR"/>
            </a:pP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599"/>
            <a:ext cx="7772400" cy="1066801"/>
          </a:xfrm>
        </p:spPr>
        <p:txBody>
          <a:bodyPr/>
          <a:lstStyle/>
          <a:p>
            <a:r>
              <a:rPr lang="en-US" b="1" dirty="0" smtClean="0"/>
              <a:t>Wired Equivalent Privacy (WEP)</a:t>
            </a:r>
            <a:endParaRPr lang="en-US" dirty="0"/>
          </a:p>
        </p:txBody>
      </p:sp>
      <p:sp>
        <p:nvSpPr>
          <p:cNvPr id="3" name="Subtitle 2"/>
          <p:cNvSpPr>
            <a:spLocks noGrp="1"/>
          </p:cNvSpPr>
          <p:nvPr>
            <p:ph type="subTitle" idx="1"/>
          </p:nvPr>
        </p:nvSpPr>
        <p:spPr>
          <a:xfrm>
            <a:off x="1371600" y="1981200"/>
            <a:ext cx="6400800" cy="4495800"/>
          </a:xfrm>
        </p:spPr>
        <p:txBody>
          <a:bodyPr>
            <a:normAutofit/>
          </a:bodyPr>
          <a:lstStyle/>
          <a:p>
            <a:pPr marL="514350" indent="-514350" algn="l">
              <a:buFont typeface="+mj-lt"/>
              <a:buAutoNum type="arabicParenR"/>
            </a:pPr>
            <a:r>
              <a:rPr lang="en-US" sz="2000" dirty="0" smtClean="0">
                <a:solidFill>
                  <a:schemeClr val="tx1"/>
                </a:solidFill>
              </a:rPr>
              <a:t>Wired Equivalent Privacy (WEP) is a security protocol for wireless networks which provides data confidentiality comparable to a traditional wired network. </a:t>
            </a:r>
          </a:p>
          <a:p>
            <a:pPr marL="514350" indent="-514350" algn="l">
              <a:buFont typeface="+mj-lt"/>
              <a:buAutoNum type="arabicParenR"/>
            </a:pPr>
            <a:r>
              <a:rPr lang="en-US" sz="2000" dirty="0" smtClean="0">
                <a:solidFill>
                  <a:schemeClr val="tx1"/>
                </a:solidFill>
              </a:rPr>
              <a:t>It was introduced in 1999. It provides wireless security through the use of an encryption key. </a:t>
            </a:r>
          </a:p>
          <a:p>
            <a:pPr marL="514350" indent="-514350" algn="l">
              <a:buFont typeface="+mj-lt"/>
              <a:buAutoNum type="arabicParenR"/>
            </a:pPr>
            <a:r>
              <a:rPr lang="en-US" sz="2000" dirty="0" smtClean="0">
                <a:solidFill>
                  <a:schemeClr val="tx1"/>
                </a:solidFill>
              </a:rPr>
              <a:t>It uses an old encryption method that is </a:t>
            </a:r>
            <a:r>
              <a:rPr lang="en-US" sz="2000" dirty="0" err="1" smtClean="0">
                <a:solidFill>
                  <a:schemeClr val="tx1"/>
                </a:solidFill>
              </a:rPr>
              <a:t>Rivest</a:t>
            </a:r>
            <a:r>
              <a:rPr lang="en-US" sz="2000" dirty="0" smtClean="0">
                <a:solidFill>
                  <a:schemeClr val="tx1"/>
                </a:solidFill>
              </a:rPr>
              <a:t> Cipher 4 (RC4). It uses 40 bit key and 24 bit random number</a:t>
            </a:r>
          </a:p>
          <a:p>
            <a:pPr marL="514350" indent="-514350" algn="l">
              <a:buFont typeface="+mj-lt"/>
              <a:buAutoNum type="arabicParenR"/>
            </a:pPr>
            <a:r>
              <a:rPr lang="en-US" sz="2000" dirty="0" smtClean="0">
                <a:solidFill>
                  <a:schemeClr val="tx1"/>
                </a:solidFill>
              </a:rPr>
              <a:t>Authentication method in WEP is Open system authentication or shared key authentication</a:t>
            </a:r>
          </a:p>
          <a:p>
            <a:pPr marL="514350" indent="-514350" algn="l">
              <a:buFont typeface="+mj-lt"/>
              <a:buAutoNum type="arabicParenR"/>
            </a:pPr>
            <a:r>
              <a:rPr lang="en-US" sz="2000" dirty="0" smtClean="0">
                <a:solidFill>
                  <a:schemeClr val="tx1"/>
                </a:solidFill>
              </a:rPr>
              <a:t>In WEP no protection against reply attacks. It is possible to deploy on current hardware infrastructure</a:t>
            </a:r>
            <a:endParaRPr lang="en-US" sz="2000" dirty="0">
              <a:solidFill>
                <a:schemeClr val="tx1"/>
              </a:solidFill>
            </a:endParaRPr>
          </a:p>
        </p:txBody>
      </p:sp>
      <p:pic>
        <p:nvPicPr>
          <p:cNvPr id="5122" name="Picture 2"/>
          <p:cNvPicPr>
            <a:picLocks noChangeAspect="1" noChangeArrowheads="1"/>
          </p:cNvPicPr>
          <p:nvPr/>
        </p:nvPicPr>
        <p:blipFill>
          <a:blip r:embed="rId2"/>
          <a:srcRect/>
          <a:stretch>
            <a:fillRect/>
          </a:stretch>
        </p:blipFill>
        <p:spPr bwMode="auto">
          <a:xfrm>
            <a:off x="7620000" y="2895600"/>
            <a:ext cx="990600" cy="990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620000" y="5181600"/>
            <a:ext cx="99060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599"/>
          </a:xfrm>
        </p:spPr>
        <p:txBody>
          <a:bodyPr>
            <a:normAutofit/>
          </a:bodyPr>
          <a:lstStyle/>
          <a:p>
            <a:r>
              <a:rPr lang="en-US" sz="4000" b="1" dirty="0" smtClean="0"/>
              <a:t>WEP Architecture :</a:t>
            </a:r>
            <a:endParaRPr lang="en-US" sz="4000" b="1" dirty="0"/>
          </a:p>
        </p:txBody>
      </p:sp>
      <p:sp>
        <p:nvSpPr>
          <p:cNvPr id="3" name="Subtitle 2"/>
          <p:cNvSpPr>
            <a:spLocks noGrp="1"/>
          </p:cNvSpPr>
          <p:nvPr>
            <p:ph type="subTitle" idx="1"/>
          </p:nvPr>
        </p:nvSpPr>
        <p:spPr>
          <a:xfrm>
            <a:off x="1371600" y="2819400"/>
            <a:ext cx="6400800" cy="3733800"/>
          </a:xfrm>
        </p:spPr>
        <p:txBody>
          <a:bodyPr>
            <a:noAutofit/>
          </a:bodyPr>
          <a:lstStyle/>
          <a:p>
            <a:pPr algn="l">
              <a:buFont typeface="Wingdings" pitchFamily="2" charset="2"/>
              <a:buChar char="Ø"/>
            </a:pPr>
            <a:r>
              <a:rPr lang="en-US" sz="1600" dirty="0" smtClean="0">
                <a:solidFill>
                  <a:schemeClr val="tx1"/>
                </a:solidFill>
              </a:rPr>
              <a:t>In WEP, for data integrity </a:t>
            </a:r>
            <a:r>
              <a:rPr lang="en-US" sz="1600" b="1" dirty="0" smtClean="0">
                <a:solidFill>
                  <a:schemeClr val="tx1"/>
                </a:solidFill>
              </a:rPr>
              <a:t>32-bit cyclic redundancy check (CRC32) </a:t>
            </a:r>
            <a:r>
              <a:rPr lang="en-US" sz="1600" dirty="0" smtClean="0">
                <a:solidFill>
                  <a:schemeClr val="tx1"/>
                </a:solidFill>
              </a:rPr>
              <a:t>is used. </a:t>
            </a:r>
            <a:r>
              <a:rPr lang="en-US" sz="1600" b="1" dirty="0" smtClean="0">
                <a:solidFill>
                  <a:schemeClr val="tx1"/>
                </a:solidFill>
              </a:rPr>
              <a:t>Integrity Check Vector (ICV</a:t>
            </a:r>
            <a:r>
              <a:rPr lang="en-US" sz="1600" dirty="0" smtClean="0">
                <a:solidFill>
                  <a:schemeClr val="tx1"/>
                </a:solidFill>
              </a:rPr>
              <a:t>) is appended to the user data and forwarded to encryption. This is where first flaw of WEP shows up. CRC32 intention was to detect errors during transmission. This method is not very reliable in message integrity check.</a:t>
            </a:r>
          </a:p>
          <a:p>
            <a:pPr algn="l">
              <a:buFont typeface="Wingdings" pitchFamily="2" charset="2"/>
              <a:buChar char="Ø"/>
            </a:pPr>
            <a:r>
              <a:rPr lang="en-US" sz="1600" dirty="0" smtClean="0">
                <a:solidFill>
                  <a:schemeClr val="tx1"/>
                </a:solidFill>
              </a:rPr>
              <a:t>On the other hand, RC4 is used for encryption. This is a stream encryption algorithm, which uses a pair of WEP key (a password) and an </a:t>
            </a:r>
            <a:r>
              <a:rPr lang="en-US" sz="1600" b="1" dirty="0" smtClean="0">
                <a:solidFill>
                  <a:schemeClr val="tx1"/>
                </a:solidFill>
              </a:rPr>
              <a:t>Initialization Vector (IV</a:t>
            </a:r>
            <a:r>
              <a:rPr lang="en-US" sz="1600" dirty="0" smtClean="0">
                <a:solidFill>
                  <a:schemeClr val="tx1"/>
                </a:solidFill>
              </a:rPr>
              <a:t>) as a seed. WEP key might either have 40 or 104 bits and IV is always 24 bits long. This makes the seed either 64 or 128 bits long. IV is appended to the encrypted message and its purpose is to avoid using the same seed for encrypting different messages.</a:t>
            </a:r>
          </a:p>
          <a:p>
            <a:pPr algn="l">
              <a:buFont typeface="Wingdings" pitchFamily="2" charset="2"/>
              <a:buChar char="Ø"/>
            </a:pPr>
            <a:r>
              <a:rPr lang="en-US" sz="1600" dirty="0" smtClean="0">
                <a:solidFill>
                  <a:schemeClr val="tx1"/>
                </a:solidFill>
              </a:rPr>
              <a:t>As it turns out within few minutes so many packets can be captured, that IV collision reaches a probability of 50%. This makes WEP key easy to be compromised.</a:t>
            </a:r>
          </a:p>
          <a:p>
            <a:pPr algn="l">
              <a:buFont typeface="Wingdings" pitchFamily="2" charset="2"/>
              <a:buChar char="Ø"/>
            </a:pPr>
            <a:r>
              <a:rPr lang="en-US" sz="1600" dirty="0" smtClean="0">
                <a:solidFill>
                  <a:schemeClr val="tx1"/>
                </a:solidFill>
              </a:rPr>
              <a:t>It is strongly advised not to use WEP anymore in any circumstances</a:t>
            </a:r>
          </a:p>
          <a:p>
            <a:pPr algn="l">
              <a:buFont typeface="Wingdings" pitchFamily="2" charset="2"/>
              <a:buChar char="Ø"/>
            </a:pPr>
            <a:endParaRPr lang="en-US" sz="16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524000" y="838200"/>
            <a:ext cx="5915025" cy="192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142999"/>
          </a:xfrm>
        </p:spPr>
        <p:txBody>
          <a:bodyPr/>
          <a:lstStyle/>
          <a:p>
            <a:r>
              <a:rPr lang="en-US" b="1" dirty="0" smtClean="0"/>
              <a:t>Wi-Fi Protected Access (WPA)</a:t>
            </a:r>
            <a:endParaRPr lang="en-US" dirty="0"/>
          </a:p>
        </p:txBody>
      </p:sp>
      <p:sp>
        <p:nvSpPr>
          <p:cNvPr id="3" name="Subtitle 2"/>
          <p:cNvSpPr>
            <a:spLocks noGrp="1"/>
          </p:cNvSpPr>
          <p:nvPr>
            <p:ph type="subTitle" idx="1"/>
          </p:nvPr>
        </p:nvSpPr>
        <p:spPr>
          <a:xfrm>
            <a:off x="1371600" y="1981200"/>
            <a:ext cx="6400800" cy="4114800"/>
          </a:xfrm>
        </p:spPr>
        <p:txBody>
          <a:bodyPr>
            <a:noAutofit/>
          </a:bodyPr>
          <a:lstStyle/>
          <a:p>
            <a:pPr marL="514350" indent="-514350" algn="l">
              <a:buFont typeface="+mj-lt"/>
              <a:buAutoNum type="arabicParenR"/>
            </a:pPr>
            <a:r>
              <a:rPr lang="en-US" sz="2000" dirty="0" smtClean="0">
                <a:solidFill>
                  <a:schemeClr val="tx1"/>
                </a:solidFill>
              </a:rPr>
              <a:t>Wi-Fi Protected Access (WPA) is a security protocol which is used in securing wireless networks and designed to replace the WEP protocol.</a:t>
            </a:r>
          </a:p>
          <a:p>
            <a:pPr marL="514350" indent="-514350" algn="l">
              <a:buFont typeface="+mj-lt"/>
              <a:buAutoNum type="arabicParenR"/>
            </a:pPr>
            <a:r>
              <a:rPr lang="en-US" sz="2000" dirty="0" smtClean="0">
                <a:solidFill>
                  <a:schemeClr val="tx1"/>
                </a:solidFill>
              </a:rPr>
              <a:t> It was developed by the Wi-Fi Alliance in 2003. It was designed to replace the WEP protocol and it uses </a:t>
            </a:r>
            <a:r>
              <a:rPr lang="en-US" sz="2000" b="1" dirty="0" err="1" smtClean="0">
                <a:solidFill>
                  <a:schemeClr val="tx1"/>
                </a:solidFill>
              </a:rPr>
              <a:t>Rivest</a:t>
            </a:r>
            <a:r>
              <a:rPr lang="en-US" sz="2000" b="1" dirty="0" smtClean="0">
                <a:solidFill>
                  <a:schemeClr val="tx1"/>
                </a:solidFill>
              </a:rPr>
              <a:t> Cipher 4 (RC4</a:t>
            </a:r>
            <a:r>
              <a:rPr lang="en-US" sz="2000" dirty="0" smtClean="0">
                <a:solidFill>
                  <a:schemeClr val="tx1"/>
                </a:solidFill>
              </a:rPr>
              <a:t>) and </a:t>
            </a:r>
            <a:r>
              <a:rPr lang="en-US" sz="2000" b="1" dirty="0" smtClean="0">
                <a:solidFill>
                  <a:schemeClr val="tx1"/>
                </a:solidFill>
              </a:rPr>
              <a:t>Temporal Key Integrity Protocol (TKIP) </a:t>
            </a:r>
            <a:r>
              <a:rPr lang="en-US" sz="2000" dirty="0" smtClean="0">
                <a:solidFill>
                  <a:schemeClr val="tx1"/>
                </a:solidFill>
              </a:rPr>
              <a:t>for encryption.</a:t>
            </a:r>
          </a:p>
          <a:p>
            <a:pPr marL="514350" indent="-514350" algn="l">
              <a:buFont typeface="+mj-lt"/>
              <a:buAutoNum type="arabicParenR"/>
            </a:pPr>
            <a:r>
              <a:rPr lang="en-US" sz="2000" dirty="0" smtClean="0">
                <a:solidFill>
                  <a:schemeClr val="tx1"/>
                </a:solidFill>
              </a:rPr>
              <a:t> WPA key is 256 bit key. Authentication method in WPA is WPA-PSK and WPA-Enterprise.</a:t>
            </a:r>
          </a:p>
          <a:p>
            <a:pPr marL="514350" indent="-514350" algn="l">
              <a:buFont typeface="+mj-lt"/>
              <a:buAutoNum type="arabicParenR"/>
            </a:pPr>
            <a:r>
              <a:rPr lang="en-US" sz="2000" dirty="0" smtClean="0">
                <a:solidFill>
                  <a:schemeClr val="tx1"/>
                </a:solidFill>
              </a:rPr>
              <a:t>In WPA sequence counter is implemented for reply protection.</a:t>
            </a:r>
          </a:p>
          <a:p>
            <a:pPr marL="514350" indent="-514350" algn="l">
              <a:buFont typeface="+mj-lt"/>
              <a:buAutoNum type="arabicParenR"/>
            </a:pPr>
            <a:r>
              <a:rPr lang="en-US" sz="2000" dirty="0" smtClean="0">
                <a:solidFill>
                  <a:schemeClr val="tx1"/>
                </a:solidFill>
              </a:rPr>
              <a:t>It is possible to deploy on both previous and current hardware infrastructure.</a:t>
            </a:r>
          </a:p>
        </p:txBody>
      </p:sp>
      <p:pic>
        <p:nvPicPr>
          <p:cNvPr id="2050" name="Picture 2"/>
          <p:cNvPicPr>
            <a:picLocks noChangeAspect="1" noChangeArrowheads="1"/>
          </p:cNvPicPr>
          <p:nvPr/>
        </p:nvPicPr>
        <p:blipFill>
          <a:blip r:embed="rId2"/>
          <a:srcRect/>
          <a:stretch>
            <a:fillRect/>
          </a:stretch>
        </p:blipFill>
        <p:spPr bwMode="auto">
          <a:xfrm>
            <a:off x="7467600" y="1752600"/>
            <a:ext cx="914400" cy="914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620000" y="5257800"/>
            <a:ext cx="9144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990599"/>
          </a:xfrm>
        </p:spPr>
        <p:txBody>
          <a:bodyPr/>
          <a:lstStyle/>
          <a:p>
            <a:r>
              <a:rPr lang="en-US" b="1" dirty="0" smtClean="0"/>
              <a:t>WPA Architecture :</a:t>
            </a:r>
            <a:endParaRPr lang="en-US" b="1" dirty="0"/>
          </a:p>
        </p:txBody>
      </p:sp>
      <p:pic>
        <p:nvPicPr>
          <p:cNvPr id="2050" name="Picture 2"/>
          <p:cNvPicPr>
            <a:picLocks noChangeAspect="1" noChangeArrowheads="1"/>
          </p:cNvPicPr>
          <p:nvPr/>
        </p:nvPicPr>
        <p:blipFill>
          <a:blip r:embed="rId2"/>
          <a:srcRect/>
          <a:stretch>
            <a:fillRect/>
          </a:stretch>
        </p:blipFill>
        <p:spPr bwMode="auto">
          <a:xfrm>
            <a:off x="0" y="1371600"/>
            <a:ext cx="9144000" cy="54864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14400"/>
            <a:ext cx="6400800" cy="5334000"/>
          </a:xfrm>
        </p:spPr>
        <p:txBody>
          <a:bodyPr>
            <a:noAutofit/>
          </a:bodyPr>
          <a:lstStyle/>
          <a:p>
            <a:pPr algn="l">
              <a:buFont typeface="Wingdings" pitchFamily="2" charset="2"/>
              <a:buChar char="Ø"/>
            </a:pPr>
            <a:r>
              <a:rPr lang="en-US" sz="1800" dirty="0" smtClean="0">
                <a:solidFill>
                  <a:schemeClr val="tx1"/>
                </a:solidFill>
              </a:rPr>
              <a:t>Encryption was still based on RC4, since it was hardware implementation and couldn’t be updated, but IV was extended to 48 bits. Moreover a master key (so a password you enter in access point and station) is not directly used, but rather it is mixed and encryption key is derived from master key. This makes the main key hard to compromise.</a:t>
            </a:r>
          </a:p>
          <a:p>
            <a:pPr algn="l">
              <a:buFont typeface="Wingdings" pitchFamily="2" charset="2"/>
              <a:buChar char="Ø"/>
            </a:pPr>
            <a:r>
              <a:rPr lang="en-US" sz="1800" dirty="0" smtClean="0">
                <a:solidFill>
                  <a:schemeClr val="tx1"/>
                </a:solidFill>
              </a:rPr>
              <a:t>Output message is, as in case of WEP, </a:t>
            </a:r>
            <a:r>
              <a:rPr lang="en-US" sz="1800" dirty="0" err="1" smtClean="0">
                <a:solidFill>
                  <a:schemeClr val="tx1"/>
                </a:solidFill>
              </a:rPr>
              <a:t>xor</a:t>
            </a:r>
            <a:r>
              <a:rPr lang="en-US" sz="1800" dirty="0" smtClean="0">
                <a:solidFill>
                  <a:schemeClr val="tx1"/>
                </a:solidFill>
              </a:rPr>
              <a:t> operation of the user data and pseudorandom stream from RC4, but this time the key is much better protected and collision is less likely.</a:t>
            </a:r>
          </a:p>
          <a:p>
            <a:pPr algn="l">
              <a:buFont typeface="Wingdings" pitchFamily="2" charset="2"/>
              <a:buChar char="Ø"/>
            </a:pPr>
            <a:r>
              <a:rPr lang="en-US" sz="1800" dirty="0" smtClean="0">
                <a:solidFill>
                  <a:schemeClr val="tx1"/>
                </a:solidFill>
              </a:rPr>
              <a:t>WPA also improved </a:t>
            </a:r>
            <a:r>
              <a:rPr lang="en-US" sz="1800" b="1" dirty="0" smtClean="0">
                <a:solidFill>
                  <a:schemeClr val="tx1"/>
                </a:solidFill>
              </a:rPr>
              <a:t>message integrity</a:t>
            </a:r>
            <a:r>
              <a:rPr lang="en-US" sz="1800" dirty="0" smtClean="0">
                <a:solidFill>
                  <a:schemeClr val="tx1"/>
                </a:solidFill>
              </a:rPr>
              <a:t>. It introduced </a:t>
            </a:r>
            <a:r>
              <a:rPr lang="en-US" sz="1800" b="1" dirty="0" smtClean="0">
                <a:solidFill>
                  <a:schemeClr val="tx1"/>
                </a:solidFill>
              </a:rPr>
              <a:t>Message Integrity Check (MIC) algorithm</a:t>
            </a:r>
            <a:r>
              <a:rPr lang="en-US" sz="1800" dirty="0" smtClean="0">
                <a:solidFill>
                  <a:schemeClr val="tx1"/>
                </a:solidFill>
              </a:rPr>
              <a:t>, which by design was better suited to this task than CRC32 used in WEP. Algorithm is based not only on the data, but also additional input, such as Transmitter Address, Destination Address, etc. so it is much harder to forge message with correct MIC vector.</a:t>
            </a:r>
          </a:p>
          <a:p>
            <a:pPr algn="l">
              <a:buFont typeface="Wingdings" pitchFamily="2" charset="2"/>
              <a:buChar char="Ø"/>
            </a:pPr>
            <a:r>
              <a:rPr lang="en-US" sz="1800" dirty="0" smtClean="0">
                <a:solidFill>
                  <a:schemeClr val="tx1"/>
                </a:solidFill>
              </a:rPr>
              <a:t>It is important to remember, that WPA protects well enough only against those who </a:t>
            </a:r>
            <a:r>
              <a:rPr lang="en-US" sz="1800" b="1" dirty="0" smtClean="0">
                <a:solidFill>
                  <a:schemeClr val="tx1"/>
                </a:solidFill>
              </a:rPr>
              <a:t>don’t have a key</a:t>
            </a:r>
            <a:r>
              <a:rPr lang="en-US" sz="1800" dirty="0" smtClean="0">
                <a:solidFill>
                  <a:schemeClr val="tx1"/>
                </a:solidFill>
              </a:rPr>
              <a:t>. If a malicious user is legitimately connected to some network protected with WPA it can capture packets destined for others and decrypt them.</a:t>
            </a:r>
          </a:p>
          <a:p>
            <a:pPr algn="l">
              <a:buFont typeface="Wingdings" pitchFamily="2" charset="2"/>
              <a:buChar char="Ø"/>
            </a:pP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219200"/>
          </a:xfrm>
        </p:spPr>
        <p:txBody>
          <a:bodyPr>
            <a:normAutofit fontScale="90000"/>
          </a:bodyPr>
          <a:lstStyle/>
          <a:p>
            <a:r>
              <a:rPr lang="en-US" b="1" dirty="0" smtClean="0"/>
              <a:t>Advantages/Disadvantages of using WEP</a:t>
            </a:r>
            <a:endParaRPr lang="en-US" dirty="0"/>
          </a:p>
        </p:txBody>
      </p:sp>
      <p:sp>
        <p:nvSpPr>
          <p:cNvPr id="3" name="Subtitle 2"/>
          <p:cNvSpPr>
            <a:spLocks noGrp="1"/>
          </p:cNvSpPr>
          <p:nvPr>
            <p:ph type="subTitle" idx="1"/>
          </p:nvPr>
        </p:nvSpPr>
        <p:spPr>
          <a:xfrm>
            <a:off x="1371600" y="2057400"/>
            <a:ext cx="6400800" cy="4343400"/>
          </a:xfrm>
        </p:spPr>
        <p:txBody>
          <a:bodyPr>
            <a:normAutofit fontScale="62500" lnSpcReduction="20000"/>
          </a:bodyPr>
          <a:lstStyle/>
          <a:p>
            <a:pPr algn="l">
              <a:buFont typeface="Wingdings" pitchFamily="2" charset="2"/>
              <a:buChar char="Ø"/>
            </a:pPr>
            <a:r>
              <a:rPr lang="en-US" dirty="0" smtClean="0">
                <a:solidFill>
                  <a:schemeClr val="tx1"/>
                </a:solidFill>
              </a:rPr>
              <a:t>One advantage to using WEP is that when users happen to see your network during wireless detection, they will most likely be discouraged since it will require a key. This makes it clear to the user that they are not welcome. </a:t>
            </a:r>
          </a:p>
          <a:p>
            <a:pPr algn="l">
              <a:buFont typeface="Wingdings" pitchFamily="2" charset="2"/>
              <a:buChar char="Ø"/>
            </a:pPr>
            <a:r>
              <a:rPr lang="en-US" dirty="0" smtClean="0">
                <a:solidFill>
                  <a:schemeClr val="tx1"/>
                </a:solidFill>
              </a:rPr>
              <a:t>Another advantage that WEP offers is interoperability, since all wireless devices support basic WEP encryption.</a:t>
            </a:r>
          </a:p>
          <a:p>
            <a:pPr algn="l"/>
            <a:endParaRPr lang="en-US" dirty="0" smtClean="0">
              <a:solidFill>
                <a:schemeClr val="tx1"/>
              </a:solidFill>
            </a:endParaRPr>
          </a:p>
          <a:p>
            <a:pPr algn="l">
              <a:buFont typeface="Wingdings" pitchFamily="2" charset="2"/>
              <a:buChar char="Ø"/>
            </a:pPr>
            <a:r>
              <a:rPr lang="en-US" dirty="0" smtClean="0">
                <a:solidFill>
                  <a:schemeClr val="tx1"/>
                </a:solidFill>
              </a:rPr>
              <a:t>WEP encryption uses a shared key authentication and sends the same key with data packets being transmitted across the wireless network. If malicious users have enough time and gather enough data they can eventually piece together their own key.</a:t>
            </a:r>
          </a:p>
          <a:p>
            <a:pPr algn="l">
              <a:buFont typeface="Wingdings" pitchFamily="2" charset="2"/>
              <a:buChar char="Ø"/>
            </a:pPr>
            <a:r>
              <a:rPr lang="en-US" dirty="0">
                <a:solidFill>
                  <a:schemeClr val="tx1"/>
                </a:solidFill>
              </a:rPr>
              <a:t>I</a:t>
            </a:r>
            <a:r>
              <a:rPr lang="en-US" dirty="0" smtClean="0">
                <a:solidFill>
                  <a:schemeClr val="tx1"/>
                </a:solidFill>
              </a:rPr>
              <a:t>f the master key needs to be changed, it will have to be manually changed on all devices connected to the network. This can be a tedious task if you have many devices connected to your network.</a:t>
            </a:r>
            <a:endParaRPr lang="en-US" dirty="0">
              <a:solidFill>
                <a:schemeClr val="tx1"/>
              </a:solidFill>
            </a:endParaRPr>
          </a:p>
        </p:txBody>
      </p:sp>
      <p:pic>
        <p:nvPicPr>
          <p:cNvPr id="4098" name="Picture 2"/>
          <p:cNvPicPr>
            <a:picLocks noChangeAspect="1" noChangeArrowheads="1"/>
          </p:cNvPicPr>
          <p:nvPr/>
        </p:nvPicPr>
        <p:blipFill>
          <a:blip r:embed="rId2"/>
          <a:srcRect/>
          <a:stretch>
            <a:fillRect/>
          </a:stretch>
        </p:blipFill>
        <p:spPr bwMode="auto">
          <a:xfrm>
            <a:off x="7620000" y="3276600"/>
            <a:ext cx="9144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142999"/>
          </a:xfrm>
        </p:spPr>
        <p:txBody>
          <a:bodyPr>
            <a:normAutofit fontScale="90000"/>
          </a:bodyPr>
          <a:lstStyle/>
          <a:p>
            <a:pPr algn="l"/>
            <a:r>
              <a:rPr lang="en-US" b="1" dirty="0" smtClean="0"/>
              <a:t>Advantages/Disadvantages of using WPA</a:t>
            </a:r>
            <a:endParaRPr lang="en-US" dirty="0"/>
          </a:p>
        </p:txBody>
      </p:sp>
      <p:sp>
        <p:nvSpPr>
          <p:cNvPr id="3" name="Subtitle 2"/>
          <p:cNvSpPr>
            <a:spLocks noGrp="1"/>
          </p:cNvSpPr>
          <p:nvPr>
            <p:ph type="subTitle" idx="1"/>
          </p:nvPr>
        </p:nvSpPr>
        <p:spPr>
          <a:xfrm>
            <a:off x="1371600" y="1981200"/>
            <a:ext cx="6400800" cy="4267200"/>
          </a:xfrm>
        </p:spPr>
        <p:txBody>
          <a:bodyPr>
            <a:noAutofit/>
          </a:bodyPr>
          <a:lstStyle/>
          <a:p>
            <a:pPr algn="l">
              <a:buFont typeface="Wingdings" pitchFamily="2" charset="2"/>
              <a:buChar char="Ø"/>
            </a:pPr>
            <a:r>
              <a:rPr lang="en-US" sz="2000" dirty="0" smtClean="0">
                <a:solidFill>
                  <a:schemeClr val="tx1"/>
                </a:solidFill>
              </a:rPr>
              <a:t>WPA uses a Temporary Key Integrity Protocol (TKIP), which dynamically changes the key as data packets are sent across the network. </a:t>
            </a:r>
          </a:p>
          <a:p>
            <a:pPr algn="l">
              <a:buFont typeface="Wingdings" pitchFamily="2" charset="2"/>
              <a:buChar char="Ø"/>
            </a:pPr>
            <a:r>
              <a:rPr lang="en-US" sz="2000" dirty="0" smtClean="0">
                <a:solidFill>
                  <a:schemeClr val="tx1"/>
                </a:solidFill>
              </a:rPr>
              <a:t>Since the key is constantly changing, it makes cracking the key much more difficult than that of WEP. If the need arises to change the global key, WPA will automatically advertise the new key to all devices on the network without having to manually change them</a:t>
            </a:r>
          </a:p>
          <a:p>
            <a:pPr algn="l"/>
            <a:endParaRPr lang="en-US" sz="2000" dirty="0">
              <a:solidFill>
                <a:schemeClr val="tx1"/>
              </a:solidFill>
            </a:endParaRPr>
          </a:p>
          <a:p>
            <a:pPr algn="l">
              <a:buFont typeface="Wingdings" pitchFamily="2" charset="2"/>
              <a:buChar char="Ø"/>
            </a:pPr>
            <a:r>
              <a:rPr lang="en-US" sz="2000" dirty="0" smtClean="0">
                <a:solidFill>
                  <a:schemeClr val="tx1"/>
                </a:solidFill>
              </a:rPr>
              <a:t>Disadvantages to using WPA are few, with the biggest issue being incompatibility with legacy hardware and older operating systems. WPA also has a larger performance overhead and increases data packet size leading to longer transmission.</a:t>
            </a:r>
            <a:endParaRPr lang="en-US" sz="2000" dirty="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7467600" y="1371600"/>
            <a:ext cx="914400" cy="914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696200" y="4343400"/>
            <a:ext cx="9144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944</Words>
  <Application>Microsoft Office PowerPoint</Application>
  <PresentationFormat>On-screen Show (4:3)</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WEP and WPA</vt:lpstr>
      <vt:lpstr>Contents:</vt:lpstr>
      <vt:lpstr>Wired Equivalent Privacy (WEP)</vt:lpstr>
      <vt:lpstr>WEP Architecture :</vt:lpstr>
      <vt:lpstr>Wi-Fi Protected Access (WPA)</vt:lpstr>
      <vt:lpstr>WPA Architecture :</vt:lpstr>
      <vt:lpstr>Slide 7</vt:lpstr>
      <vt:lpstr>Advantages/Disadvantages of using WEP</vt:lpstr>
      <vt:lpstr>Advantages/Disadvantages of using WPA</vt:lpstr>
      <vt:lpstr>References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34</cp:revision>
  <dcterms:created xsi:type="dcterms:W3CDTF">2021-06-15T15:29:03Z</dcterms:created>
  <dcterms:modified xsi:type="dcterms:W3CDTF">2021-06-18T04:48:46Z</dcterms:modified>
</cp:coreProperties>
</file>