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376F76-5AB1-4B8A-9DF6-3DDED003B21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76F76-5AB1-4B8A-9DF6-3DDED003B21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76F76-5AB1-4B8A-9DF6-3DDED003B21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76F76-5AB1-4B8A-9DF6-3DDED003B21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376F76-5AB1-4B8A-9DF6-3DDED003B21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376F76-5AB1-4B8A-9DF6-3DDED003B21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376F76-5AB1-4B8A-9DF6-3DDED003B219}"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376F76-5AB1-4B8A-9DF6-3DDED003B219}"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376F76-5AB1-4B8A-9DF6-3DDED003B219}"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76F76-5AB1-4B8A-9DF6-3DDED003B21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376F76-5AB1-4B8A-9DF6-3DDED003B21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60811-D360-479C-95BE-60768202EE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76F76-5AB1-4B8A-9DF6-3DDED003B219}" type="datetimeFigureOut">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260811-D360-479C-95BE-60768202EE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www.wikipedia.com/android-architecture/" TargetMode="External"/><Relationship Id="rId2" Type="http://schemas.openxmlformats.org/officeDocument/2006/relationships/hyperlink" Target="https://www.geeksforgeeks.org/android-architectur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838199"/>
          </a:xfrm>
        </p:spPr>
        <p:txBody>
          <a:bodyPr/>
          <a:lstStyle/>
          <a:p>
            <a:r>
              <a:rPr lang="en-US" dirty="0" smtClean="0"/>
              <a:t>The Android Software Stack</a:t>
            </a:r>
            <a:endParaRPr lang="en-US" dirty="0"/>
          </a:p>
        </p:txBody>
      </p:sp>
      <p:sp>
        <p:nvSpPr>
          <p:cNvPr id="3" name="Subtitle 2"/>
          <p:cNvSpPr>
            <a:spLocks noGrp="1"/>
          </p:cNvSpPr>
          <p:nvPr>
            <p:ph type="subTitle" idx="1"/>
          </p:nvPr>
        </p:nvSpPr>
        <p:spPr>
          <a:xfrm>
            <a:off x="1371600" y="5715000"/>
            <a:ext cx="6400800" cy="609600"/>
          </a:xfrm>
        </p:spPr>
        <p:txBody>
          <a:bodyPr>
            <a:normAutofit/>
          </a:bodyPr>
          <a:lstStyle/>
          <a:p>
            <a:r>
              <a:rPr lang="en-US" b="1" dirty="0" smtClean="0">
                <a:solidFill>
                  <a:schemeClr val="tx1"/>
                </a:solidFill>
              </a:rPr>
              <a:t>Presented By :- SNEHAL TAWAR</a:t>
            </a:r>
            <a:endParaRPr lang="en-US" b="1" dirty="0">
              <a:solidFill>
                <a:schemeClr val="tx1"/>
              </a:solidFill>
            </a:endParaRPr>
          </a:p>
        </p:txBody>
      </p:sp>
      <p:pic>
        <p:nvPicPr>
          <p:cNvPr id="1026" name="Picture 2" descr="C:\Users\admin\Pictures\androidosgif.gif"/>
          <p:cNvPicPr>
            <a:picLocks noChangeAspect="1" noChangeArrowheads="1" noCrop="1"/>
          </p:cNvPicPr>
          <p:nvPr/>
        </p:nvPicPr>
        <p:blipFill>
          <a:blip r:embed="rId2"/>
          <a:srcRect/>
          <a:stretch>
            <a:fillRect/>
          </a:stretch>
        </p:blipFill>
        <p:spPr bwMode="auto">
          <a:xfrm>
            <a:off x="3352800" y="1396999"/>
            <a:ext cx="2514600" cy="401320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THANK YOU !</a:t>
            </a:r>
            <a:endParaRPr lang="en-US" sz="5400"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1142999"/>
          </a:xfrm>
        </p:spPr>
        <p:txBody>
          <a:bodyPr/>
          <a:lstStyle/>
          <a:p>
            <a:r>
              <a:rPr lang="en-US" dirty="0" smtClean="0"/>
              <a:t>Introduction :</a:t>
            </a:r>
            <a:endParaRPr lang="en-US" dirty="0"/>
          </a:p>
        </p:txBody>
      </p:sp>
      <p:sp>
        <p:nvSpPr>
          <p:cNvPr id="3" name="Subtitle 2"/>
          <p:cNvSpPr>
            <a:spLocks noGrp="1"/>
          </p:cNvSpPr>
          <p:nvPr>
            <p:ph type="subTitle" idx="1"/>
          </p:nvPr>
        </p:nvSpPr>
        <p:spPr>
          <a:xfrm>
            <a:off x="1371600" y="2057400"/>
            <a:ext cx="6400800" cy="3581400"/>
          </a:xfrm>
        </p:spPr>
        <p:txBody>
          <a:bodyPr>
            <a:normAutofit fontScale="92500" lnSpcReduction="10000"/>
          </a:bodyPr>
          <a:lstStyle/>
          <a:p>
            <a:pPr marL="514350" indent="-514350" algn="l">
              <a:buFont typeface="+mj-lt"/>
              <a:buAutoNum type="arabicParenR"/>
            </a:pPr>
            <a:r>
              <a:rPr lang="en-US" dirty="0" smtClean="0">
                <a:solidFill>
                  <a:schemeClr val="tx1"/>
                </a:solidFill>
              </a:rPr>
              <a:t>Overview</a:t>
            </a:r>
          </a:p>
          <a:p>
            <a:pPr marL="514350" indent="-514350" algn="l">
              <a:buFont typeface="+mj-lt"/>
              <a:buAutoNum type="arabicParenR"/>
            </a:pPr>
            <a:r>
              <a:rPr lang="en-US" dirty="0" smtClean="0">
                <a:solidFill>
                  <a:schemeClr val="tx1"/>
                </a:solidFill>
              </a:rPr>
              <a:t>Linux Kernel</a:t>
            </a:r>
          </a:p>
          <a:p>
            <a:pPr marL="514350" indent="-514350" algn="l">
              <a:buFont typeface="+mj-lt"/>
              <a:buAutoNum type="arabicParenR"/>
            </a:pPr>
            <a:r>
              <a:rPr lang="en-US" dirty="0" smtClean="0">
                <a:solidFill>
                  <a:schemeClr val="tx1"/>
                </a:solidFill>
              </a:rPr>
              <a:t>Libraries</a:t>
            </a:r>
          </a:p>
          <a:p>
            <a:pPr marL="514350" indent="-514350" algn="l">
              <a:buFont typeface="+mj-lt"/>
              <a:buAutoNum type="arabicParenR"/>
            </a:pPr>
            <a:r>
              <a:rPr lang="en-US" dirty="0" smtClean="0">
                <a:solidFill>
                  <a:schemeClr val="tx1"/>
                </a:solidFill>
              </a:rPr>
              <a:t>Android Runtime</a:t>
            </a:r>
          </a:p>
          <a:p>
            <a:pPr marL="514350" indent="-514350" algn="l">
              <a:buFont typeface="+mj-lt"/>
              <a:buAutoNum type="arabicParenR"/>
            </a:pPr>
            <a:r>
              <a:rPr lang="en-US" dirty="0" smtClean="0">
                <a:solidFill>
                  <a:schemeClr val="tx1"/>
                </a:solidFill>
              </a:rPr>
              <a:t>Application Framework</a:t>
            </a:r>
          </a:p>
          <a:p>
            <a:pPr marL="514350" indent="-514350" algn="l">
              <a:buFont typeface="+mj-lt"/>
              <a:buAutoNum type="arabicParenR"/>
            </a:pPr>
            <a:r>
              <a:rPr lang="en-US" dirty="0" smtClean="0">
                <a:solidFill>
                  <a:schemeClr val="tx1"/>
                </a:solidFill>
              </a:rPr>
              <a:t>Applications</a:t>
            </a:r>
          </a:p>
          <a:p>
            <a:pPr marL="514350" indent="-514350" algn="l">
              <a:buFont typeface="+mj-lt"/>
              <a:buAutoNum type="arabicParenR"/>
            </a:pPr>
            <a:r>
              <a:rPr lang="en-US" dirty="0" smtClean="0">
                <a:solidFill>
                  <a:schemeClr val="tx1"/>
                </a:solidFill>
              </a:rPr>
              <a:t>References</a:t>
            </a:r>
          </a:p>
          <a:p>
            <a:pPr marL="514350" indent="-514350" algn="l">
              <a:buFont typeface="+mj-lt"/>
              <a:buAutoNum type="arabicParenR"/>
            </a:pPr>
            <a:endParaRPr lang="en-US" dirty="0" smtClean="0">
              <a:solidFill>
                <a:schemeClr val="tx1"/>
              </a:solidFill>
            </a:endParaRPr>
          </a:p>
          <a:p>
            <a:pPr marL="514350" indent="-514350" algn="l">
              <a:buFont typeface="+mj-lt"/>
              <a:buAutoNum type="arabicParenR"/>
            </a:pP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2050" name="AutoShape 2" descr="Android platform architectur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descr="C:\Users\admin\Pictures\Androidarchitecture.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914399"/>
          </a:xfrm>
        </p:spPr>
        <p:txBody>
          <a:bodyPr>
            <a:normAutofit/>
          </a:bodyPr>
          <a:lstStyle/>
          <a:p>
            <a:r>
              <a:rPr lang="en-US" b="1" dirty="0" smtClean="0"/>
              <a:t>Linux Kernel</a:t>
            </a:r>
            <a:endParaRPr lang="en-US" dirty="0"/>
          </a:p>
        </p:txBody>
      </p:sp>
      <p:sp>
        <p:nvSpPr>
          <p:cNvPr id="3" name="Subtitle 2"/>
          <p:cNvSpPr>
            <a:spLocks noGrp="1"/>
          </p:cNvSpPr>
          <p:nvPr>
            <p:ph type="subTitle" idx="1"/>
          </p:nvPr>
        </p:nvSpPr>
        <p:spPr>
          <a:xfrm>
            <a:off x="1371600" y="1371600"/>
            <a:ext cx="6400800" cy="4953000"/>
          </a:xfrm>
        </p:spPr>
        <p:txBody>
          <a:bodyPr>
            <a:normAutofit/>
          </a:bodyPr>
          <a:lstStyle/>
          <a:p>
            <a:pPr algn="l"/>
            <a:r>
              <a:rPr lang="en-US" sz="1600" dirty="0" smtClean="0">
                <a:solidFill>
                  <a:schemeClr val="tx1"/>
                </a:solidFill>
              </a:rPr>
              <a:t>Linux Kernel is heart of the android architecture. It manages all the available drivers such as display drivers, camera drivers, Bluetooth drivers, audio drivers, memory drivers, etc. which are required during the runtime.</a:t>
            </a:r>
          </a:p>
          <a:p>
            <a:pPr algn="l"/>
            <a:r>
              <a:rPr lang="en-US" sz="1600" dirty="0">
                <a:solidFill>
                  <a:schemeClr val="tx1"/>
                </a:solidFill>
              </a:rPr>
              <a:t>The kernel also provides an abstraction layer between the hardware and the remainder of the </a:t>
            </a:r>
            <a:r>
              <a:rPr lang="en-US" sz="1600" dirty="0" smtClean="0">
                <a:solidFill>
                  <a:schemeClr val="tx1"/>
                </a:solidFill>
              </a:rPr>
              <a:t>stack.</a:t>
            </a:r>
          </a:p>
          <a:p>
            <a:pPr algn="l"/>
            <a:r>
              <a:rPr lang="en-US" sz="1600" dirty="0" smtClean="0">
                <a:solidFill>
                  <a:schemeClr val="tx1"/>
                </a:solidFill>
              </a:rPr>
              <a:t>It is responsible for management of memory, power, devices etc.</a:t>
            </a:r>
          </a:p>
          <a:p>
            <a:pPr algn="l"/>
            <a:endParaRPr lang="en-US" sz="1600" dirty="0" smtClean="0">
              <a:solidFill>
                <a:schemeClr val="tx1"/>
              </a:solidFill>
            </a:endParaRPr>
          </a:p>
          <a:p>
            <a:pPr algn="l"/>
            <a:r>
              <a:rPr lang="en-US" sz="1600" dirty="0" smtClean="0">
                <a:solidFill>
                  <a:schemeClr val="tx1"/>
                </a:solidFill>
              </a:rPr>
              <a:t>The features of Linux kernel are:</a:t>
            </a:r>
          </a:p>
          <a:p>
            <a:pPr algn="l">
              <a:buFont typeface="Wingdings" pitchFamily="2" charset="2"/>
              <a:buChar char="ü"/>
            </a:pPr>
            <a:r>
              <a:rPr lang="en-US" sz="1600" b="1" dirty="0" smtClean="0">
                <a:solidFill>
                  <a:schemeClr val="tx1"/>
                </a:solidFill>
              </a:rPr>
              <a:t>Security:</a:t>
            </a:r>
            <a:r>
              <a:rPr lang="en-US" sz="1600" dirty="0" smtClean="0">
                <a:solidFill>
                  <a:schemeClr val="tx1"/>
                </a:solidFill>
              </a:rPr>
              <a:t> The Linux kernel handles the security between the application and the system.</a:t>
            </a:r>
          </a:p>
          <a:p>
            <a:pPr algn="l">
              <a:buFont typeface="Wingdings" pitchFamily="2" charset="2"/>
              <a:buChar char="ü"/>
            </a:pPr>
            <a:r>
              <a:rPr lang="en-US" sz="1600" b="1" dirty="0" smtClean="0">
                <a:solidFill>
                  <a:schemeClr val="tx1"/>
                </a:solidFill>
              </a:rPr>
              <a:t>Memory Management:</a:t>
            </a:r>
            <a:r>
              <a:rPr lang="en-US" sz="1600" dirty="0" smtClean="0">
                <a:solidFill>
                  <a:schemeClr val="tx1"/>
                </a:solidFill>
              </a:rPr>
              <a:t> It efficiently handles the memory management thereby providing the freedom to develop our apps.</a:t>
            </a:r>
          </a:p>
          <a:p>
            <a:pPr algn="l">
              <a:buFont typeface="Wingdings" pitchFamily="2" charset="2"/>
              <a:buChar char="ü"/>
            </a:pPr>
            <a:r>
              <a:rPr lang="en-US" sz="1600" b="1" dirty="0" smtClean="0">
                <a:solidFill>
                  <a:schemeClr val="tx1"/>
                </a:solidFill>
              </a:rPr>
              <a:t>Process Management:</a:t>
            </a:r>
            <a:r>
              <a:rPr lang="en-US" sz="1600" dirty="0" smtClean="0">
                <a:solidFill>
                  <a:schemeClr val="tx1"/>
                </a:solidFill>
              </a:rPr>
              <a:t> It manages the process well, allocates resources to processes whenever they need them.</a:t>
            </a:r>
          </a:p>
          <a:p>
            <a:pPr algn="l">
              <a:buFont typeface="Wingdings" pitchFamily="2" charset="2"/>
              <a:buChar char="ü"/>
            </a:pPr>
            <a:r>
              <a:rPr lang="en-US" sz="1600" b="1" dirty="0" smtClean="0">
                <a:solidFill>
                  <a:schemeClr val="tx1"/>
                </a:solidFill>
              </a:rPr>
              <a:t>Network Stack:</a:t>
            </a:r>
            <a:r>
              <a:rPr lang="en-US" sz="1600" dirty="0" smtClean="0">
                <a:solidFill>
                  <a:schemeClr val="tx1"/>
                </a:solidFill>
              </a:rPr>
              <a:t> It effectively handles the network communication.</a:t>
            </a:r>
          </a:p>
          <a:p>
            <a:pPr algn="l">
              <a:buFont typeface="Wingdings" pitchFamily="2" charset="2"/>
              <a:buChar char="ü"/>
            </a:pPr>
            <a:r>
              <a:rPr lang="en-US" sz="1600" b="1" dirty="0" smtClean="0">
                <a:solidFill>
                  <a:schemeClr val="tx1"/>
                </a:solidFill>
              </a:rPr>
              <a:t>Driver Model:</a:t>
            </a:r>
            <a:r>
              <a:rPr lang="en-US" sz="1600" dirty="0" smtClean="0">
                <a:solidFill>
                  <a:schemeClr val="tx1"/>
                </a:solidFill>
              </a:rPr>
              <a:t> It ensures that the application works properly on the device and hardware manufacturers responsible for building their drivers into the Linux build</a:t>
            </a:r>
          </a:p>
          <a:p>
            <a:pPr algn="l"/>
            <a:endParaRPr lang="en-US" sz="1600" dirty="0">
              <a:solidFill>
                <a:schemeClr val="tx1"/>
              </a:solidFill>
            </a:endParaRPr>
          </a:p>
        </p:txBody>
      </p:sp>
      <p:pic>
        <p:nvPicPr>
          <p:cNvPr id="15362" name="Picture 2"/>
          <p:cNvPicPr>
            <a:picLocks noChangeAspect="1" noChangeArrowheads="1"/>
          </p:cNvPicPr>
          <p:nvPr/>
        </p:nvPicPr>
        <p:blipFill>
          <a:blip r:embed="rId2"/>
          <a:srcRect/>
          <a:stretch>
            <a:fillRect/>
          </a:stretch>
        </p:blipFill>
        <p:spPr bwMode="auto">
          <a:xfrm>
            <a:off x="7543800" y="30480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90599"/>
          </a:xfrm>
        </p:spPr>
        <p:txBody>
          <a:bodyPr/>
          <a:lstStyle/>
          <a:p>
            <a:r>
              <a:rPr lang="en-US" dirty="0" smtClean="0"/>
              <a:t>Libraries</a:t>
            </a:r>
            <a:endParaRPr lang="en-US" dirty="0"/>
          </a:p>
        </p:txBody>
      </p:sp>
      <p:sp>
        <p:nvSpPr>
          <p:cNvPr id="3" name="Subtitle 2"/>
          <p:cNvSpPr>
            <a:spLocks noGrp="1"/>
          </p:cNvSpPr>
          <p:nvPr>
            <p:ph type="subTitle" idx="1"/>
          </p:nvPr>
        </p:nvSpPr>
        <p:spPr>
          <a:xfrm>
            <a:off x="1371600" y="1828800"/>
            <a:ext cx="6400800" cy="3810000"/>
          </a:xfrm>
        </p:spPr>
        <p:txBody>
          <a:bodyPr>
            <a:normAutofit fontScale="70000" lnSpcReduction="20000"/>
          </a:bodyPr>
          <a:lstStyle/>
          <a:p>
            <a:pPr algn="l"/>
            <a:r>
              <a:rPr lang="en-US" dirty="0">
                <a:solidFill>
                  <a:schemeClr val="tx1"/>
                </a:solidFill>
              </a:rPr>
              <a:t>Running on top of the kernel, Android includes various C/C++ core </a:t>
            </a:r>
            <a:r>
              <a:rPr lang="en-US" dirty="0" smtClean="0">
                <a:solidFill>
                  <a:schemeClr val="tx1"/>
                </a:solidFill>
              </a:rPr>
              <a:t>libraries such </a:t>
            </a:r>
            <a:r>
              <a:rPr lang="en-US" dirty="0">
                <a:solidFill>
                  <a:schemeClr val="tx1"/>
                </a:solidFill>
              </a:rPr>
              <a:t>as </a:t>
            </a:r>
            <a:r>
              <a:rPr lang="en-US" dirty="0" err="1">
                <a:solidFill>
                  <a:schemeClr val="tx1"/>
                </a:solidFill>
              </a:rPr>
              <a:t>libc</a:t>
            </a:r>
            <a:r>
              <a:rPr lang="en-US" dirty="0">
                <a:solidFill>
                  <a:schemeClr val="tx1"/>
                </a:solidFill>
              </a:rPr>
              <a:t> and SSL, as well as the following</a:t>
            </a:r>
            <a:r>
              <a:rPr lang="en-US" dirty="0" smtClean="0">
                <a:solidFill>
                  <a:schemeClr val="tx1"/>
                </a:solidFill>
              </a:rPr>
              <a:t>:</a:t>
            </a:r>
          </a:p>
          <a:p>
            <a:pPr algn="l"/>
            <a:endParaRPr lang="en-US" dirty="0">
              <a:solidFill>
                <a:schemeClr val="tx1"/>
              </a:solidFill>
            </a:endParaRPr>
          </a:p>
          <a:p>
            <a:pPr algn="l">
              <a:buFont typeface="Wingdings" pitchFamily="2" charset="2"/>
              <a:buChar char="Ø"/>
            </a:pPr>
            <a:r>
              <a:rPr lang="en-US" dirty="0" smtClean="0">
                <a:solidFill>
                  <a:schemeClr val="tx1"/>
                </a:solidFill>
              </a:rPr>
              <a:t>A </a:t>
            </a:r>
            <a:r>
              <a:rPr lang="en-US" dirty="0">
                <a:solidFill>
                  <a:schemeClr val="tx1"/>
                </a:solidFill>
              </a:rPr>
              <a:t>media library for playback of audio and video media</a:t>
            </a:r>
          </a:p>
          <a:p>
            <a:pPr algn="l">
              <a:buFont typeface="Wingdings" pitchFamily="2" charset="2"/>
              <a:buChar char="Ø"/>
            </a:pPr>
            <a:r>
              <a:rPr lang="en-US" dirty="0" smtClean="0">
                <a:solidFill>
                  <a:schemeClr val="tx1"/>
                </a:solidFill>
              </a:rPr>
              <a:t>A </a:t>
            </a:r>
            <a:r>
              <a:rPr lang="en-US" dirty="0">
                <a:solidFill>
                  <a:schemeClr val="tx1"/>
                </a:solidFill>
              </a:rPr>
              <a:t>surface manager to provide display management</a:t>
            </a:r>
          </a:p>
          <a:p>
            <a:pPr algn="l">
              <a:buFont typeface="Wingdings" pitchFamily="2" charset="2"/>
              <a:buChar char="Ø"/>
            </a:pPr>
            <a:r>
              <a:rPr lang="en-US" dirty="0" smtClean="0">
                <a:solidFill>
                  <a:schemeClr val="tx1"/>
                </a:solidFill>
              </a:rPr>
              <a:t>Graphics </a:t>
            </a:r>
            <a:r>
              <a:rPr lang="en-US" dirty="0">
                <a:solidFill>
                  <a:schemeClr val="tx1"/>
                </a:solidFill>
              </a:rPr>
              <a:t>libraries that include SGL and OpenGL for </a:t>
            </a:r>
            <a:r>
              <a:rPr lang="en-US" dirty="0" smtClean="0">
                <a:solidFill>
                  <a:schemeClr val="tx1"/>
                </a:solidFill>
              </a:rPr>
              <a:t>     2D  and </a:t>
            </a:r>
            <a:r>
              <a:rPr lang="en-US" dirty="0">
                <a:solidFill>
                  <a:schemeClr val="tx1"/>
                </a:solidFill>
              </a:rPr>
              <a:t>3D graphics</a:t>
            </a:r>
          </a:p>
          <a:p>
            <a:pPr algn="l">
              <a:buFont typeface="Wingdings" pitchFamily="2" charset="2"/>
              <a:buChar char="Ø"/>
            </a:pPr>
            <a:r>
              <a:rPr lang="en-US" dirty="0" err="1" smtClean="0">
                <a:solidFill>
                  <a:schemeClr val="tx1"/>
                </a:solidFill>
              </a:rPr>
              <a:t>SQLite</a:t>
            </a:r>
            <a:r>
              <a:rPr lang="en-US" dirty="0" smtClean="0">
                <a:solidFill>
                  <a:schemeClr val="tx1"/>
                </a:solidFill>
              </a:rPr>
              <a:t> </a:t>
            </a:r>
            <a:r>
              <a:rPr lang="en-US" dirty="0">
                <a:solidFill>
                  <a:schemeClr val="tx1"/>
                </a:solidFill>
              </a:rPr>
              <a:t>for native database support</a:t>
            </a:r>
          </a:p>
          <a:p>
            <a:pPr algn="l">
              <a:buFont typeface="Wingdings" pitchFamily="2" charset="2"/>
              <a:buChar char="Ø"/>
            </a:pPr>
            <a:r>
              <a:rPr lang="en-US" dirty="0" smtClean="0">
                <a:solidFill>
                  <a:schemeClr val="tx1"/>
                </a:solidFill>
              </a:rPr>
              <a:t> </a:t>
            </a:r>
            <a:r>
              <a:rPr lang="en-US" dirty="0">
                <a:solidFill>
                  <a:schemeClr val="tx1"/>
                </a:solidFill>
              </a:rPr>
              <a:t>SSL and </a:t>
            </a:r>
            <a:r>
              <a:rPr lang="en-US" dirty="0" err="1">
                <a:solidFill>
                  <a:schemeClr val="tx1"/>
                </a:solidFill>
              </a:rPr>
              <a:t>WebKit</a:t>
            </a:r>
            <a:r>
              <a:rPr lang="en-US" dirty="0">
                <a:solidFill>
                  <a:schemeClr val="tx1"/>
                </a:solidFill>
              </a:rPr>
              <a:t> for integrated web browser and </a:t>
            </a:r>
            <a:r>
              <a:rPr lang="en-US" dirty="0" smtClean="0">
                <a:solidFill>
                  <a:schemeClr val="tx1"/>
                </a:solidFill>
              </a:rPr>
              <a:t> Internet </a:t>
            </a:r>
            <a:r>
              <a:rPr lang="en-US" dirty="0">
                <a:solidFill>
                  <a:schemeClr val="tx1"/>
                </a:solidFill>
              </a:rPr>
              <a:t>security</a:t>
            </a:r>
          </a:p>
        </p:txBody>
      </p:sp>
      <p:pic>
        <p:nvPicPr>
          <p:cNvPr id="16386" name="Picture 2"/>
          <p:cNvPicPr>
            <a:picLocks noChangeAspect="1" noChangeArrowheads="1"/>
          </p:cNvPicPr>
          <p:nvPr/>
        </p:nvPicPr>
        <p:blipFill>
          <a:blip r:embed="rId2"/>
          <a:srcRect/>
          <a:stretch>
            <a:fillRect/>
          </a:stretch>
        </p:blipFill>
        <p:spPr bwMode="auto">
          <a:xfrm>
            <a:off x="6781800" y="533400"/>
            <a:ext cx="914400" cy="914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7391400" y="51816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90600"/>
          </a:xfrm>
        </p:spPr>
        <p:txBody>
          <a:bodyPr>
            <a:normAutofit/>
          </a:bodyPr>
          <a:lstStyle/>
          <a:p>
            <a:r>
              <a:rPr lang="en-US" b="1" dirty="0" smtClean="0"/>
              <a:t>Android Runtime</a:t>
            </a:r>
            <a:endParaRPr lang="en-US" dirty="0"/>
          </a:p>
        </p:txBody>
      </p:sp>
      <p:sp>
        <p:nvSpPr>
          <p:cNvPr id="3" name="Subtitle 2"/>
          <p:cNvSpPr>
            <a:spLocks noGrp="1"/>
          </p:cNvSpPr>
          <p:nvPr>
            <p:ph type="subTitle" idx="1"/>
          </p:nvPr>
        </p:nvSpPr>
        <p:spPr>
          <a:xfrm>
            <a:off x="1371600" y="1371600"/>
            <a:ext cx="6400800" cy="4953000"/>
          </a:xfrm>
        </p:spPr>
        <p:txBody>
          <a:bodyPr>
            <a:normAutofit fontScale="62500" lnSpcReduction="20000"/>
          </a:bodyPr>
          <a:lstStyle/>
          <a:p>
            <a:pPr algn="l"/>
            <a:r>
              <a:rPr lang="en-US" dirty="0">
                <a:solidFill>
                  <a:schemeClr val="tx1"/>
                </a:solidFill>
              </a:rPr>
              <a:t>The run time is what makes an Android phone an Android phone </a:t>
            </a:r>
            <a:r>
              <a:rPr lang="en-US" dirty="0" smtClean="0">
                <a:solidFill>
                  <a:schemeClr val="tx1"/>
                </a:solidFill>
              </a:rPr>
              <a:t>rather than </a:t>
            </a:r>
            <a:r>
              <a:rPr lang="en-US" dirty="0">
                <a:solidFill>
                  <a:schemeClr val="tx1"/>
                </a:solidFill>
              </a:rPr>
              <a:t>a mobile Linux implementation</a:t>
            </a:r>
            <a:r>
              <a:rPr lang="en-US" dirty="0" smtClean="0">
                <a:solidFill>
                  <a:schemeClr val="tx1"/>
                </a:solidFill>
              </a:rPr>
              <a:t>.</a:t>
            </a:r>
          </a:p>
          <a:p>
            <a:pPr algn="l"/>
            <a:r>
              <a:rPr lang="en-US" dirty="0" smtClean="0">
                <a:solidFill>
                  <a:schemeClr val="tx1"/>
                </a:solidFill>
              </a:rPr>
              <a:t> </a:t>
            </a:r>
            <a:r>
              <a:rPr lang="en-US" dirty="0">
                <a:solidFill>
                  <a:schemeClr val="tx1"/>
                </a:solidFill>
              </a:rPr>
              <a:t>Including the core libraries and the </a:t>
            </a:r>
            <a:r>
              <a:rPr lang="en-US" dirty="0" err="1">
                <a:solidFill>
                  <a:schemeClr val="tx1"/>
                </a:solidFill>
              </a:rPr>
              <a:t>Dalvik</a:t>
            </a:r>
            <a:r>
              <a:rPr lang="en-US" dirty="0">
                <a:solidFill>
                  <a:schemeClr val="tx1"/>
                </a:solidFill>
              </a:rPr>
              <a:t> VM, </a:t>
            </a:r>
            <a:r>
              <a:rPr lang="en-US" dirty="0" smtClean="0">
                <a:solidFill>
                  <a:schemeClr val="tx1"/>
                </a:solidFill>
              </a:rPr>
              <a:t>the Android </a:t>
            </a:r>
            <a:r>
              <a:rPr lang="en-US" dirty="0">
                <a:solidFill>
                  <a:schemeClr val="tx1"/>
                </a:solidFill>
              </a:rPr>
              <a:t>run time is the engine that powers your applications and, along with the </a:t>
            </a:r>
            <a:r>
              <a:rPr lang="en-US" dirty="0" smtClean="0">
                <a:solidFill>
                  <a:schemeClr val="tx1"/>
                </a:solidFill>
              </a:rPr>
              <a:t>libraries, forms </a:t>
            </a:r>
            <a:r>
              <a:rPr lang="en-US" dirty="0">
                <a:solidFill>
                  <a:schemeClr val="tx1"/>
                </a:solidFill>
              </a:rPr>
              <a:t>the basis for the application framework</a:t>
            </a:r>
            <a:r>
              <a:rPr lang="en-US" dirty="0" smtClean="0">
                <a:solidFill>
                  <a:schemeClr val="tx1"/>
                </a:solidFill>
              </a:rPr>
              <a:t>.</a:t>
            </a:r>
          </a:p>
          <a:p>
            <a:pPr algn="l"/>
            <a:endParaRPr lang="en-US" dirty="0">
              <a:solidFill>
                <a:schemeClr val="tx1"/>
              </a:solidFill>
            </a:endParaRPr>
          </a:p>
          <a:p>
            <a:pPr algn="l">
              <a:buFont typeface="Wingdings" pitchFamily="2" charset="2"/>
              <a:buChar char="Ø"/>
            </a:pPr>
            <a:r>
              <a:rPr lang="en-US" dirty="0" smtClean="0">
                <a:solidFill>
                  <a:schemeClr val="tx1"/>
                </a:solidFill>
              </a:rPr>
              <a:t> </a:t>
            </a:r>
            <a:r>
              <a:rPr lang="en-US" b="1" dirty="0">
                <a:solidFill>
                  <a:schemeClr val="tx1"/>
                </a:solidFill>
              </a:rPr>
              <a:t>Core libraries — </a:t>
            </a:r>
            <a:r>
              <a:rPr lang="en-US" dirty="0">
                <a:solidFill>
                  <a:schemeClr val="tx1"/>
                </a:solidFill>
              </a:rPr>
              <a:t>Although most Android application development is written </a:t>
            </a:r>
            <a:r>
              <a:rPr lang="en-US" dirty="0" smtClean="0">
                <a:solidFill>
                  <a:schemeClr val="tx1"/>
                </a:solidFill>
              </a:rPr>
              <a:t>using the </a:t>
            </a:r>
            <a:r>
              <a:rPr lang="en-US" dirty="0">
                <a:solidFill>
                  <a:schemeClr val="tx1"/>
                </a:solidFill>
              </a:rPr>
              <a:t>Java language, </a:t>
            </a:r>
            <a:r>
              <a:rPr lang="en-US" dirty="0" err="1">
                <a:solidFill>
                  <a:schemeClr val="tx1"/>
                </a:solidFill>
              </a:rPr>
              <a:t>Dalvik</a:t>
            </a:r>
            <a:r>
              <a:rPr lang="en-US" dirty="0">
                <a:solidFill>
                  <a:schemeClr val="tx1"/>
                </a:solidFill>
              </a:rPr>
              <a:t> is not a Java VM. The core Android libraries </a:t>
            </a:r>
            <a:r>
              <a:rPr lang="en-US" dirty="0" smtClean="0">
                <a:solidFill>
                  <a:schemeClr val="tx1"/>
                </a:solidFill>
              </a:rPr>
              <a:t>provide most </a:t>
            </a:r>
            <a:r>
              <a:rPr lang="en-US" dirty="0">
                <a:solidFill>
                  <a:schemeClr val="tx1"/>
                </a:solidFill>
              </a:rPr>
              <a:t>of </a:t>
            </a:r>
            <a:r>
              <a:rPr lang="en-US" dirty="0" smtClean="0">
                <a:solidFill>
                  <a:schemeClr val="tx1"/>
                </a:solidFill>
              </a:rPr>
              <a:t> the </a:t>
            </a:r>
            <a:r>
              <a:rPr lang="en-US" dirty="0">
                <a:solidFill>
                  <a:schemeClr val="tx1"/>
                </a:solidFill>
              </a:rPr>
              <a:t>functionality available in the core Java libraries, as well as the </a:t>
            </a:r>
            <a:r>
              <a:rPr lang="en-US" dirty="0" smtClean="0">
                <a:solidFill>
                  <a:schemeClr val="tx1"/>
                </a:solidFill>
              </a:rPr>
              <a:t>Android specific </a:t>
            </a:r>
            <a:r>
              <a:rPr lang="en-US" dirty="0">
                <a:solidFill>
                  <a:schemeClr val="tx1"/>
                </a:solidFill>
              </a:rPr>
              <a:t>libraries</a:t>
            </a:r>
            <a:r>
              <a:rPr lang="en-US" dirty="0" smtClean="0">
                <a:solidFill>
                  <a:schemeClr val="tx1"/>
                </a:solidFill>
              </a:rPr>
              <a:t>.</a:t>
            </a:r>
          </a:p>
          <a:p>
            <a:pPr algn="l"/>
            <a:endParaRPr lang="en-US" dirty="0">
              <a:solidFill>
                <a:schemeClr val="tx1"/>
              </a:solidFill>
            </a:endParaRPr>
          </a:p>
          <a:p>
            <a:pPr algn="l">
              <a:buFont typeface="Wingdings" pitchFamily="2" charset="2"/>
              <a:buChar char="Ø"/>
            </a:pPr>
            <a:r>
              <a:rPr lang="en-US" b="1" dirty="0" err="1" smtClean="0">
                <a:solidFill>
                  <a:schemeClr val="tx1"/>
                </a:solidFill>
              </a:rPr>
              <a:t>Dalvik</a:t>
            </a:r>
            <a:r>
              <a:rPr lang="en-US" b="1" dirty="0" smtClean="0">
                <a:solidFill>
                  <a:schemeClr val="tx1"/>
                </a:solidFill>
              </a:rPr>
              <a:t> </a:t>
            </a:r>
            <a:r>
              <a:rPr lang="en-US" b="1" dirty="0">
                <a:solidFill>
                  <a:schemeClr val="tx1"/>
                </a:solidFill>
              </a:rPr>
              <a:t>VM — </a:t>
            </a:r>
            <a:r>
              <a:rPr lang="en-US" dirty="0" err="1">
                <a:solidFill>
                  <a:schemeClr val="tx1"/>
                </a:solidFill>
              </a:rPr>
              <a:t>Dalvik</a:t>
            </a:r>
            <a:r>
              <a:rPr lang="en-US" dirty="0">
                <a:solidFill>
                  <a:schemeClr val="tx1"/>
                </a:solidFill>
              </a:rPr>
              <a:t> is a register-based Virtual </a:t>
            </a:r>
            <a:r>
              <a:rPr lang="en-US" dirty="0" smtClean="0">
                <a:solidFill>
                  <a:schemeClr val="tx1"/>
                </a:solidFill>
              </a:rPr>
              <a:t>Machine that’s </a:t>
            </a:r>
            <a:r>
              <a:rPr lang="en-US" dirty="0">
                <a:solidFill>
                  <a:schemeClr val="tx1"/>
                </a:solidFill>
              </a:rPr>
              <a:t>been optimized </a:t>
            </a:r>
            <a:r>
              <a:rPr lang="en-US" dirty="0" smtClean="0">
                <a:solidFill>
                  <a:schemeClr val="tx1"/>
                </a:solidFill>
              </a:rPr>
              <a:t>to ensure </a:t>
            </a:r>
            <a:r>
              <a:rPr lang="en-US" dirty="0">
                <a:solidFill>
                  <a:schemeClr val="tx1"/>
                </a:solidFill>
              </a:rPr>
              <a:t>that a device can </a:t>
            </a:r>
            <a:r>
              <a:rPr lang="en-US" dirty="0" smtClean="0">
                <a:solidFill>
                  <a:schemeClr val="tx1"/>
                </a:solidFill>
              </a:rPr>
              <a:t>run multiple </a:t>
            </a:r>
            <a:r>
              <a:rPr lang="en-US" dirty="0">
                <a:solidFill>
                  <a:schemeClr val="tx1"/>
                </a:solidFill>
              </a:rPr>
              <a:t>instances </a:t>
            </a:r>
            <a:r>
              <a:rPr lang="en-US" dirty="0" smtClean="0">
                <a:solidFill>
                  <a:schemeClr val="tx1"/>
                </a:solidFill>
              </a:rPr>
              <a:t>efficiently</a:t>
            </a:r>
            <a:r>
              <a:rPr lang="en-US" dirty="0">
                <a:solidFill>
                  <a:schemeClr val="tx1"/>
                </a:solidFill>
              </a:rPr>
              <a:t>. It relies on the Linux </a:t>
            </a:r>
            <a:r>
              <a:rPr lang="en-US" dirty="0" smtClean="0">
                <a:solidFill>
                  <a:schemeClr val="tx1"/>
                </a:solidFill>
              </a:rPr>
              <a:t>kernel for </a:t>
            </a:r>
            <a:r>
              <a:rPr lang="en-US" dirty="0">
                <a:solidFill>
                  <a:schemeClr val="tx1"/>
                </a:solidFill>
              </a:rPr>
              <a:t>threading and low-level memory management</a:t>
            </a:r>
            <a:r>
              <a:rPr lang="en-US" dirty="0" smtClean="0">
                <a:solidFill>
                  <a:schemeClr val="tx1"/>
                </a:solidFill>
              </a:rPr>
              <a:t>.</a:t>
            </a:r>
          </a:p>
        </p:txBody>
      </p:sp>
      <p:pic>
        <p:nvPicPr>
          <p:cNvPr id="17410" name="Picture 2"/>
          <p:cNvPicPr>
            <a:picLocks noChangeAspect="1" noChangeArrowheads="1"/>
          </p:cNvPicPr>
          <p:nvPr/>
        </p:nvPicPr>
        <p:blipFill>
          <a:blip r:embed="rId2"/>
          <a:srcRect/>
          <a:stretch>
            <a:fillRect/>
          </a:stretch>
        </p:blipFill>
        <p:spPr bwMode="auto">
          <a:xfrm>
            <a:off x="7848600" y="4648200"/>
            <a:ext cx="914400" cy="914400"/>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a:srcRect/>
          <a:stretch>
            <a:fillRect/>
          </a:stretch>
        </p:blipFill>
        <p:spPr bwMode="auto">
          <a:xfrm>
            <a:off x="7772400" y="2667000"/>
            <a:ext cx="1066800" cy="10668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a:srcRect/>
          <a:stretch>
            <a:fillRect/>
          </a:stretch>
        </p:blipFill>
        <p:spPr bwMode="auto">
          <a:xfrm>
            <a:off x="7772400" y="7620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219199"/>
          </a:xfrm>
        </p:spPr>
        <p:txBody>
          <a:bodyPr/>
          <a:lstStyle/>
          <a:p>
            <a:r>
              <a:rPr lang="en-US" b="1" dirty="0"/>
              <a:t>Application </a:t>
            </a:r>
            <a:r>
              <a:rPr lang="en-US" b="1" dirty="0" smtClean="0"/>
              <a:t>Framework</a:t>
            </a:r>
            <a:endParaRPr lang="en-US" dirty="0"/>
          </a:p>
        </p:txBody>
      </p:sp>
      <p:sp>
        <p:nvSpPr>
          <p:cNvPr id="3" name="Subtitle 2"/>
          <p:cNvSpPr>
            <a:spLocks noGrp="1"/>
          </p:cNvSpPr>
          <p:nvPr>
            <p:ph type="subTitle" idx="1"/>
          </p:nvPr>
        </p:nvSpPr>
        <p:spPr>
          <a:xfrm>
            <a:off x="1371600" y="1905000"/>
            <a:ext cx="6400800" cy="4191000"/>
          </a:xfrm>
        </p:spPr>
        <p:txBody>
          <a:bodyPr>
            <a:normAutofit fontScale="55000" lnSpcReduction="20000"/>
          </a:bodyPr>
          <a:lstStyle/>
          <a:p>
            <a:pPr algn="l"/>
            <a:r>
              <a:rPr lang="en-US" dirty="0">
                <a:solidFill>
                  <a:schemeClr val="tx1"/>
                </a:solidFill>
              </a:rPr>
              <a:t>The application framework provides the classes used to create</a:t>
            </a:r>
          </a:p>
          <a:p>
            <a:pPr algn="l"/>
            <a:r>
              <a:rPr lang="en-US" dirty="0">
                <a:solidFill>
                  <a:schemeClr val="tx1"/>
                </a:solidFill>
              </a:rPr>
              <a:t>Android applications. It also provides a generic abstraction for hardware access and </a:t>
            </a:r>
            <a:r>
              <a:rPr lang="en-US" dirty="0" smtClean="0">
                <a:solidFill>
                  <a:schemeClr val="tx1"/>
                </a:solidFill>
              </a:rPr>
              <a:t>manages the </a:t>
            </a:r>
            <a:r>
              <a:rPr lang="en-US" dirty="0">
                <a:solidFill>
                  <a:schemeClr val="tx1"/>
                </a:solidFill>
              </a:rPr>
              <a:t>user interface and application resources</a:t>
            </a:r>
            <a:r>
              <a:rPr lang="en-US" dirty="0" smtClean="0">
                <a:solidFill>
                  <a:schemeClr val="tx1"/>
                </a:solidFill>
              </a:rPr>
              <a:t>.</a:t>
            </a:r>
          </a:p>
          <a:p>
            <a:pPr algn="l"/>
            <a:endParaRPr lang="en-US" dirty="0" smtClean="0">
              <a:solidFill>
                <a:schemeClr val="tx1"/>
              </a:solidFill>
            </a:endParaRPr>
          </a:p>
          <a:p>
            <a:pPr algn="l"/>
            <a:r>
              <a:rPr lang="en-US" dirty="0" smtClean="0">
                <a:solidFill>
                  <a:schemeClr val="tx1"/>
                </a:solidFill>
              </a:rPr>
              <a:t>Some of these interfaces include:</a:t>
            </a:r>
          </a:p>
          <a:p>
            <a:pPr algn="l"/>
            <a:r>
              <a:rPr lang="en-US" b="1" dirty="0" smtClean="0">
                <a:solidFill>
                  <a:schemeClr val="tx1"/>
                </a:solidFill>
              </a:rPr>
              <a:t>Activity Manager:</a:t>
            </a:r>
          </a:p>
          <a:p>
            <a:pPr algn="l"/>
            <a:r>
              <a:rPr lang="en-US" dirty="0" smtClean="0">
                <a:solidFill>
                  <a:schemeClr val="tx1"/>
                </a:solidFill>
              </a:rPr>
              <a:t>It manages the activity lifecycle and the activity stack.</a:t>
            </a:r>
          </a:p>
          <a:p>
            <a:pPr algn="l"/>
            <a:r>
              <a:rPr lang="en-US" b="1" dirty="0" smtClean="0">
                <a:solidFill>
                  <a:schemeClr val="tx1"/>
                </a:solidFill>
              </a:rPr>
              <a:t>Telephony Manager:</a:t>
            </a:r>
          </a:p>
          <a:p>
            <a:pPr algn="l"/>
            <a:r>
              <a:rPr lang="en-US" dirty="0" smtClean="0">
                <a:solidFill>
                  <a:schemeClr val="tx1"/>
                </a:solidFill>
              </a:rPr>
              <a:t>It provides access to telephony services as related subscriber information, such as phone numbers.</a:t>
            </a:r>
          </a:p>
          <a:p>
            <a:pPr algn="l"/>
            <a:r>
              <a:rPr lang="en-US" b="1" dirty="0" smtClean="0">
                <a:solidFill>
                  <a:schemeClr val="tx1"/>
                </a:solidFill>
              </a:rPr>
              <a:t>View System:</a:t>
            </a:r>
          </a:p>
          <a:p>
            <a:pPr algn="l"/>
            <a:r>
              <a:rPr lang="en-US" dirty="0" smtClean="0">
                <a:solidFill>
                  <a:schemeClr val="tx1"/>
                </a:solidFill>
              </a:rPr>
              <a:t>It builds the user interface by handling the views and layouts.</a:t>
            </a:r>
          </a:p>
          <a:p>
            <a:pPr algn="l"/>
            <a:r>
              <a:rPr lang="en-US" b="1" dirty="0" smtClean="0">
                <a:solidFill>
                  <a:schemeClr val="tx1"/>
                </a:solidFill>
              </a:rPr>
              <a:t>Location manager:</a:t>
            </a:r>
          </a:p>
          <a:p>
            <a:pPr algn="l"/>
            <a:r>
              <a:rPr lang="en-US" dirty="0" smtClean="0">
                <a:solidFill>
                  <a:schemeClr val="tx1"/>
                </a:solidFill>
              </a:rPr>
              <a:t>It finds the device’s geographic location.</a:t>
            </a:r>
          </a:p>
          <a:p>
            <a:pPr algn="l"/>
            <a:endParaRPr lang="en-US" dirty="0" smtClean="0">
              <a:solidFill>
                <a:schemeClr val="tx1"/>
              </a:solidFill>
            </a:endParaRPr>
          </a:p>
          <a:p>
            <a:pPr algn="l"/>
            <a:endParaRPr lang="en-US" dirty="0">
              <a:solidFill>
                <a:schemeClr val="tx1"/>
              </a:solidFill>
            </a:endParaRPr>
          </a:p>
        </p:txBody>
      </p:sp>
      <p:pic>
        <p:nvPicPr>
          <p:cNvPr id="18434" name="Picture 2"/>
          <p:cNvPicPr>
            <a:picLocks noChangeAspect="1" noChangeArrowheads="1"/>
          </p:cNvPicPr>
          <p:nvPr/>
        </p:nvPicPr>
        <p:blipFill>
          <a:blip r:embed="rId2"/>
          <a:srcRect/>
          <a:stretch>
            <a:fillRect/>
          </a:stretch>
        </p:blipFill>
        <p:spPr bwMode="auto">
          <a:xfrm>
            <a:off x="7467600" y="2819400"/>
            <a:ext cx="1219200" cy="1219200"/>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7696200" y="5181600"/>
            <a:ext cx="914400" cy="914400"/>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7772400" y="8382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066799"/>
          </a:xfrm>
        </p:spPr>
        <p:txBody>
          <a:bodyPr/>
          <a:lstStyle/>
          <a:p>
            <a:r>
              <a:rPr lang="en-US" b="1" dirty="0" smtClean="0"/>
              <a:t>Applications</a:t>
            </a:r>
            <a:endParaRPr lang="en-US" dirty="0"/>
          </a:p>
        </p:txBody>
      </p:sp>
      <p:sp>
        <p:nvSpPr>
          <p:cNvPr id="3" name="Subtitle 2"/>
          <p:cNvSpPr>
            <a:spLocks noGrp="1"/>
          </p:cNvSpPr>
          <p:nvPr>
            <p:ph type="subTitle" idx="1"/>
          </p:nvPr>
        </p:nvSpPr>
        <p:spPr>
          <a:xfrm>
            <a:off x="1371600" y="1828800"/>
            <a:ext cx="6400800" cy="3810000"/>
          </a:xfrm>
        </p:spPr>
        <p:txBody>
          <a:bodyPr>
            <a:noAutofit/>
          </a:bodyPr>
          <a:lstStyle/>
          <a:p>
            <a:pPr algn="l"/>
            <a:r>
              <a:rPr lang="en-US" sz="2400" dirty="0" smtClean="0">
                <a:solidFill>
                  <a:schemeClr val="tx1"/>
                </a:solidFill>
              </a:rPr>
              <a:t>Applications is the top layer of android architecture. </a:t>
            </a:r>
          </a:p>
          <a:p>
            <a:pPr algn="l"/>
            <a:r>
              <a:rPr lang="en-US" sz="2400" dirty="0" smtClean="0">
                <a:solidFill>
                  <a:schemeClr val="tx1"/>
                </a:solidFill>
              </a:rPr>
              <a:t>The pre-installed applications like home, contacts, camera, gallery etc and third party applications downloaded from the play store like chat applications, games etc. will be installed on this layer only.</a:t>
            </a:r>
            <a:br>
              <a:rPr lang="en-US" sz="2400" dirty="0" smtClean="0">
                <a:solidFill>
                  <a:schemeClr val="tx1"/>
                </a:solidFill>
              </a:rPr>
            </a:br>
            <a:r>
              <a:rPr lang="en-US" sz="2400" dirty="0" smtClean="0">
                <a:solidFill>
                  <a:schemeClr val="tx1"/>
                </a:solidFill>
              </a:rPr>
              <a:t>It runs within the Android run time with the help of the classes and services provided by the application framework</a:t>
            </a:r>
            <a:endParaRPr lang="en-US" sz="2400" dirty="0">
              <a:solidFill>
                <a:schemeClr val="tx1"/>
              </a:solidFill>
            </a:endParaRPr>
          </a:p>
        </p:txBody>
      </p:sp>
      <p:pic>
        <p:nvPicPr>
          <p:cNvPr id="19458" name="Picture 2"/>
          <p:cNvPicPr>
            <a:picLocks noChangeAspect="1" noChangeArrowheads="1"/>
          </p:cNvPicPr>
          <p:nvPr/>
        </p:nvPicPr>
        <p:blipFill>
          <a:blip r:embed="rId2"/>
          <a:srcRect/>
          <a:stretch>
            <a:fillRect/>
          </a:stretch>
        </p:blipFill>
        <p:spPr bwMode="auto">
          <a:xfrm>
            <a:off x="7924800" y="3886200"/>
            <a:ext cx="914400" cy="9144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7924800" y="5410200"/>
            <a:ext cx="914400" cy="91440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6324600" y="5638800"/>
            <a:ext cx="762000" cy="762000"/>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a:srcRect/>
          <a:stretch>
            <a:fillRect/>
          </a:stretch>
        </p:blipFill>
        <p:spPr bwMode="auto">
          <a:xfrm>
            <a:off x="7848600" y="838200"/>
            <a:ext cx="914400" cy="914400"/>
          </a:xfrm>
          <a:prstGeom prst="rect">
            <a:avLst/>
          </a:prstGeom>
          <a:noFill/>
          <a:ln w="9525">
            <a:noFill/>
            <a:miter lim="800000"/>
            <a:headEnd/>
            <a:tailEnd/>
          </a:ln>
          <a:effectLst/>
        </p:spPr>
      </p:pic>
      <p:pic>
        <p:nvPicPr>
          <p:cNvPr id="19462" name="Picture 6"/>
          <p:cNvPicPr>
            <a:picLocks noChangeAspect="1" noChangeArrowheads="1"/>
          </p:cNvPicPr>
          <p:nvPr/>
        </p:nvPicPr>
        <p:blipFill>
          <a:blip r:embed="rId6"/>
          <a:srcRect/>
          <a:stretch>
            <a:fillRect/>
          </a:stretch>
        </p:blipFill>
        <p:spPr bwMode="auto">
          <a:xfrm>
            <a:off x="7924800" y="2362200"/>
            <a:ext cx="91440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066799"/>
          </a:xfrm>
        </p:spPr>
        <p:txBody>
          <a:bodyPr/>
          <a:lstStyle/>
          <a:p>
            <a:r>
              <a:rPr lang="en-US" dirty="0" smtClean="0"/>
              <a:t>References :</a:t>
            </a:r>
            <a:endParaRPr lang="en-US" dirty="0"/>
          </a:p>
        </p:txBody>
      </p:sp>
      <p:sp>
        <p:nvSpPr>
          <p:cNvPr id="3" name="Subtitle 2"/>
          <p:cNvSpPr>
            <a:spLocks noGrp="1"/>
          </p:cNvSpPr>
          <p:nvPr>
            <p:ph type="subTitle" idx="1"/>
          </p:nvPr>
        </p:nvSpPr>
        <p:spPr>
          <a:xfrm>
            <a:off x="1371600" y="1752600"/>
            <a:ext cx="6400800" cy="4343400"/>
          </a:xfrm>
        </p:spPr>
        <p:txBody>
          <a:bodyPr>
            <a:normAutofit fontScale="70000" lnSpcReduction="20000"/>
          </a:bodyPr>
          <a:lstStyle/>
          <a:p>
            <a:pPr algn="l">
              <a:buFont typeface="Arial" pitchFamily="34" charset="0"/>
              <a:buChar char="•"/>
            </a:pPr>
            <a:endParaRPr lang="en-US" dirty="0">
              <a:solidFill>
                <a:schemeClr val="tx1"/>
              </a:solidFill>
            </a:endParaRPr>
          </a:p>
          <a:p>
            <a:pPr algn="l">
              <a:buFont typeface="Arial" pitchFamily="34" charset="0"/>
              <a:buChar char="•"/>
            </a:pPr>
            <a:r>
              <a:rPr lang="en-US" dirty="0">
                <a:solidFill>
                  <a:schemeClr val="tx1"/>
                </a:solidFill>
              </a:rPr>
              <a:t>PROFESSIONAL Android™ 4 Application Development, </a:t>
            </a:r>
            <a:r>
              <a:rPr lang="en-US" dirty="0" err="1">
                <a:solidFill>
                  <a:schemeClr val="tx1"/>
                </a:solidFill>
              </a:rPr>
              <a:t>Reto</a:t>
            </a:r>
            <a:r>
              <a:rPr lang="en-US" dirty="0">
                <a:solidFill>
                  <a:schemeClr val="tx1"/>
                </a:solidFill>
              </a:rPr>
              <a:t> Meier, John Wiley &amp; Sons, Inc. 2012. </a:t>
            </a:r>
            <a:endParaRPr lang="en-US" dirty="0" smtClean="0">
              <a:solidFill>
                <a:schemeClr val="tx1"/>
              </a:solidFill>
            </a:endParaRPr>
          </a:p>
          <a:p>
            <a:pPr algn="l">
              <a:buFont typeface="Arial" pitchFamily="34" charset="0"/>
              <a:buChar char="•"/>
            </a:pPr>
            <a:endParaRPr lang="en-US" dirty="0">
              <a:solidFill>
                <a:schemeClr val="tx1"/>
              </a:solidFill>
            </a:endParaRPr>
          </a:p>
          <a:p>
            <a:pPr algn="l">
              <a:buFont typeface="Arial" pitchFamily="34" charset="0"/>
              <a:buChar char="•"/>
            </a:pPr>
            <a:r>
              <a:rPr lang="en-US" dirty="0" smtClean="0">
                <a:solidFill>
                  <a:schemeClr val="tx1"/>
                </a:solidFill>
                <a:hlinkClick r:id="rId2"/>
              </a:rPr>
              <a:t>https://www.geeksforgeeks.org/android-architecture/</a:t>
            </a:r>
            <a:endParaRPr lang="en-US" dirty="0" smtClean="0">
              <a:solidFill>
                <a:schemeClr val="tx1"/>
              </a:solidFill>
            </a:endParaRPr>
          </a:p>
          <a:p>
            <a:pPr algn="l">
              <a:buFont typeface="Arial" pitchFamily="34" charset="0"/>
              <a:buChar char="•"/>
            </a:pPr>
            <a:endParaRPr lang="en-US" dirty="0" smtClean="0">
              <a:solidFill>
                <a:schemeClr val="tx1"/>
              </a:solidFill>
            </a:endParaRPr>
          </a:p>
          <a:p>
            <a:pPr algn="l">
              <a:buFont typeface="Arial" pitchFamily="34" charset="0"/>
              <a:buChar char="•"/>
            </a:pPr>
            <a:r>
              <a:rPr lang="en-US" dirty="0" smtClean="0">
                <a:solidFill>
                  <a:schemeClr val="tx1"/>
                </a:solidFill>
                <a:hlinkClick r:id="rId3"/>
              </a:rPr>
              <a:t>https://www.wikipedia.com/android-architecture/</a:t>
            </a:r>
            <a:endParaRPr lang="en-US" dirty="0" smtClean="0">
              <a:solidFill>
                <a:schemeClr val="tx1"/>
              </a:solidFill>
            </a:endParaRPr>
          </a:p>
          <a:p>
            <a:pPr algn="l">
              <a:buFont typeface="Arial" pitchFamily="34" charset="0"/>
              <a:buChar char="•"/>
            </a:pPr>
            <a:endParaRPr lang="en-US" dirty="0" smtClean="0">
              <a:solidFill>
                <a:schemeClr val="tx1"/>
              </a:solidFill>
            </a:endParaRPr>
          </a:p>
          <a:p>
            <a:pPr algn="l">
              <a:buFont typeface="Arial" pitchFamily="34" charset="0"/>
              <a:buChar char="•"/>
            </a:pPr>
            <a:r>
              <a:rPr lang="en-US" dirty="0" smtClean="0">
                <a:solidFill>
                  <a:schemeClr val="tx1"/>
                </a:solidFill>
              </a:rPr>
              <a:t>http://yuliana.lecturer.pens.ac.id/Android/Buku/professional_android_4_application_development.pdf</a:t>
            </a:r>
            <a:r>
              <a:rPr lang="en-US" dirty="0">
                <a:solidFill>
                  <a:schemeClr val="tx1"/>
                </a:solidFill>
              </a:rPr>
              <a:t>	</a:t>
            </a:r>
          </a:p>
          <a:p>
            <a:pPr algn="l">
              <a:buFont typeface="Arial" pitchFamily="34" charset="0"/>
              <a:buChar char="•"/>
            </a:pPr>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575</Words>
  <Application>Microsoft Office PowerPoint</Application>
  <PresentationFormat>On-screen Show (4:3)</PresentationFormat>
  <Paragraphs>62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Android Software Stack</vt:lpstr>
      <vt:lpstr>Introduction :</vt:lpstr>
      <vt:lpstr>Slide 3</vt:lpstr>
      <vt:lpstr>Linux Kernel</vt:lpstr>
      <vt:lpstr>Libraries</vt:lpstr>
      <vt:lpstr>Android Runtime</vt:lpstr>
      <vt:lpstr>Application Framework</vt:lpstr>
      <vt:lpstr>Applications</vt:lpstr>
      <vt:lpstr>References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Android Software Stack</dc:title>
  <dc:creator>admin</dc:creator>
  <cp:lastModifiedBy>admin</cp:lastModifiedBy>
  <cp:revision>31</cp:revision>
  <dcterms:created xsi:type="dcterms:W3CDTF">2021-07-01T14:37:22Z</dcterms:created>
  <dcterms:modified xsi:type="dcterms:W3CDTF">2021-07-02T09:25:44Z</dcterms:modified>
</cp:coreProperties>
</file>