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E6FCC3-447F-4A52-8A66-B902D2C04612}"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E6FCC3-447F-4A52-8A66-B902D2C04612}"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E6FCC3-447F-4A52-8A66-B902D2C04612}"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E6FCC3-447F-4A52-8A66-B902D2C04612}"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E6FCC3-447F-4A52-8A66-B902D2C04612}" type="datetimeFigureOut">
              <a:rPr lang="en-US" smtClean="0"/>
              <a:pPr/>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6FCC3-447F-4A52-8A66-B902D2C04612}" type="datetimeFigureOut">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E6FCC3-447F-4A52-8A66-B902D2C04612}" type="datetimeFigureOut">
              <a:rPr lang="en-US" smtClean="0"/>
              <a:pPr/>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E6FCC3-447F-4A52-8A66-B902D2C04612}" type="datetimeFigureOut">
              <a:rPr lang="en-US" smtClean="0"/>
              <a:pPr/>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6FCC3-447F-4A52-8A66-B902D2C04612}" type="datetimeFigureOut">
              <a:rPr lang="en-US" smtClean="0"/>
              <a:pPr/>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E6FCC3-447F-4A52-8A66-B902D2C04612}" type="datetimeFigureOut">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E6FCC3-447F-4A52-8A66-B902D2C04612}" type="datetimeFigureOut">
              <a:rPr lang="en-US" smtClean="0"/>
              <a:pPr/>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94BB8-F534-419A-9482-CBCF67753E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6FCC3-447F-4A52-8A66-B902D2C04612}" type="datetimeFigureOut">
              <a:rPr lang="en-US" smtClean="0"/>
              <a:pPr/>
              <a:t>9/19/2020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94BB8-F534-419A-9482-CBCF67753E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19199"/>
          </a:xfrm>
        </p:spPr>
        <p:txBody>
          <a:bodyPr/>
          <a:lstStyle/>
          <a:p>
            <a:r>
              <a:rPr lang="en-US" dirty="0" smtClean="0"/>
              <a:t>The Home Grown</a:t>
            </a:r>
            <a:endParaRPr lang="en-US" dirty="0"/>
          </a:p>
        </p:txBody>
      </p:sp>
      <p:sp>
        <p:nvSpPr>
          <p:cNvPr id="3" name="Subtitle 2"/>
          <p:cNvSpPr>
            <a:spLocks noGrp="1"/>
          </p:cNvSpPr>
          <p:nvPr>
            <p:ph type="subTitle" idx="1"/>
          </p:nvPr>
        </p:nvSpPr>
        <p:spPr>
          <a:xfrm>
            <a:off x="1371600" y="1371600"/>
            <a:ext cx="6400800" cy="4953000"/>
          </a:xfrm>
        </p:spPr>
        <p:txBody>
          <a:bodyPr>
            <a:normAutofit fontScale="85000" lnSpcReduction="10000"/>
          </a:bodyPr>
          <a:lstStyle/>
          <a:p>
            <a:r>
              <a:rPr lang="en-US" dirty="0" smtClean="0">
                <a:solidFill>
                  <a:schemeClr val="tx1"/>
                </a:solidFill>
              </a:rPr>
              <a:t>The Home Made Food Destination</a:t>
            </a:r>
          </a:p>
          <a:p>
            <a:pPr algn="l">
              <a:buFont typeface="Wingdings" pitchFamily="2" charset="2"/>
              <a:buChar char="Ø"/>
            </a:pPr>
            <a:r>
              <a:rPr lang="en-US" sz="2400" dirty="0">
                <a:solidFill>
                  <a:schemeClr val="tx1"/>
                </a:solidFill>
              </a:rPr>
              <a:t> </a:t>
            </a:r>
            <a:r>
              <a:rPr lang="en-US" sz="2400" b="1" dirty="0" smtClean="0">
                <a:solidFill>
                  <a:schemeClr val="tx1"/>
                </a:solidFill>
              </a:rPr>
              <a:t>Introduction :</a:t>
            </a:r>
          </a:p>
          <a:p>
            <a:pPr algn="l"/>
            <a:r>
              <a:rPr lang="en-US" sz="2400" dirty="0">
                <a:solidFill>
                  <a:schemeClr val="tx1"/>
                </a:solidFill>
              </a:rPr>
              <a:t> 	</a:t>
            </a:r>
            <a:r>
              <a:rPr lang="en-US" sz="1600" dirty="0" smtClean="0">
                <a:solidFill>
                  <a:srgbClr val="000000"/>
                </a:solidFill>
                <a:ea typeface="Calibri"/>
              </a:rPr>
              <a:t>The business of Restaurant is spread all over the world</a:t>
            </a:r>
            <a:r>
              <a:rPr lang="en-US" sz="1600" dirty="0" smtClean="0">
                <a:solidFill>
                  <a:srgbClr val="000000"/>
                </a:solidFill>
                <a:ea typeface="Times New Roman"/>
              </a:rPr>
              <a:t>. The proposed system is a window based menu driven system for </a:t>
            </a:r>
            <a:r>
              <a:rPr lang="en-US" sz="1600" b="1" dirty="0" smtClean="0">
                <a:solidFill>
                  <a:srgbClr val="000000"/>
                </a:solidFill>
                <a:ea typeface="Times New Roman"/>
              </a:rPr>
              <a:t>Home Made Food Business </a:t>
            </a:r>
            <a:r>
              <a:rPr lang="en-US" sz="1600" dirty="0" smtClean="0">
                <a:solidFill>
                  <a:srgbClr val="000000"/>
                </a:solidFill>
                <a:ea typeface="Times New Roman"/>
              </a:rPr>
              <a:t>that reduces paper work, time needed for doing various tasks holds the accuracy of data etc. The system stores the data of </a:t>
            </a:r>
            <a:r>
              <a:rPr lang="en-US" sz="1600" b="1" dirty="0" smtClean="0">
                <a:solidFill>
                  <a:srgbClr val="000000"/>
                </a:solidFill>
                <a:ea typeface="Times New Roman"/>
              </a:rPr>
              <a:t>collection, eat-in, take-away, statistics. </a:t>
            </a:r>
            <a:r>
              <a:rPr lang="en-US" sz="1600" dirty="0" smtClean="0">
                <a:solidFill>
                  <a:srgbClr val="000000"/>
                </a:solidFill>
                <a:ea typeface="Times New Roman"/>
              </a:rPr>
              <a:t>Users can choose the food item of their choice from </a:t>
            </a:r>
            <a:r>
              <a:rPr lang="en-US" sz="1600" b="1" dirty="0" smtClean="0">
                <a:solidFill>
                  <a:srgbClr val="000000"/>
                </a:solidFill>
                <a:ea typeface="Times New Roman"/>
              </a:rPr>
              <a:t>the menu card </a:t>
            </a:r>
            <a:r>
              <a:rPr lang="en-US" sz="1600" dirty="0" smtClean="0">
                <a:solidFill>
                  <a:srgbClr val="000000"/>
                </a:solidFill>
                <a:ea typeface="Times New Roman"/>
              </a:rPr>
              <a:t>and place order for the same. When a customer requests new cuisine, they’re provided after consulting with the team of chefs. Admin can view the statistics of the transactions in a click to keep a track of </a:t>
            </a:r>
            <a:r>
              <a:rPr lang="en-US" sz="1600" b="1" dirty="0" smtClean="0">
                <a:solidFill>
                  <a:srgbClr val="000000"/>
                </a:solidFill>
                <a:ea typeface="Times New Roman"/>
              </a:rPr>
              <a:t>sold and purchased items </a:t>
            </a:r>
            <a:r>
              <a:rPr lang="en-US" sz="1600" dirty="0" smtClean="0">
                <a:solidFill>
                  <a:srgbClr val="000000"/>
                </a:solidFill>
                <a:ea typeface="Times New Roman"/>
              </a:rPr>
              <a:t>as well </a:t>
            </a:r>
            <a:r>
              <a:rPr lang="en-US" sz="1600" b="1" dirty="0" smtClean="0">
                <a:solidFill>
                  <a:srgbClr val="000000"/>
                </a:solidFill>
                <a:ea typeface="Times New Roman"/>
              </a:rPr>
              <a:t>as total profit and loss.</a:t>
            </a:r>
            <a:r>
              <a:rPr lang="en-US" sz="1600" b="1" dirty="0" smtClean="0">
                <a:solidFill>
                  <a:srgbClr val="000000"/>
                </a:solidFill>
                <a:ea typeface="Calibri"/>
                <a:cs typeface="Times New Roman"/>
              </a:rPr>
              <a:t> </a:t>
            </a:r>
            <a:r>
              <a:rPr lang="en-US" sz="1600" dirty="0" smtClean="0">
                <a:solidFill>
                  <a:srgbClr val="000000"/>
                </a:solidFill>
                <a:ea typeface="Calibri"/>
                <a:cs typeface="Times New Roman"/>
              </a:rPr>
              <a:t>As the famous quotation said, </a:t>
            </a:r>
            <a:r>
              <a:rPr lang="en-US" sz="1600" b="1" dirty="0">
                <a:solidFill>
                  <a:srgbClr val="000000"/>
                </a:solidFill>
                <a:ea typeface="Calibri"/>
                <a:cs typeface="Times New Roman"/>
              </a:rPr>
              <a:t>“</a:t>
            </a:r>
            <a:r>
              <a:rPr lang="en-US" sz="1600" b="1" dirty="0" smtClean="0">
                <a:solidFill>
                  <a:srgbClr val="000000"/>
                </a:solidFill>
                <a:ea typeface="Calibri"/>
              </a:rPr>
              <a:t>Happiness is  Homemade” ; </a:t>
            </a:r>
            <a:r>
              <a:rPr lang="en-US" sz="1600" dirty="0" smtClean="0">
                <a:solidFill>
                  <a:srgbClr val="000000"/>
                </a:solidFill>
                <a:ea typeface="Calibri"/>
              </a:rPr>
              <a:t>we’ve come up with a  way to diminish Hunger and </a:t>
            </a:r>
            <a:r>
              <a:rPr lang="en-US" sz="1600" b="1" dirty="0" smtClean="0">
                <a:solidFill>
                  <a:srgbClr val="000000"/>
                </a:solidFill>
                <a:ea typeface="Calibri"/>
              </a:rPr>
              <a:t>serve food worth of it’s price</a:t>
            </a:r>
          </a:p>
          <a:p>
            <a:pPr algn="l"/>
            <a:r>
              <a:rPr lang="en-US" sz="1800" dirty="0" smtClean="0">
                <a:solidFill>
                  <a:schemeClr val="tx1"/>
                </a:solidFill>
              </a:rPr>
              <a:t>  </a:t>
            </a:r>
          </a:p>
          <a:p>
            <a:pPr algn="l">
              <a:buFont typeface="Wingdings" pitchFamily="2" charset="2"/>
              <a:buChar char="Ø"/>
            </a:pPr>
            <a:r>
              <a:rPr lang="en-US" sz="2400" dirty="0" smtClean="0">
                <a:solidFill>
                  <a:schemeClr val="tx1"/>
                </a:solidFill>
              </a:rPr>
              <a:t> </a:t>
            </a:r>
            <a:r>
              <a:rPr lang="en-US" sz="2400" b="1" dirty="0" smtClean="0">
                <a:solidFill>
                  <a:schemeClr val="tx1"/>
                </a:solidFill>
              </a:rPr>
              <a:t>Objective :</a:t>
            </a:r>
          </a:p>
          <a:p>
            <a:pPr marL="800100" lvl="1" indent="-342900" algn="l">
              <a:lnSpc>
                <a:spcPct val="115000"/>
              </a:lnSpc>
              <a:spcBef>
                <a:spcPts val="0"/>
              </a:spcBef>
              <a:buFont typeface="Symbol"/>
              <a:buChar char=""/>
            </a:pPr>
            <a:r>
              <a:rPr lang="en-IN" sz="1600" dirty="0" smtClean="0">
                <a:solidFill>
                  <a:srgbClr val="000000"/>
                </a:solidFill>
                <a:ea typeface="Calibri"/>
                <a:cs typeface="Times New Roman"/>
              </a:rPr>
              <a:t>The Home Made Food Management system is complete end to end software solution to cover all aspects of delivering healthy delicious food.</a:t>
            </a:r>
            <a:endParaRPr lang="en-US" sz="1600" dirty="0" smtClean="0">
              <a:ea typeface="Calibri"/>
              <a:cs typeface="Times New Roman"/>
            </a:endParaRPr>
          </a:p>
          <a:p>
            <a:pPr marL="800100" lvl="1" indent="-342900" algn="l">
              <a:lnSpc>
                <a:spcPct val="115000"/>
              </a:lnSpc>
              <a:spcBef>
                <a:spcPts val="0"/>
              </a:spcBef>
              <a:buFont typeface="Symbol"/>
              <a:buChar char=""/>
            </a:pPr>
            <a:r>
              <a:rPr lang="en-IN" sz="1600" dirty="0" smtClean="0">
                <a:solidFill>
                  <a:srgbClr val="000000"/>
                </a:solidFill>
                <a:ea typeface="Calibri"/>
                <a:cs typeface="Times New Roman"/>
              </a:rPr>
              <a:t>To make transactions hassle-free 24 hours, 365 days!</a:t>
            </a:r>
            <a:endParaRPr lang="en-US" sz="1600" dirty="0" smtClean="0">
              <a:ea typeface="Calibri"/>
              <a:cs typeface="Times New Roman"/>
            </a:endParaRPr>
          </a:p>
          <a:p>
            <a:pPr marL="800100" lvl="1" indent="-342900" algn="l">
              <a:lnSpc>
                <a:spcPct val="115000"/>
              </a:lnSpc>
              <a:spcBef>
                <a:spcPts val="0"/>
              </a:spcBef>
              <a:buFont typeface="Symbol"/>
              <a:buChar char=""/>
            </a:pPr>
            <a:r>
              <a:rPr lang="en-IN" sz="1600" dirty="0" smtClean="0">
                <a:solidFill>
                  <a:srgbClr val="000000"/>
                </a:solidFill>
                <a:ea typeface="Calibri"/>
                <a:cs typeface="Times New Roman"/>
              </a:rPr>
              <a:t>A User-friendly software that saves time and maintains secure and error-free database.</a:t>
            </a:r>
            <a:endParaRPr lang="en-US" sz="1600" dirty="0" smtClean="0">
              <a:ea typeface="Calibri"/>
              <a:cs typeface="Times New Roman"/>
            </a:endParaRPr>
          </a:p>
          <a:p>
            <a:pPr marL="800100" lvl="1" indent="-342900" algn="l">
              <a:lnSpc>
                <a:spcPct val="115000"/>
              </a:lnSpc>
              <a:spcBef>
                <a:spcPts val="0"/>
              </a:spcBef>
              <a:spcAft>
                <a:spcPts val="1000"/>
              </a:spcAft>
              <a:buFont typeface="Symbol"/>
              <a:buChar char=""/>
            </a:pPr>
            <a:r>
              <a:rPr lang="en-IN" sz="1600" dirty="0" smtClean="0">
                <a:solidFill>
                  <a:srgbClr val="000000"/>
                </a:solidFill>
                <a:ea typeface="Calibri"/>
                <a:cs typeface="Times New Roman"/>
              </a:rPr>
              <a:t>Building platform that ensures user satisfaction and trust</a:t>
            </a:r>
            <a:r>
              <a:rPr lang="en-IN" sz="1600" dirty="0" smtClean="0">
                <a:solidFill>
                  <a:srgbClr val="000000"/>
                </a:solidFill>
                <a:latin typeface="Times New Roman"/>
                <a:ea typeface="Calibri"/>
                <a:cs typeface="Times New Roman"/>
              </a:rPr>
              <a:t>.</a:t>
            </a:r>
            <a:endParaRPr lang="en-US" sz="1600" dirty="0">
              <a:ea typeface="Calibri"/>
              <a:cs typeface="Times New Roman"/>
            </a:endParaRPr>
          </a:p>
        </p:txBody>
      </p:sp>
      <p:pic>
        <p:nvPicPr>
          <p:cNvPr id="1026" name="Picture 2" descr="C:\Users\admin\Pictures\leaf_80px.png"/>
          <p:cNvPicPr>
            <a:picLocks noChangeAspect="1" noChangeArrowheads="1"/>
          </p:cNvPicPr>
          <p:nvPr/>
        </p:nvPicPr>
        <p:blipFill>
          <a:blip r:embed="rId2"/>
          <a:srcRect/>
          <a:stretch>
            <a:fillRect/>
          </a:stretch>
        </p:blipFill>
        <p:spPr bwMode="auto">
          <a:xfrm>
            <a:off x="7239000" y="838200"/>
            <a:ext cx="762000" cy="762000"/>
          </a:xfrm>
          <a:prstGeom prst="rect">
            <a:avLst/>
          </a:prstGeom>
          <a:noFill/>
        </p:spPr>
      </p:pic>
      <p:pic>
        <p:nvPicPr>
          <p:cNvPr id="1027" name="Picture 3" descr="C:\Users\admin\Pictures\meal_50px.png"/>
          <p:cNvPicPr>
            <a:picLocks noChangeAspect="1" noChangeArrowheads="1"/>
          </p:cNvPicPr>
          <p:nvPr/>
        </p:nvPicPr>
        <p:blipFill>
          <a:blip r:embed="rId3"/>
          <a:srcRect/>
          <a:stretch>
            <a:fillRect/>
          </a:stretch>
        </p:blipFill>
        <p:spPr bwMode="auto">
          <a:xfrm>
            <a:off x="990600" y="762000"/>
            <a:ext cx="914400" cy="914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smtClean="0"/>
              <a:t>Requirements Specification :</a:t>
            </a:r>
            <a:endParaRPr lang="en-US" dirty="0"/>
          </a:p>
        </p:txBody>
      </p:sp>
      <p:sp>
        <p:nvSpPr>
          <p:cNvPr id="3" name="Subtitle 2"/>
          <p:cNvSpPr>
            <a:spLocks noGrp="1"/>
          </p:cNvSpPr>
          <p:nvPr>
            <p:ph type="subTitle" idx="1"/>
          </p:nvPr>
        </p:nvSpPr>
        <p:spPr>
          <a:xfrm>
            <a:off x="1371600" y="1371600"/>
            <a:ext cx="6400800" cy="4267200"/>
          </a:xfrm>
        </p:spPr>
        <p:txBody>
          <a:bodyPr>
            <a:normAutofit fontScale="70000" lnSpcReduction="20000"/>
          </a:bodyPr>
          <a:lstStyle/>
          <a:p>
            <a:pPr algn="l">
              <a:buFont typeface="Wingdings" pitchFamily="2" charset="2"/>
              <a:buChar char="v"/>
            </a:pPr>
            <a:r>
              <a:rPr lang="en-US" b="1" dirty="0" smtClean="0">
                <a:solidFill>
                  <a:schemeClr val="tx1"/>
                </a:solidFill>
              </a:rPr>
              <a:t> Software </a:t>
            </a:r>
            <a:r>
              <a:rPr lang="en-US" b="1" dirty="0">
                <a:solidFill>
                  <a:schemeClr val="tx1"/>
                </a:solidFill>
              </a:rPr>
              <a:t>Requirements:</a:t>
            </a:r>
            <a:endParaRPr lang="en-US" dirty="0">
              <a:solidFill>
                <a:schemeClr val="tx1"/>
              </a:solidFill>
            </a:endParaRPr>
          </a:p>
          <a:p>
            <a:pPr lvl="2" algn="l"/>
            <a:r>
              <a:rPr lang="en-IN" dirty="0">
                <a:solidFill>
                  <a:schemeClr val="tx1"/>
                </a:solidFill>
              </a:rPr>
              <a:t>Windows </a:t>
            </a:r>
            <a:r>
              <a:rPr lang="en-IN" dirty="0" err="1">
                <a:solidFill>
                  <a:schemeClr val="tx1"/>
                </a:solidFill>
              </a:rPr>
              <a:t>Xp</a:t>
            </a:r>
            <a:r>
              <a:rPr lang="en-IN" dirty="0">
                <a:solidFill>
                  <a:schemeClr val="tx1"/>
                </a:solidFill>
              </a:rPr>
              <a:t>, Windows 7(ultimate, enterprise) </a:t>
            </a:r>
            <a:endParaRPr lang="en-US" dirty="0">
              <a:solidFill>
                <a:schemeClr val="tx1"/>
              </a:solidFill>
            </a:endParaRPr>
          </a:p>
          <a:p>
            <a:pPr lvl="2" algn="l"/>
            <a:r>
              <a:rPr lang="en-IN" dirty="0" err="1">
                <a:solidFill>
                  <a:schemeClr val="tx1"/>
                </a:solidFill>
              </a:rPr>
              <a:t>Sql</a:t>
            </a:r>
            <a:r>
              <a:rPr lang="en-IN" dirty="0">
                <a:solidFill>
                  <a:schemeClr val="tx1"/>
                </a:solidFill>
              </a:rPr>
              <a:t> Server manager 2012</a:t>
            </a:r>
            <a:endParaRPr lang="en-US" dirty="0">
              <a:solidFill>
                <a:schemeClr val="tx1"/>
              </a:solidFill>
            </a:endParaRPr>
          </a:p>
          <a:p>
            <a:pPr lvl="2" algn="l"/>
            <a:r>
              <a:rPr lang="en-IN" dirty="0">
                <a:solidFill>
                  <a:schemeClr val="tx1"/>
                </a:solidFill>
              </a:rPr>
              <a:t>Visual studio 2015</a:t>
            </a:r>
            <a:endParaRPr lang="en-US" dirty="0">
              <a:solidFill>
                <a:schemeClr val="tx1"/>
              </a:solidFill>
            </a:endParaRPr>
          </a:p>
          <a:p>
            <a:pPr algn="l">
              <a:buFont typeface="Wingdings" pitchFamily="2" charset="2"/>
              <a:buChar char="v"/>
            </a:pPr>
            <a:r>
              <a:rPr lang="en-US" b="1" dirty="0" smtClean="0">
                <a:solidFill>
                  <a:schemeClr val="tx1"/>
                </a:solidFill>
              </a:rPr>
              <a:t> Hardware </a:t>
            </a:r>
            <a:r>
              <a:rPr lang="en-US" b="1" dirty="0">
                <a:solidFill>
                  <a:schemeClr val="tx1"/>
                </a:solidFill>
              </a:rPr>
              <a:t>Components:</a:t>
            </a:r>
            <a:endParaRPr lang="en-US" dirty="0">
              <a:solidFill>
                <a:schemeClr val="tx1"/>
              </a:solidFill>
            </a:endParaRPr>
          </a:p>
          <a:p>
            <a:pPr lvl="2" algn="l"/>
            <a:r>
              <a:rPr lang="en-US" dirty="0">
                <a:solidFill>
                  <a:schemeClr val="tx1"/>
                </a:solidFill>
              </a:rPr>
              <a:t>Processor – i3</a:t>
            </a:r>
          </a:p>
          <a:p>
            <a:pPr lvl="2" algn="l"/>
            <a:r>
              <a:rPr lang="en-US" dirty="0">
                <a:solidFill>
                  <a:schemeClr val="tx1"/>
                </a:solidFill>
              </a:rPr>
              <a:t>Hard Disk – 5 GB</a:t>
            </a:r>
          </a:p>
          <a:p>
            <a:pPr lvl="2" algn="l"/>
            <a:r>
              <a:rPr lang="en-US" dirty="0">
                <a:solidFill>
                  <a:schemeClr val="tx1"/>
                </a:solidFill>
              </a:rPr>
              <a:t>Memory – 2GB </a:t>
            </a:r>
            <a:r>
              <a:rPr lang="en-US" dirty="0" smtClean="0">
                <a:solidFill>
                  <a:schemeClr val="tx1"/>
                </a:solidFill>
              </a:rPr>
              <a:t>RAM</a:t>
            </a:r>
          </a:p>
          <a:p>
            <a:pPr lvl="2" algn="l"/>
            <a:endParaRPr lang="en-US" dirty="0" smtClean="0">
              <a:solidFill>
                <a:schemeClr val="tx1"/>
              </a:solidFill>
            </a:endParaRPr>
          </a:p>
          <a:p>
            <a:pPr lvl="2" algn="l"/>
            <a:r>
              <a:rPr lang="en-IN" b="1" dirty="0" smtClean="0">
                <a:solidFill>
                  <a:schemeClr val="tx1"/>
                </a:solidFill>
                <a:cs typeface="Times New Roman" panose="02020603050405020304" pitchFamily="18" charset="0"/>
              </a:rPr>
              <a:t>Microsoft </a:t>
            </a:r>
            <a:r>
              <a:rPr lang="en-IN" b="1" dirty="0" smtClean="0">
                <a:solidFill>
                  <a:schemeClr val="tx1"/>
                </a:solidFill>
                <a:cs typeface="Times New Roman" panose="02020603050405020304" pitchFamily="18" charset="0"/>
              </a:rPr>
              <a:t>Visual Studio</a:t>
            </a:r>
            <a:r>
              <a:rPr lang="en-IN" dirty="0" smtClean="0">
                <a:solidFill>
                  <a:schemeClr val="tx1"/>
                </a:solidFill>
                <a:cs typeface="Times New Roman" panose="02020603050405020304" pitchFamily="18" charset="0"/>
              </a:rPr>
              <a:t> is an integrated development environment (IDE) from Microsoft. It is used to develop computer programs, as well as websites, web apps, web services and mobile apps. Visual Studio uses Microsoft software development platforms such as Windows API, Windows Forms, Windows Presentation Foundation, Windows Store and Microsoft </a:t>
            </a:r>
            <a:r>
              <a:rPr lang="en-IN" dirty="0" err="1" smtClean="0">
                <a:solidFill>
                  <a:schemeClr val="tx1"/>
                </a:solidFill>
                <a:cs typeface="Times New Roman" panose="02020603050405020304" pitchFamily="18" charset="0"/>
              </a:rPr>
              <a:t>Silverlight</a:t>
            </a:r>
            <a:r>
              <a:rPr lang="en-IN" dirty="0" smtClean="0">
                <a:solidFill>
                  <a:schemeClr val="tx1"/>
                </a:solidFill>
                <a:cs typeface="Times New Roman" panose="02020603050405020304" pitchFamily="18" charset="0"/>
              </a:rPr>
              <a:t>. Language used in Programming the software is C#.</a:t>
            </a:r>
            <a:endParaRPr lang="en-US" dirty="0" smtClean="0">
              <a:solidFill>
                <a:schemeClr val="tx1"/>
              </a:solidFill>
            </a:endParaRPr>
          </a:p>
        </p:txBody>
      </p:sp>
      <p:pic>
        <p:nvPicPr>
          <p:cNvPr id="1026" name="Picture 2" descr="C:\Users\admin\Pictures\maintenance_96px.png"/>
          <p:cNvPicPr>
            <a:picLocks noChangeAspect="1" noChangeArrowheads="1"/>
          </p:cNvPicPr>
          <p:nvPr/>
        </p:nvPicPr>
        <p:blipFill>
          <a:blip r:embed="rId2"/>
          <a:srcRect/>
          <a:stretch>
            <a:fillRect/>
          </a:stretch>
        </p:blipFill>
        <p:spPr bwMode="auto">
          <a:xfrm>
            <a:off x="5486400" y="2133600"/>
            <a:ext cx="1752600" cy="1524000"/>
          </a:xfrm>
          <a:prstGeom prst="rect">
            <a:avLst/>
          </a:prstGeom>
          <a:noFill/>
        </p:spPr>
      </p:pic>
      <p:pic>
        <p:nvPicPr>
          <p:cNvPr id="1027" name="Picture 3" descr="C:\Users\admin\Pictures\visual_studio_logo_96px.png"/>
          <p:cNvPicPr>
            <a:picLocks noChangeAspect="1" noChangeArrowheads="1"/>
          </p:cNvPicPr>
          <p:nvPr/>
        </p:nvPicPr>
        <p:blipFill>
          <a:blip r:embed="rId3"/>
          <a:srcRect/>
          <a:stretch>
            <a:fillRect/>
          </a:stretch>
        </p:blipFill>
        <p:spPr bwMode="auto">
          <a:xfrm>
            <a:off x="381000" y="3810000"/>
            <a:ext cx="1676400" cy="1752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rmAutofit/>
          </a:bodyPr>
          <a:lstStyle/>
          <a:p>
            <a:r>
              <a:rPr lang="en-US" sz="3600" b="1" dirty="0" smtClean="0"/>
              <a:t>Design Phase</a:t>
            </a:r>
            <a:r>
              <a:rPr lang="en-US" sz="2400" b="1" dirty="0" smtClean="0"/>
              <a:t/>
            </a:r>
            <a:br>
              <a:rPr lang="en-US" sz="2400" b="1" dirty="0" smtClean="0"/>
            </a:br>
            <a:r>
              <a:rPr lang="en-US" sz="2400" b="1" dirty="0" smtClean="0"/>
              <a:t>ER Diagram:</a:t>
            </a:r>
            <a:endParaRPr lang="en-US" sz="2400" dirty="0"/>
          </a:p>
        </p:txBody>
      </p:sp>
      <p:pic>
        <p:nvPicPr>
          <p:cNvPr id="5" name="Content Placeholder 4"/>
          <p:cNvPicPr>
            <a:picLocks noGrp="1"/>
          </p:cNvPicPr>
          <p:nvPr>
            <p:ph sz="half" idx="1"/>
          </p:nvPr>
        </p:nvPicPr>
        <p:blipFill>
          <a:blip r:embed="rId2"/>
          <a:srcRect/>
          <a:stretch>
            <a:fillRect/>
          </a:stretch>
        </p:blipFill>
        <p:spPr bwMode="auto">
          <a:xfrm>
            <a:off x="457200" y="1676400"/>
            <a:ext cx="8229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6400800" cy="685800"/>
          </a:xfrm>
        </p:spPr>
        <p:txBody>
          <a:bodyPr/>
          <a:lstStyle/>
          <a:p>
            <a:r>
              <a:rPr lang="en-US" b="1" dirty="0" smtClean="0">
                <a:solidFill>
                  <a:schemeClr val="tx1"/>
                </a:solidFill>
              </a:rPr>
              <a:t>Use Case Diagram- </a:t>
            </a:r>
            <a:endParaRPr lang="en-US" dirty="0" smtClean="0">
              <a:solidFill>
                <a:schemeClr val="tx1"/>
              </a:solidFill>
            </a:endParaRPr>
          </a:p>
          <a:p>
            <a:endParaRPr lang="en-US" dirty="0">
              <a:solidFill>
                <a:schemeClr val="tx1"/>
              </a:solidFill>
            </a:endParaRPr>
          </a:p>
        </p:txBody>
      </p:sp>
      <p:pic>
        <p:nvPicPr>
          <p:cNvPr id="4" name="Picture 3"/>
          <p:cNvPicPr/>
          <p:nvPr/>
        </p:nvPicPr>
        <p:blipFill>
          <a:blip r:embed="rId2"/>
          <a:srcRect/>
          <a:stretch>
            <a:fillRect/>
          </a:stretch>
        </p:blipFill>
        <p:spPr bwMode="auto">
          <a:xfrm>
            <a:off x="1600200" y="1388022"/>
            <a:ext cx="5943600" cy="40819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600"/>
          </a:xfrm>
        </p:spPr>
        <p:txBody>
          <a:bodyPr>
            <a:normAutofit/>
          </a:bodyPr>
          <a:lstStyle/>
          <a:p>
            <a:r>
              <a:rPr lang="en-US" b="1" dirty="0" smtClean="0"/>
              <a:t>Results</a:t>
            </a:r>
            <a:r>
              <a:rPr lang="en-US" b="1" dirty="0" smtClean="0"/>
              <a:t>:</a:t>
            </a:r>
            <a:endParaRPr lang="en-US" dirty="0"/>
          </a:p>
        </p:txBody>
      </p:sp>
      <p:pic>
        <p:nvPicPr>
          <p:cNvPr id="2050" name="Picture 2"/>
          <p:cNvPicPr>
            <a:picLocks noChangeAspect="1" noChangeArrowheads="1"/>
          </p:cNvPicPr>
          <p:nvPr/>
        </p:nvPicPr>
        <p:blipFill>
          <a:blip r:embed="rId2"/>
          <a:srcRect/>
          <a:stretch>
            <a:fillRect/>
          </a:stretch>
        </p:blipFill>
        <p:spPr bwMode="auto">
          <a:xfrm>
            <a:off x="0" y="838200"/>
            <a:ext cx="4572000" cy="60198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4572000" y="1066800"/>
            <a:ext cx="4572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4572000" cy="6858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0" y="0"/>
            <a:ext cx="4572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60</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Home Grown</vt:lpstr>
      <vt:lpstr>Requirements Specification :</vt:lpstr>
      <vt:lpstr>Design Phase ER Diagram:</vt:lpstr>
      <vt:lpstr>Slide 4</vt:lpstr>
      <vt:lpstr>Results:</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Home Grown</dc:title>
  <dc:creator>admin</dc:creator>
  <cp:lastModifiedBy>admin</cp:lastModifiedBy>
  <cp:revision>22</cp:revision>
  <dcterms:created xsi:type="dcterms:W3CDTF">2020-09-19T11:46:56Z</dcterms:created>
  <dcterms:modified xsi:type="dcterms:W3CDTF">2020-09-19T18:57:03Z</dcterms:modified>
</cp:coreProperties>
</file>