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8" r:id="rId4"/>
    <p:sldId id="263" r:id="rId5"/>
    <p:sldId id="257" r:id="rId6"/>
    <p:sldId id="260" r:id="rId7"/>
    <p:sldId id="264" r:id="rId8"/>
    <p:sldId id="259" r:id="rId9"/>
    <p:sldId id="262" r:id="rId10"/>
    <p:sldId id="261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70" d="100"/>
          <a:sy n="70" d="100"/>
        </p:scale>
        <p:origin x="-1386" y="-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2F424-AF12-4D6F-A4DA-964EC06D11A2}" type="datetimeFigureOut">
              <a:rPr lang="en-US" smtClean="0"/>
              <a:pPr/>
              <a:t>6/17/2021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1391B-2361-41C4-A7A7-802C757787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2F424-AF12-4D6F-A4DA-964EC06D11A2}" type="datetimeFigureOut">
              <a:rPr lang="en-US" smtClean="0"/>
              <a:pPr/>
              <a:t>6/17/2021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1391B-2361-41C4-A7A7-802C757787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2F424-AF12-4D6F-A4DA-964EC06D11A2}" type="datetimeFigureOut">
              <a:rPr lang="en-US" smtClean="0"/>
              <a:pPr/>
              <a:t>6/17/2021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1391B-2361-41C4-A7A7-802C757787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2F424-AF12-4D6F-A4DA-964EC06D11A2}" type="datetimeFigureOut">
              <a:rPr lang="en-US" smtClean="0"/>
              <a:pPr/>
              <a:t>6/17/2021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1391B-2361-41C4-A7A7-802C757787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2F424-AF12-4D6F-A4DA-964EC06D11A2}" type="datetimeFigureOut">
              <a:rPr lang="en-US" smtClean="0"/>
              <a:pPr/>
              <a:t>6/17/2021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1391B-2361-41C4-A7A7-802C757787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2F424-AF12-4D6F-A4DA-964EC06D11A2}" type="datetimeFigureOut">
              <a:rPr lang="en-US" smtClean="0"/>
              <a:pPr/>
              <a:t>6/17/2021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1391B-2361-41C4-A7A7-802C757787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2F424-AF12-4D6F-A4DA-964EC06D11A2}" type="datetimeFigureOut">
              <a:rPr lang="en-US" smtClean="0"/>
              <a:pPr/>
              <a:t>6/17/2021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1391B-2361-41C4-A7A7-802C757787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2F424-AF12-4D6F-A4DA-964EC06D11A2}" type="datetimeFigureOut">
              <a:rPr lang="en-US" smtClean="0"/>
              <a:pPr/>
              <a:t>6/17/2021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1391B-2361-41C4-A7A7-802C757787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2F424-AF12-4D6F-A4DA-964EC06D11A2}" type="datetimeFigureOut">
              <a:rPr lang="en-US" smtClean="0"/>
              <a:pPr/>
              <a:t>6/17/2021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1391B-2361-41C4-A7A7-802C757787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2F424-AF12-4D6F-A4DA-964EC06D11A2}" type="datetimeFigureOut">
              <a:rPr lang="en-US" smtClean="0"/>
              <a:pPr/>
              <a:t>6/17/2021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1391B-2361-41C4-A7A7-802C757787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2F424-AF12-4D6F-A4DA-964EC06D11A2}" type="datetimeFigureOut">
              <a:rPr lang="en-US" smtClean="0"/>
              <a:pPr/>
              <a:t>6/17/2021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1391B-2361-41C4-A7A7-802C757787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F2F424-AF12-4D6F-A4DA-964EC06D11A2}" type="datetimeFigureOut">
              <a:rPr lang="en-US" smtClean="0"/>
              <a:pPr/>
              <a:t>6/17/2021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D1391B-2361-41C4-A7A7-802C7577877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implilearn.com/what-is-kerberos-article" TargetMode="External"/><Relationship Id="rId2" Type="http://schemas.openxmlformats.org/officeDocument/2006/relationships/hyperlink" Target="https://www.geeksforgeeks.org/difference-between-kerberos-version-4-and-kerberos-version-5/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people.duke.edu/~rob/kerberos/kerbasnds.html" TargetMode="External"/><Relationship Id="rId4" Type="http://schemas.openxmlformats.org/officeDocument/2006/relationships/hyperlink" Target="https://access.redhat.com/documentation/en-us/red_hat_enterprise_linux/7/html/system-level_authentication_guide/using_trust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562600"/>
            <a:ext cx="6400800" cy="91440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tx1"/>
                </a:solidFill>
              </a:rPr>
              <a:t>Presented By :- </a:t>
            </a:r>
            <a:r>
              <a:rPr lang="en-US" sz="4000" b="1" dirty="0" err="1" smtClean="0">
                <a:solidFill>
                  <a:schemeClr val="tx1"/>
                </a:solidFill>
              </a:rPr>
              <a:t>Snehal</a:t>
            </a:r>
            <a:r>
              <a:rPr lang="en-US" sz="4000" b="1" dirty="0" smtClean="0">
                <a:solidFill>
                  <a:schemeClr val="tx1"/>
                </a:solidFill>
              </a:rPr>
              <a:t> </a:t>
            </a:r>
            <a:r>
              <a:rPr lang="en-US" sz="4000" b="1" dirty="0" err="1" smtClean="0">
                <a:solidFill>
                  <a:schemeClr val="tx1"/>
                </a:solidFill>
              </a:rPr>
              <a:t>Tawar</a:t>
            </a:r>
            <a:endParaRPr lang="en-US" sz="4000" b="1" dirty="0">
              <a:solidFill>
                <a:schemeClr val="tx1"/>
              </a:solidFill>
            </a:endParaRPr>
          </a:p>
        </p:txBody>
      </p:sp>
      <p:pic>
        <p:nvPicPr>
          <p:cNvPr id="1026" name="Picture 2" descr="C:\Users\admin\Pictures\kerberosan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5334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2060575"/>
          </a:xfrm>
        </p:spPr>
        <p:txBody>
          <a:bodyPr>
            <a:normAutofit/>
          </a:bodyPr>
          <a:lstStyle/>
          <a:p>
            <a:r>
              <a:rPr lang="en-US" sz="5400" b="1" dirty="0" smtClean="0"/>
              <a:t>THANK YOU !</a:t>
            </a:r>
            <a:endParaRPr lang="en-US" sz="54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1219199"/>
          </a:xfrm>
        </p:spPr>
        <p:txBody>
          <a:bodyPr/>
          <a:lstStyle/>
          <a:p>
            <a:r>
              <a:rPr lang="en-US" b="1" dirty="0" smtClean="0"/>
              <a:t>Content: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057400"/>
            <a:ext cx="6400800" cy="3886200"/>
          </a:xfrm>
        </p:spPr>
        <p:txBody>
          <a:bodyPr>
            <a:normAutofit fontScale="92500" lnSpcReduction="20000"/>
          </a:bodyPr>
          <a:lstStyle/>
          <a:p>
            <a:pPr marL="514350" indent="-514350" algn="l">
              <a:buFont typeface="+mj-lt"/>
              <a:buAutoNum type="arabicParenR"/>
            </a:pPr>
            <a:r>
              <a:rPr lang="en-US" dirty="0" smtClean="0">
                <a:solidFill>
                  <a:schemeClr val="tx1"/>
                </a:solidFill>
              </a:rPr>
              <a:t>Introduction</a:t>
            </a:r>
          </a:p>
          <a:p>
            <a:pPr marL="514350" indent="-514350" algn="l">
              <a:buFont typeface="+mj-lt"/>
              <a:buAutoNum type="arabicParenR"/>
            </a:pPr>
            <a:r>
              <a:rPr lang="en-US" dirty="0" smtClean="0">
                <a:solidFill>
                  <a:schemeClr val="tx1"/>
                </a:solidFill>
              </a:rPr>
              <a:t>Requirements</a:t>
            </a:r>
          </a:p>
          <a:p>
            <a:pPr marL="514350" indent="-514350" algn="l">
              <a:buFont typeface="+mj-lt"/>
              <a:buAutoNum type="arabicParenR"/>
            </a:pPr>
            <a:r>
              <a:rPr lang="en-US" dirty="0" smtClean="0">
                <a:solidFill>
                  <a:schemeClr val="tx1"/>
                </a:solidFill>
              </a:rPr>
              <a:t>Architecture</a:t>
            </a:r>
          </a:p>
          <a:p>
            <a:pPr marL="514350" indent="-514350" algn="l">
              <a:buFont typeface="+mj-lt"/>
              <a:buAutoNum type="arabicParenR"/>
            </a:pPr>
            <a:r>
              <a:rPr lang="en-US" dirty="0" smtClean="0">
                <a:solidFill>
                  <a:schemeClr val="tx1"/>
                </a:solidFill>
              </a:rPr>
              <a:t>Kerberos v4</a:t>
            </a:r>
          </a:p>
          <a:p>
            <a:pPr marL="514350" indent="-514350" algn="l">
              <a:buFont typeface="+mj-lt"/>
              <a:buAutoNum type="arabicParenR"/>
            </a:pPr>
            <a:r>
              <a:rPr lang="en-US" dirty="0" smtClean="0">
                <a:solidFill>
                  <a:schemeClr val="tx1"/>
                </a:solidFill>
              </a:rPr>
              <a:t>Kerberos v5</a:t>
            </a:r>
          </a:p>
          <a:p>
            <a:pPr marL="514350" indent="-514350" algn="l">
              <a:buFont typeface="+mj-lt"/>
              <a:buAutoNum type="arabicParenR"/>
            </a:pPr>
            <a:r>
              <a:rPr lang="en-US" dirty="0" smtClean="0">
                <a:solidFill>
                  <a:schemeClr val="tx1"/>
                </a:solidFill>
              </a:rPr>
              <a:t>Applications of Kerberos</a:t>
            </a:r>
          </a:p>
          <a:p>
            <a:pPr marL="514350" indent="-514350" algn="l">
              <a:buFont typeface="+mj-lt"/>
              <a:buAutoNum type="arabicParenR"/>
            </a:pPr>
            <a:r>
              <a:rPr lang="en-US" dirty="0" smtClean="0">
                <a:solidFill>
                  <a:schemeClr val="tx1"/>
                </a:solidFill>
              </a:rPr>
              <a:t>Attacks on Kerberos</a:t>
            </a:r>
          </a:p>
          <a:p>
            <a:pPr marL="514350" indent="-514350" algn="l">
              <a:buFont typeface="+mj-lt"/>
              <a:buAutoNum type="arabicParenR"/>
            </a:pPr>
            <a:r>
              <a:rPr lang="en-US" dirty="0" smtClean="0">
                <a:solidFill>
                  <a:schemeClr val="tx1"/>
                </a:solidFill>
              </a:rPr>
              <a:t>References</a:t>
            </a:r>
          </a:p>
          <a:p>
            <a:pPr marL="514350" indent="-514350" algn="l">
              <a:buFont typeface="+mj-lt"/>
              <a:buAutoNum type="arabicParenR"/>
            </a:pPr>
            <a:endParaRPr lang="en-US" dirty="0" smtClean="0">
              <a:solidFill>
                <a:schemeClr val="tx1"/>
              </a:solidFill>
            </a:endParaRPr>
          </a:p>
          <a:p>
            <a:pPr marL="514350" indent="-514350" algn="l">
              <a:buFont typeface="+mj-lt"/>
              <a:buAutoNum type="arabicParenR"/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67400" y="2209800"/>
            <a:ext cx="15240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33401"/>
            <a:ext cx="7772400" cy="1066799"/>
          </a:xfrm>
        </p:spPr>
        <p:txBody>
          <a:bodyPr>
            <a:normAutofit/>
          </a:bodyPr>
          <a:lstStyle/>
          <a:p>
            <a:r>
              <a:rPr lang="en-US" b="1" dirty="0" smtClean="0"/>
              <a:t>Introduction: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752600"/>
            <a:ext cx="6400800" cy="4572000"/>
          </a:xfrm>
        </p:spPr>
        <p:txBody>
          <a:bodyPr>
            <a:normAutofit fontScale="85000" lnSpcReduction="20000"/>
          </a:bodyPr>
          <a:lstStyle/>
          <a:p>
            <a:pPr marL="514350" indent="-514350" algn="l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In Greek mythology, </a:t>
            </a:r>
            <a:r>
              <a:rPr lang="en-US" dirty="0" err="1" smtClean="0">
                <a:solidFill>
                  <a:schemeClr val="tx1"/>
                </a:solidFill>
              </a:rPr>
              <a:t>kerberos</a:t>
            </a:r>
            <a:r>
              <a:rPr lang="en-US" dirty="0" smtClean="0">
                <a:solidFill>
                  <a:schemeClr val="tx1"/>
                </a:solidFill>
              </a:rPr>
              <a:t> is a multi-headed dog (usually three) which guards the entrance of Hades. 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Kerberos is an authentication protocol implemented on Project Athena at MIT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It uses symmetrical cryptographic algorithms (private key cryptosystems) i.e. same key is used for encryption as well as decryption.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The motivation was to create a secure, reliable, transparent and scalable architecture.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7201"/>
            <a:ext cx="7772400" cy="1219199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/>
              <a:t>The first published report </a:t>
            </a:r>
            <a:r>
              <a:rPr lang="en-US" sz="2400" dirty="0" smtClean="0"/>
              <a:t>on Kerberos </a:t>
            </a:r>
            <a:r>
              <a:rPr lang="en-US" sz="2400" dirty="0" smtClean="0"/>
              <a:t>[STEI88] listed </a:t>
            </a:r>
            <a:r>
              <a:rPr lang="en-US" sz="2400" dirty="0" smtClean="0"/>
              <a:t>the following requirements :</a:t>
            </a: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752600"/>
            <a:ext cx="6400800" cy="4419600"/>
          </a:xfrm>
        </p:spPr>
        <p:txBody>
          <a:bodyPr>
            <a:noAutofit/>
          </a:bodyPr>
          <a:lstStyle/>
          <a:p>
            <a:pPr algn="l"/>
            <a:r>
              <a:rPr lang="en-US" sz="1800" dirty="0" smtClean="0">
                <a:solidFill>
                  <a:schemeClr val="tx1"/>
                </a:solidFill>
              </a:rPr>
              <a:t>• </a:t>
            </a:r>
            <a:r>
              <a:rPr lang="en-US" sz="1800" b="1" dirty="0" smtClean="0">
                <a:solidFill>
                  <a:schemeClr val="tx1"/>
                </a:solidFill>
              </a:rPr>
              <a:t>Secure: </a:t>
            </a:r>
            <a:r>
              <a:rPr lang="en-US" sz="1800" dirty="0" smtClean="0">
                <a:solidFill>
                  <a:schemeClr val="tx1"/>
                </a:solidFill>
              </a:rPr>
              <a:t>A network eavesdropper should not be able to obtain the </a:t>
            </a:r>
            <a:r>
              <a:rPr lang="en-US" sz="1800" dirty="0" smtClean="0">
                <a:solidFill>
                  <a:schemeClr val="tx1"/>
                </a:solidFill>
              </a:rPr>
              <a:t>necessary information </a:t>
            </a:r>
            <a:r>
              <a:rPr lang="en-US" sz="1800" dirty="0" smtClean="0">
                <a:solidFill>
                  <a:schemeClr val="tx1"/>
                </a:solidFill>
              </a:rPr>
              <a:t>to impersonate a user. More generally, Kerberos should be </a:t>
            </a:r>
            <a:r>
              <a:rPr lang="en-US" sz="1800" dirty="0" smtClean="0">
                <a:solidFill>
                  <a:schemeClr val="tx1"/>
                </a:solidFill>
              </a:rPr>
              <a:t>strong enough </a:t>
            </a:r>
            <a:r>
              <a:rPr lang="en-US" sz="1800" dirty="0" smtClean="0">
                <a:solidFill>
                  <a:schemeClr val="tx1"/>
                </a:solidFill>
              </a:rPr>
              <a:t>that a potential opponent does not find it to be the weak link.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</a:rPr>
              <a:t>• </a:t>
            </a:r>
            <a:r>
              <a:rPr lang="en-US" sz="1800" b="1" dirty="0" smtClean="0">
                <a:solidFill>
                  <a:schemeClr val="tx1"/>
                </a:solidFill>
              </a:rPr>
              <a:t>Reliable: </a:t>
            </a:r>
            <a:r>
              <a:rPr lang="en-US" sz="1800" dirty="0" smtClean="0">
                <a:solidFill>
                  <a:schemeClr val="tx1"/>
                </a:solidFill>
              </a:rPr>
              <a:t>For all services that rely on Kerberos for access control, lack </a:t>
            </a:r>
            <a:r>
              <a:rPr lang="en-US" sz="1800" dirty="0" smtClean="0">
                <a:solidFill>
                  <a:schemeClr val="tx1"/>
                </a:solidFill>
              </a:rPr>
              <a:t>of availability </a:t>
            </a:r>
            <a:r>
              <a:rPr lang="en-US" sz="1800" dirty="0" smtClean="0">
                <a:solidFill>
                  <a:schemeClr val="tx1"/>
                </a:solidFill>
              </a:rPr>
              <a:t>of the Kerberos service means lack of availability of the </a:t>
            </a:r>
            <a:r>
              <a:rPr lang="en-US" sz="1800" dirty="0" smtClean="0">
                <a:solidFill>
                  <a:schemeClr val="tx1"/>
                </a:solidFill>
              </a:rPr>
              <a:t>supported services</a:t>
            </a:r>
            <a:r>
              <a:rPr lang="en-US" sz="1800" dirty="0" smtClean="0">
                <a:solidFill>
                  <a:schemeClr val="tx1"/>
                </a:solidFill>
              </a:rPr>
              <a:t>. Hence, Kerberos should be highly reliable and should employ a </a:t>
            </a:r>
            <a:r>
              <a:rPr lang="en-US" sz="1800" dirty="0" smtClean="0">
                <a:solidFill>
                  <a:schemeClr val="tx1"/>
                </a:solidFill>
              </a:rPr>
              <a:t>distributed server </a:t>
            </a:r>
            <a:r>
              <a:rPr lang="en-US" sz="1800" dirty="0" smtClean="0">
                <a:solidFill>
                  <a:schemeClr val="tx1"/>
                </a:solidFill>
              </a:rPr>
              <a:t>architecture with one system able to back up another.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</a:rPr>
              <a:t>• </a:t>
            </a:r>
            <a:r>
              <a:rPr lang="en-US" sz="1800" b="1" dirty="0" smtClean="0">
                <a:solidFill>
                  <a:schemeClr val="tx1"/>
                </a:solidFill>
              </a:rPr>
              <a:t>Transparent: </a:t>
            </a:r>
            <a:r>
              <a:rPr lang="en-US" sz="1800" dirty="0" smtClean="0">
                <a:solidFill>
                  <a:schemeClr val="tx1"/>
                </a:solidFill>
              </a:rPr>
              <a:t>Ideally, the user should not be aware that authentication is </a:t>
            </a:r>
            <a:r>
              <a:rPr lang="en-US" sz="1800" dirty="0" smtClean="0">
                <a:solidFill>
                  <a:schemeClr val="tx1"/>
                </a:solidFill>
              </a:rPr>
              <a:t>taking place </a:t>
            </a:r>
            <a:r>
              <a:rPr lang="en-US" sz="1800" dirty="0" smtClean="0">
                <a:solidFill>
                  <a:schemeClr val="tx1"/>
                </a:solidFill>
              </a:rPr>
              <a:t>beyond the requirement to enter a password.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</a:rPr>
              <a:t>• </a:t>
            </a:r>
            <a:r>
              <a:rPr lang="en-US" sz="1800" b="1" dirty="0" smtClean="0">
                <a:solidFill>
                  <a:schemeClr val="tx1"/>
                </a:solidFill>
              </a:rPr>
              <a:t>Scalable: </a:t>
            </a:r>
            <a:r>
              <a:rPr lang="en-US" sz="1800" dirty="0" smtClean="0">
                <a:solidFill>
                  <a:schemeClr val="tx1"/>
                </a:solidFill>
              </a:rPr>
              <a:t>The system should be capable of supporting large numbers of </a:t>
            </a:r>
            <a:r>
              <a:rPr lang="en-US" sz="1800" dirty="0" smtClean="0">
                <a:solidFill>
                  <a:schemeClr val="tx1"/>
                </a:solidFill>
              </a:rPr>
              <a:t>clients and </a:t>
            </a:r>
            <a:r>
              <a:rPr lang="en-US" sz="1800" dirty="0" smtClean="0">
                <a:solidFill>
                  <a:schemeClr val="tx1"/>
                </a:solidFill>
              </a:rPr>
              <a:t>servers. This suggests a modular, distributed architecture.</a:t>
            </a:r>
            <a:endParaRPr lang="en-US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"/>
            <a:ext cx="7772400" cy="914400"/>
          </a:xfrm>
        </p:spPr>
        <p:txBody>
          <a:bodyPr/>
          <a:lstStyle/>
          <a:p>
            <a:r>
              <a:rPr lang="en-US" dirty="0" smtClean="0"/>
              <a:t>Overview Of Kerberos :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066800"/>
            <a:ext cx="9144000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990600"/>
            <a:ext cx="9144000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4801"/>
            <a:ext cx="7772400" cy="1219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Difference between Kerberos version 4 and 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1752600"/>
            <a:ext cx="6553200" cy="4800600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n-US" b="1" dirty="0" smtClean="0">
                <a:solidFill>
                  <a:schemeClr val="tx1"/>
                </a:solidFill>
              </a:rPr>
              <a:t>Kerberos v4 </a:t>
            </a:r>
            <a:r>
              <a:rPr lang="en-US" b="1" dirty="0" smtClean="0">
                <a:solidFill>
                  <a:schemeClr val="tx1"/>
                </a:solidFill>
              </a:rPr>
              <a:t>:</a:t>
            </a:r>
          </a:p>
          <a:p>
            <a:pPr algn="l"/>
            <a:endParaRPr lang="en-US" b="1" dirty="0" smtClean="0">
              <a:solidFill>
                <a:schemeClr val="tx1"/>
              </a:solidFill>
            </a:endParaRPr>
          </a:p>
          <a:p>
            <a:pPr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Kerberos </a:t>
            </a:r>
            <a:r>
              <a:rPr lang="en-US" dirty="0" smtClean="0">
                <a:solidFill>
                  <a:schemeClr val="tx1"/>
                </a:solidFill>
              </a:rPr>
              <a:t>version 4 was launched in late 1980s. It provides ticket </a:t>
            </a:r>
            <a:r>
              <a:rPr lang="en-US" dirty="0" smtClean="0">
                <a:solidFill>
                  <a:schemeClr val="tx1"/>
                </a:solidFill>
              </a:rPr>
              <a:t>support. </a:t>
            </a:r>
            <a:endParaRPr lang="en-US" dirty="0" smtClean="0">
              <a:solidFill>
                <a:schemeClr val="tx1"/>
              </a:solidFill>
            </a:endParaRPr>
          </a:p>
          <a:p>
            <a:pPr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It </a:t>
            </a:r>
            <a:r>
              <a:rPr lang="en-US" dirty="0" smtClean="0">
                <a:solidFill>
                  <a:schemeClr val="tx1"/>
                </a:solidFill>
              </a:rPr>
              <a:t>does not support transitive cross-realm </a:t>
            </a:r>
            <a:r>
              <a:rPr lang="en-US" dirty="0" smtClean="0">
                <a:solidFill>
                  <a:schemeClr val="tx1"/>
                </a:solidFill>
              </a:rPr>
              <a:t>authentication</a:t>
            </a:r>
            <a:r>
              <a:rPr lang="en-US" dirty="0" smtClean="0">
                <a:solidFill>
                  <a:schemeClr val="tx1"/>
                </a:solidFill>
              </a:rPr>
              <a:t>. </a:t>
            </a:r>
            <a:endParaRPr lang="en-US" dirty="0" smtClean="0">
              <a:solidFill>
                <a:schemeClr val="tx1"/>
              </a:solidFill>
            </a:endParaRPr>
          </a:p>
          <a:p>
            <a:pPr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Kerberos version 4 works on the Receiver-makes-Right encoding system.</a:t>
            </a:r>
            <a:endParaRPr lang="en-US" dirty="0" smtClean="0">
              <a:solidFill>
                <a:schemeClr val="tx1"/>
              </a:solidFill>
            </a:endParaRPr>
          </a:p>
          <a:p>
            <a:pPr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It </a:t>
            </a:r>
            <a:r>
              <a:rPr lang="en-US" dirty="0" smtClean="0">
                <a:solidFill>
                  <a:schemeClr val="tx1"/>
                </a:solidFill>
              </a:rPr>
              <a:t>uses Data Encryption </a:t>
            </a:r>
            <a:r>
              <a:rPr lang="en-US" dirty="0" smtClean="0">
                <a:solidFill>
                  <a:schemeClr val="tx1"/>
                </a:solidFill>
              </a:rPr>
              <a:t>Standard </a:t>
            </a:r>
            <a:r>
              <a:rPr lang="en-US" dirty="0" smtClean="0">
                <a:solidFill>
                  <a:schemeClr val="tx1"/>
                </a:solidFill>
              </a:rPr>
              <a:t>technique  for 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encryption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In </a:t>
            </a:r>
            <a:r>
              <a:rPr lang="en-US" dirty="0" smtClean="0">
                <a:solidFill>
                  <a:schemeClr val="tx1"/>
                </a:solidFill>
              </a:rPr>
              <a:t>Kerberos </a:t>
            </a:r>
            <a:r>
              <a:rPr lang="en-US" dirty="0" smtClean="0">
                <a:solidFill>
                  <a:schemeClr val="tx1"/>
                </a:solidFill>
              </a:rPr>
              <a:t>version 4, the ticket lifetime has to </a:t>
            </a:r>
            <a:r>
              <a:rPr lang="en-US" dirty="0" smtClean="0">
                <a:solidFill>
                  <a:schemeClr val="tx1"/>
                </a:solidFill>
              </a:rPr>
              <a:t>be </a:t>
            </a:r>
            <a:r>
              <a:rPr lang="en-US" dirty="0" smtClean="0">
                <a:solidFill>
                  <a:schemeClr val="tx1"/>
                </a:solidFill>
              </a:rPr>
              <a:t>specified in units for a lifetime of 5 minutes.</a:t>
            </a:r>
          </a:p>
          <a:p>
            <a:pPr lvl="1" algn="l"/>
            <a:r>
              <a:rPr lang="en-US" dirty="0">
                <a:solidFill>
                  <a:schemeClr val="tx1"/>
                </a:solidFill>
              </a:rPr>
              <a:t>	</a:t>
            </a:r>
            <a:endParaRPr lang="en-US" dirty="0" smtClean="0">
              <a:solidFill>
                <a:schemeClr val="tx1"/>
              </a:solidFill>
            </a:endParaRPr>
          </a:p>
          <a:p>
            <a:pPr algn="l"/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33401"/>
            <a:ext cx="7772400" cy="914399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Kerberos v5 </a:t>
            </a:r>
            <a:r>
              <a:rPr lang="en-US" sz="4000" b="1" dirty="0" smtClean="0"/>
              <a:t>: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981200"/>
            <a:ext cx="6400800" cy="4191000"/>
          </a:xfrm>
        </p:spPr>
        <p:txBody>
          <a:bodyPr>
            <a:normAutofit fontScale="77500" lnSpcReduction="20000"/>
          </a:bodyPr>
          <a:lstStyle/>
          <a:p>
            <a:pPr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Kerberos version 5 was launched in 1993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It provides ticket support with extra facilities for forwarding, renewing and postdating </a:t>
            </a:r>
            <a:r>
              <a:rPr lang="en-US" dirty="0" smtClean="0">
                <a:solidFill>
                  <a:schemeClr val="tx1"/>
                </a:solidFill>
              </a:rPr>
              <a:t>tickets.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Kerberos version 5 works on the ASN.1 encoding system.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It supports transitive cross-realm authentication. It uses any encryption techniques as the cipher text is tagged with an encryption identifier. </a:t>
            </a:r>
            <a:endParaRPr lang="en-US" dirty="0" smtClean="0">
              <a:solidFill>
                <a:schemeClr val="tx1"/>
              </a:solidFill>
            </a:endParaRPr>
          </a:p>
          <a:p>
            <a:pPr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In </a:t>
            </a:r>
            <a:r>
              <a:rPr lang="en-US" dirty="0" smtClean="0">
                <a:solidFill>
                  <a:schemeClr val="tx1"/>
                </a:solidFill>
              </a:rPr>
              <a:t>Kerberos version 5, the ticket lifetime is specified with the freedom of arbitrary time.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4801"/>
            <a:ext cx="7772400" cy="990599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tx1"/>
                </a:solidFill>
              </a:rPr>
              <a:t>APPLICATIONS OF KERBEROS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295400"/>
            <a:ext cx="6400800" cy="1752600"/>
          </a:xfrm>
        </p:spPr>
        <p:txBody>
          <a:bodyPr>
            <a:noAutofit/>
          </a:bodyPr>
          <a:lstStyle/>
          <a:p>
            <a:pPr algn="l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 Windows servers use Kerberos as the primary authentication protocol. </a:t>
            </a:r>
          </a:p>
          <a:p>
            <a:pPr algn="l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 Telnet/FTP uses Kerberos. </a:t>
            </a:r>
          </a:p>
          <a:p>
            <a:pPr algn="l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 Authentication for web services. </a:t>
            </a:r>
          </a:p>
          <a:p>
            <a:pPr algn="l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Authenticating email client and servers.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0" y="3124201"/>
            <a:ext cx="77724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en-US" sz="4000" dirty="0" smtClean="0"/>
              <a:t>ATTACKS ON KERBEROS</a:t>
            </a:r>
            <a:endParaRPr kumimoji="0" lang="en-US" sz="4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524000" y="4114800"/>
            <a:ext cx="6400800" cy="2209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 lvl="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700" b="1" dirty="0" smtClean="0"/>
              <a:t> </a:t>
            </a:r>
            <a:r>
              <a:rPr lang="en-US" sz="2800" b="1" dirty="0" smtClean="0"/>
              <a:t>B</a:t>
            </a:r>
            <a:r>
              <a:rPr lang="en-US" sz="2800" b="1" dirty="0" smtClean="0"/>
              <a:t>rute-force </a:t>
            </a:r>
            <a:r>
              <a:rPr lang="en-US" sz="2800" b="1" dirty="0" smtClean="0"/>
              <a:t>attacks </a:t>
            </a:r>
            <a:r>
              <a:rPr lang="en-US" sz="2800" dirty="0" smtClean="0"/>
              <a:t>against the</a:t>
            </a:r>
            <a:r>
              <a:rPr lang="en-US" sz="2800" b="1" dirty="0" smtClean="0"/>
              <a:t> KDC </a:t>
            </a:r>
            <a:r>
              <a:rPr lang="en-US" sz="2800" dirty="0" smtClean="0"/>
              <a:t>(</a:t>
            </a:r>
            <a:r>
              <a:rPr lang="en-US" sz="2800" dirty="0" smtClean="0"/>
              <a:t>the initial </a:t>
            </a:r>
            <a:r>
              <a:rPr lang="en-US" sz="2800" dirty="0" smtClean="0"/>
              <a:t>ticketing service and the ticket-granting </a:t>
            </a:r>
            <a:r>
              <a:rPr lang="en-US" sz="2800" dirty="0" smtClean="0"/>
              <a:t>  service</a:t>
            </a:r>
            <a:r>
              <a:rPr lang="en-US" sz="2800" dirty="0" smtClean="0"/>
              <a:t>)</a:t>
            </a:r>
            <a:endParaRPr lang="en-US" sz="2700" dirty="0" smtClean="0"/>
          </a:p>
          <a:p>
            <a:pPr lvl="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700" dirty="0" smtClean="0"/>
              <a:t> </a:t>
            </a:r>
            <a:r>
              <a:rPr lang="en-US" sz="2800" dirty="0" smtClean="0"/>
              <a:t>Kerberos was designed for use with single-user client systems. In the more general case, where a client system may itself be a multi-user system, the Kerberos authentication scheme can fall prey to a variety of ticket-stealing and </a:t>
            </a:r>
            <a:r>
              <a:rPr lang="en-US" sz="2800" b="1" dirty="0" smtClean="0"/>
              <a:t>replay attacks</a:t>
            </a:r>
            <a:endParaRPr lang="en-US" sz="2700" b="1" dirty="0" smtClean="0"/>
          </a:p>
          <a:p>
            <a:pPr lvl="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700" dirty="0" smtClean="0"/>
              <a:t> </a:t>
            </a:r>
            <a:r>
              <a:rPr lang="en-US" sz="2700" b="1" dirty="0" smtClean="0"/>
              <a:t>Password-guessing attacks</a:t>
            </a:r>
            <a:endParaRPr kumimoji="0" lang="en-US" sz="27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33401"/>
            <a:ext cx="7772400" cy="914399"/>
          </a:xfrm>
        </p:spPr>
        <p:txBody>
          <a:bodyPr/>
          <a:lstStyle/>
          <a:p>
            <a:r>
              <a:rPr lang="en-US" b="1" dirty="0" smtClean="0"/>
              <a:t>References :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905000"/>
            <a:ext cx="6400800" cy="4572000"/>
          </a:xfrm>
        </p:spPr>
        <p:txBody>
          <a:bodyPr>
            <a:normAutofit fontScale="62500" lnSpcReduction="20000"/>
          </a:bodyPr>
          <a:lstStyle/>
          <a:p>
            <a:pPr algn="l"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  <a:hlinkClick r:id="rId2"/>
              </a:rPr>
              <a:t>https://web.mit.edu/kerberos</a:t>
            </a:r>
            <a:r>
              <a:rPr lang="en-US" dirty="0" smtClean="0">
                <a:solidFill>
                  <a:schemeClr val="tx1"/>
                </a:solidFill>
                <a:hlinkClick r:id="rId2"/>
              </a:rPr>
              <a:t>/</a:t>
            </a:r>
          </a:p>
          <a:p>
            <a:pPr algn="l"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  <a:hlinkClick r:id="rId3"/>
              </a:rPr>
              <a:t>https://</a:t>
            </a:r>
            <a:r>
              <a:rPr lang="en-US" dirty="0" smtClean="0">
                <a:solidFill>
                  <a:schemeClr val="tx1"/>
                </a:solidFill>
                <a:hlinkClick r:id="rId3"/>
              </a:rPr>
              <a:t>www.simplilearn.com/what-is-kerberos-article</a:t>
            </a:r>
            <a:endParaRPr lang="en-US" dirty="0" smtClean="0">
              <a:solidFill>
                <a:schemeClr val="tx1"/>
              </a:solidFill>
              <a:hlinkClick r:id="rId2"/>
            </a:endParaRPr>
          </a:p>
          <a:p>
            <a:pPr algn="l"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  <a:hlinkClick r:id="rId2"/>
              </a:rPr>
              <a:t>https</a:t>
            </a:r>
            <a:r>
              <a:rPr lang="en-US" dirty="0" smtClean="0">
                <a:solidFill>
                  <a:schemeClr val="tx1"/>
                </a:solidFill>
                <a:hlinkClick r:id="rId2"/>
              </a:rPr>
              <a:t>://www.geeksforgeeks.org/difference-between-kerberos-version-4-and-kerberos-version-5</a:t>
            </a:r>
            <a:r>
              <a:rPr lang="en-US" dirty="0" smtClean="0">
                <a:solidFill>
                  <a:schemeClr val="tx1"/>
                </a:solidFill>
                <a:hlinkClick r:id="rId2"/>
              </a:rPr>
              <a:t>/</a:t>
            </a:r>
            <a:endParaRPr lang="en-US" dirty="0" smtClean="0">
              <a:solidFill>
                <a:schemeClr val="tx1"/>
              </a:solidFill>
            </a:endParaRPr>
          </a:p>
          <a:p>
            <a:pPr algn="l"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  <a:hlinkClick r:id="rId4"/>
              </a:rPr>
              <a:t>https://</a:t>
            </a:r>
            <a:r>
              <a:rPr lang="en-US" dirty="0" smtClean="0">
                <a:solidFill>
                  <a:schemeClr val="tx1"/>
                </a:solidFill>
                <a:hlinkClick r:id="rId4"/>
              </a:rPr>
              <a:t>access.redhat.com/documentation/en-us/red_hat_enterprise_linux/7/html/system-level_authentication_guide/using_trusts</a:t>
            </a:r>
            <a:endParaRPr lang="en-US" dirty="0" smtClean="0">
              <a:solidFill>
                <a:schemeClr val="tx1"/>
              </a:solidFill>
            </a:endParaRPr>
          </a:p>
          <a:p>
            <a:pPr algn="l"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  <a:hlinkClick r:id="rId5"/>
              </a:rPr>
              <a:t>http://people.duke.edu/~</a:t>
            </a:r>
            <a:r>
              <a:rPr lang="en-US" dirty="0" smtClean="0">
                <a:solidFill>
                  <a:schemeClr val="tx1"/>
                </a:solidFill>
                <a:hlinkClick r:id="rId5"/>
              </a:rPr>
              <a:t>rob/kerberos/kerbasnds.html</a:t>
            </a:r>
            <a:endParaRPr lang="en-US" dirty="0" smtClean="0">
              <a:solidFill>
                <a:schemeClr val="tx1"/>
              </a:solidFill>
            </a:endParaRPr>
          </a:p>
          <a:p>
            <a:pPr algn="l"/>
            <a:endParaRPr lang="en-US" dirty="0" smtClean="0">
              <a:solidFill>
                <a:schemeClr val="tx1"/>
              </a:solidFill>
            </a:endParaRPr>
          </a:p>
          <a:p>
            <a:pPr algn="l"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CEH-v9-Certified-Ethical-Hacker-Version-9-Study-Guide-3rd-Edition-Technet24</a:t>
            </a:r>
          </a:p>
          <a:p>
            <a:pPr algn="l"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Cryptography And Network Security Principles And Practice - Fifth Edition - William Stallings</a:t>
            </a:r>
          </a:p>
          <a:p>
            <a:pPr algn="l"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Cryptography And Network Security Principles And Practice - </a:t>
            </a:r>
            <a:r>
              <a:rPr lang="en-US" dirty="0" smtClean="0">
                <a:solidFill>
                  <a:schemeClr val="tx1"/>
                </a:solidFill>
              </a:rPr>
              <a:t>Sixth </a:t>
            </a:r>
            <a:r>
              <a:rPr lang="en-US" dirty="0" smtClean="0">
                <a:solidFill>
                  <a:schemeClr val="tx1"/>
                </a:solidFill>
              </a:rPr>
              <a:t>Edition - William </a:t>
            </a:r>
            <a:r>
              <a:rPr lang="en-US" dirty="0" smtClean="0">
                <a:solidFill>
                  <a:schemeClr val="tx1"/>
                </a:solidFill>
              </a:rPr>
              <a:t>Stallings</a:t>
            </a:r>
            <a:endParaRPr lang="en-US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</TotalTime>
  <Words>551</Words>
  <Application>Microsoft Office PowerPoint</Application>
  <PresentationFormat>On-screen Show (4:3)</PresentationFormat>
  <Paragraphs>56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Slide 1</vt:lpstr>
      <vt:lpstr>Content:</vt:lpstr>
      <vt:lpstr>Introduction:</vt:lpstr>
      <vt:lpstr>The first published report on Kerberos [STEI88] listed the following requirements :</vt:lpstr>
      <vt:lpstr>Overview Of Kerberos :</vt:lpstr>
      <vt:lpstr>Difference between Kerberos version 4 and 5</vt:lpstr>
      <vt:lpstr>Kerberos v5 :</vt:lpstr>
      <vt:lpstr>APPLICATIONS OF KERBEROS</vt:lpstr>
      <vt:lpstr>References :</vt:lpstr>
      <vt:lpstr>THANK YOU 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admin</cp:lastModifiedBy>
  <cp:revision>34</cp:revision>
  <dcterms:created xsi:type="dcterms:W3CDTF">2021-05-31T06:44:55Z</dcterms:created>
  <dcterms:modified xsi:type="dcterms:W3CDTF">2021-06-17T09:17:33Z</dcterms:modified>
</cp:coreProperties>
</file>