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 id="2147483750"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C6C9B-2A63-44CB-8039-A761035A89E1}" v="5" dt="2024-07-23T21:32:27.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208"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n Reddy" userId="afb7cfa7c8bf4b62" providerId="LiveId" clId="{3CEC6C9B-2A63-44CB-8039-A761035A89E1}"/>
    <pc:docChg chg="undo custSel modSld">
      <pc:chgData name="Snehan Reddy" userId="afb7cfa7c8bf4b62" providerId="LiveId" clId="{3CEC6C9B-2A63-44CB-8039-A761035A89E1}" dt="2024-07-23T21:32:27.421" v="13" actId="255"/>
      <pc:docMkLst>
        <pc:docMk/>
      </pc:docMkLst>
      <pc:sldChg chg="modSp mod">
        <pc:chgData name="Snehan Reddy" userId="afb7cfa7c8bf4b62" providerId="LiveId" clId="{3CEC6C9B-2A63-44CB-8039-A761035A89E1}" dt="2024-07-23T21:32:27.421" v="13" actId="255"/>
        <pc:sldMkLst>
          <pc:docMk/>
          <pc:sldMk cId="3406718501" sldId="256"/>
        </pc:sldMkLst>
        <pc:spChg chg="mod">
          <ac:chgData name="Snehan Reddy" userId="afb7cfa7c8bf4b62" providerId="LiveId" clId="{3CEC6C9B-2A63-44CB-8039-A761035A89E1}" dt="2024-07-23T21:32:27.421" v="13" actId="255"/>
          <ac:spMkLst>
            <pc:docMk/>
            <pc:sldMk cId="3406718501" sldId="256"/>
            <ac:spMk id="4" creationId="{4DD5C626-D4F4-8D6C-5A65-8616DC1B619E}"/>
          </ac:spMkLst>
        </pc:spChg>
      </pc:sldChg>
      <pc:sldChg chg="addSp modSp mod">
        <pc:chgData name="Snehan Reddy" userId="afb7cfa7c8bf4b62" providerId="LiveId" clId="{3CEC6C9B-2A63-44CB-8039-A761035A89E1}" dt="2024-07-23T18:52:21.824" v="10" actId="20577"/>
        <pc:sldMkLst>
          <pc:docMk/>
          <pc:sldMk cId="3559093915" sldId="257"/>
        </pc:sldMkLst>
        <pc:spChg chg="mod">
          <ac:chgData name="Snehan Reddy" userId="afb7cfa7c8bf4b62" providerId="LiveId" clId="{3CEC6C9B-2A63-44CB-8039-A761035A89E1}" dt="2024-07-23T18:52:21.824" v="10" actId="20577"/>
          <ac:spMkLst>
            <pc:docMk/>
            <pc:sldMk cId="3559093915" sldId="257"/>
            <ac:spMk id="3" creationId="{397EBF46-1252-E946-1D58-B4D0D7CAC13A}"/>
          </ac:spMkLst>
        </pc:spChg>
        <pc:spChg chg="add">
          <ac:chgData name="Snehan Reddy" userId="afb7cfa7c8bf4b62" providerId="LiveId" clId="{3CEC6C9B-2A63-44CB-8039-A761035A89E1}" dt="2024-07-23T18:51:17.698" v="1"/>
          <ac:spMkLst>
            <pc:docMk/>
            <pc:sldMk cId="3559093915" sldId="257"/>
            <ac:spMk id="4" creationId="{73697FE3-375B-A270-003A-CB1B8B714157}"/>
          </ac:spMkLst>
        </pc:spChg>
        <pc:spChg chg="add mod">
          <ac:chgData name="Snehan Reddy" userId="afb7cfa7c8bf4b62" providerId="LiveId" clId="{3CEC6C9B-2A63-44CB-8039-A761035A89E1}" dt="2024-07-23T18:51:26.458" v="4"/>
          <ac:spMkLst>
            <pc:docMk/>
            <pc:sldMk cId="3559093915" sldId="257"/>
            <ac:spMk id="5" creationId="{E2BC51F5-F5A3-D9CE-E25C-472D1BDDA7D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83864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197174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789326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1857646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78704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1890295-B2B2-40E3-9A1E-836750CF43E3}" type="datetimeFigureOut">
              <a:rPr lang="en-US" smtClean="0"/>
              <a:t>7/24/24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1925120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1890295-B2B2-40E3-9A1E-836750CF43E3}" type="datetimeFigureOut">
              <a:rPr lang="en-US" smtClean="0"/>
              <a:t>7/24/24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936352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488182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291023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103262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63154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421861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508779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2347415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90295-B2B2-40E3-9A1E-836750CF43E3}" type="datetimeFigureOut">
              <a:rPr lang="en-US" smtClean="0"/>
              <a:t>7/24/24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1563344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890295-B2B2-40E3-9A1E-836750CF43E3}" type="datetimeFigureOut">
              <a:rPr lang="en-US" smtClean="0"/>
              <a:t>7/24/24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2973296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1890295-B2B2-40E3-9A1E-836750CF43E3}" type="datetimeFigureOut">
              <a:rPr lang="en-US" smtClean="0"/>
              <a:t>7/24/24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10611543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6504616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20808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9909182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7360917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9048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2444882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542865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890295-B2B2-40E3-9A1E-836750CF43E3}" type="datetimeFigureOut">
              <a:rPr lang="en-US" smtClean="0"/>
              <a:t>7/24/24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2849117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890295-B2B2-40E3-9A1E-836750CF43E3}" type="datetimeFigureOut">
              <a:rPr lang="en-US" smtClean="0"/>
              <a:t>7/24/24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8767394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22013067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2488286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42324630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7230979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7187063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15065337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70631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13275940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90295-B2B2-40E3-9A1E-836750CF43E3}" type="datetimeFigureOut">
              <a:rPr lang="en-US" smtClean="0"/>
              <a:t>7/24/24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7804273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890295-B2B2-40E3-9A1E-836750CF43E3}" type="datetimeFigureOut">
              <a:rPr lang="en-US" smtClean="0"/>
              <a:t>7/24/24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8729258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90295-B2B2-40E3-9A1E-836750CF43E3}" type="datetimeFigureOut">
              <a:rPr lang="en-US" smtClean="0"/>
              <a:t>7/24/24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22009079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9398696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898939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428076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3DE8A6-AA27-4032-BD94-E3D228EF6DB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67451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3939203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3DE8A6-AA27-4032-BD94-E3D228EF6DB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22221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12678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90295-B2B2-40E3-9A1E-836750CF43E3}" type="datetimeFigureOut">
              <a:rPr lang="en-US" smtClean="0"/>
              <a:t>7/24/24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0273174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4367091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90295-B2B2-40E3-9A1E-836750CF43E3}"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78986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890295-B2B2-40E3-9A1E-836750CF43E3}" type="datetimeFigureOut">
              <a:rPr lang="en-US" smtClean="0"/>
              <a:t>7/24/24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8686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90295-B2B2-40E3-9A1E-836750CF43E3}" type="datetimeFigureOut">
              <a:rPr lang="en-US" smtClean="0"/>
              <a:t>7/24/24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3620886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222866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90295-B2B2-40E3-9A1E-836750CF43E3}"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73DE8A6-AA27-4032-BD94-E3D228EF6DBF}" type="slidenum">
              <a:rPr lang="en-US" smtClean="0"/>
              <a:t>‹#›</a:t>
            </a:fld>
            <a:endParaRPr lang="en-US"/>
          </a:p>
        </p:txBody>
      </p:sp>
    </p:spTree>
    <p:extLst>
      <p:ext uri="{BB962C8B-B14F-4D97-AF65-F5344CB8AC3E}">
        <p14:creationId xmlns:p14="http://schemas.microsoft.com/office/powerpoint/2010/main" val="86353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theme" Target="../theme/theme3.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1890295-B2B2-40E3-9A1E-836750CF43E3}" type="datetimeFigureOut">
              <a:rPr lang="en-US" smtClean="0"/>
              <a:t>7/24/24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73DE8A6-AA27-4032-BD94-E3D228EF6DBF}" type="slidenum">
              <a:rPr lang="en-US" smtClean="0"/>
              <a:t>‹#›</a:t>
            </a:fld>
            <a:endParaRPr lang="en-US"/>
          </a:p>
        </p:txBody>
      </p:sp>
    </p:spTree>
    <p:extLst>
      <p:ext uri="{BB962C8B-B14F-4D97-AF65-F5344CB8AC3E}">
        <p14:creationId xmlns:p14="http://schemas.microsoft.com/office/powerpoint/2010/main" val="2954802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1890295-B2B2-40E3-9A1E-836750CF43E3}" type="datetimeFigureOut">
              <a:rPr lang="en-US" smtClean="0"/>
              <a:t>7/24/24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73DE8A6-AA27-4032-BD94-E3D228EF6DBF}" type="slidenum">
              <a:rPr lang="en-US" smtClean="0"/>
              <a:t>‹#›</a:t>
            </a:fld>
            <a:endParaRPr lang="en-US"/>
          </a:p>
        </p:txBody>
      </p:sp>
    </p:spTree>
    <p:extLst>
      <p:ext uri="{BB962C8B-B14F-4D97-AF65-F5344CB8AC3E}">
        <p14:creationId xmlns:p14="http://schemas.microsoft.com/office/powerpoint/2010/main" val="358155413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1890295-B2B2-40E3-9A1E-836750CF43E3}" type="datetimeFigureOut">
              <a:rPr lang="en-US" smtClean="0"/>
              <a:t>7/24/24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73DE8A6-AA27-4032-BD94-E3D228EF6DBF}" type="slidenum">
              <a:rPr lang="en-US" smtClean="0"/>
              <a:t>‹#›</a:t>
            </a:fld>
            <a:endParaRPr lang="en-US"/>
          </a:p>
        </p:txBody>
      </p:sp>
    </p:spTree>
    <p:extLst>
      <p:ext uri="{BB962C8B-B14F-4D97-AF65-F5344CB8AC3E}">
        <p14:creationId xmlns:p14="http://schemas.microsoft.com/office/powerpoint/2010/main" val="139390017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3"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4" name="Rectangle 2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6195DD2-3839-4584-41E5-61B667A2FFFF}"/>
              </a:ext>
            </a:extLst>
          </p:cNvPr>
          <p:cNvSpPr>
            <a:spLocks noGrp="1"/>
          </p:cNvSpPr>
          <p:nvPr>
            <p:ph type="ctrTitle"/>
          </p:nvPr>
        </p:nvSpPr>
        <p:spPr>
          <a:xfrm>
            <a:off x="1612154" y="240352"/>
            <a:ext cx="8825658" cy="2819763"/>
          </a:xfrm>
        </p:spPr>
        <p:txBody>
          <a:bodyPr anchor="ctr">
            <a:normAutofit fontScale="90000"/>
          </a:bodyPr>
          <a:lstStyle/>
          <a:p>
            <a:pPr algn="ctr">
              <a:lnSpc>
                <a:spcPct val="90000"/>
              </a:lnSpc>
            </a:pPr>
            <a:r>
              <a:rPr lang="en-US" sz="5600" b="1" dirty="0">
                <a:solidFill>
                  <a:srgbClr val="FFFFFF"/>
                </a:solidFill>
                <a:latin typeface="Times New Roman" panose="02020603050405020304" pitchFamily="18" charset="0"/>
                <a:cs typeface="Times New Roman" panose="02020603050405020304" pitchFamily="18" charset="0"/>
              </a:rPr>
              <a:t>Large-scale Video Classification with Convolutional Neural Networks</a:t>
            </a:r>
          </a:p>
        </p:txBody>
      </p:sp>
      <p:sp>
        <p:nvSpPr>
          <p:cNvPr id="4" name="Subtitle 3">
            <a:extLst>
              <a:ext uri="{FF2B5EF4-FFF2-40B4-BE49-F238E27FC236}">
                <a16:creationId xmlns:a16="http://schemas.microsoft.com/office/drawing/2014/main" id="{4DD5C626-D4F4-8D6C-5A65-8616DC1B619E}"/>
              </a:ext>
            </a:extLst>
          </p:cNvPr>
          <p:cNvSpPr>
            <a:spLocks noGrp="1"/>
          </p:cNvSpPr>
          <p:nvPr>
            <p:ph type="subTitle" idx="1"/>
          </p:nvPr>
        </p:nvSpPr>
        <p:spPr>
          <a:xfrm>
            <a:off x="455612" y="4993061"/>
            <a:ext cx="8825658" cy="1334203"/>
          </a:xfrm>
        </p:spPr>
        <p:txBody>
          <a:bodyPr>
            <a:normAutofit/>
          </a:bodyPr>
          <a:lstStyle/>
          <a:p>
            <a:pPr>
              <a:lnSpc>
                <a:spcPct val="90000"/>
              </a:lnSpc>
            </a:pPr>
            <a:r>
              <a:rPr lang="en-US" sz="2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Name: SNEHAN REDDY MARRI</a:t>
            </a:r>
          </a:p>
          <a:p>
            <a:pPr>
              <a:lnSpc>
                <a:spcPct val="90000"/>
              </a:lnSpc>
            </a:pPr>
            <a:r>
              <a:rPr lang="en-US" sz="2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700#: 700745309</a:t>
            </a:r>
          </a:p>
          <a:p>
            <a:pPr>
              <a:lnSpc>
                <a:spcPct val="90000"/>
              </a:lnSpc>
            </a:pPr>
            <a:r>
              <a:rPr lang="en-US" sz="2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CRN: 30828</a:t>
            </a:r>
          </a:p>
        </p:txBody>
      </p:sp>
      <p:sp>
        <p:nvSpPr>
          <p:cNvPr id="3" name="TextBox 2">
            <a:extLst>
              <a:ext uri="{FF2B5EF4-FFF2-40B4-BE49-F238E27FC236}">
                <a16:creationId xmlns:a16="http://schemas.microsoft.com/office/drawing/2014/main" id="{68EF71C7-9E81-3777-BF18-B5F0B993DA11}"/>
              </a:ext>
            </a:extLst>
          </p:cNvPr>
          <p:cNvSpPr txBox="1"/>
          <p:nvPr/>
        </p:nvSpPr>
        <p:spPr>
          <a:xfrm>
            <a:off x="1350498" y="2897945"/>
            <a:ext cx="8825658" cy="156966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By Andrej Karpathy, George Toderici, Sanketh Shetty, Thomas Leung, Rahul Sukthankar, Li Fei-Fei</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Published on </a:t>
            </a:r>
            <a:r>
              <a:rPr lang="en-US" sz="2400" b="0" i="0" dirty="0">
                <a:solidFill>
                  <a:schemeClr val="bg1"/>
                </a:solidFill>
                <a:effectLst/>
                <a:latin typeface="Times New Roman" panose="02020603050405020304" pitchFamily="18" charset="0"/>
                <a:cs typeface="Times New Roman" panose="02020603050405020304" pitchFamily="18" charset="0"/>
              </a:rPr>
              <a:t>September 25</a:t>
            </a:r>
            <a:r>
              <a:rPr lang="en-US" sz="2400" b="0" i="0" baseline="30000" dirty="0">
                <a:solidFill>
                  <a:schemeClr val="bg1"/>
                </a:solidFill>
                <a:effectLst/>
                <a:latin typeface="Times New Roman" panose="02020603050405020304" pitchFamily="18" charset="0"/>
                <a:cs typeface="Times New Roman" panose="02020603050405020304" pitchFamily="18" charset="0"/>
              </a:rPr>
              <a:t>th,</a:t>
            </a:r>
            <a:r>
              <a:rPr lang="en-US" sz="2400" b="0" i="0" dirty="0">
                <a:solidFill>
                  <a:schemeClr val="bg1"/>
                </a:solidFill>
                <a:effectLst/>
                <a:latin typeface="Times New Roman" panose="02020603050405020304" pitchFamily="18" charset="0"/>
                <a:cs typeface="Times New Roman" panose="02020603050405020304" pitchFamily="18" charset="0"/>
              </a:rPr>
              <a:t> 2014</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718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A49D-BF93-8560-C6F7-7D7C7909D161}"/>
              </a:ext>
            </a:extLst>
          </p:cNvPr>
          <p:cNvSpPr>
            <a:spLocks noGrp="1"/>
          </p:cNvSpPr>
          <p:nvPr>
            <p:ph type="title"/>
          </p:nvPr>
        </p:nvSpPr>
        <p:spPr/>
        <p:txBody>
          <a:bodyPr>
            <a:normAutofit/>
          </a:bodyPr>
          <a:lstStyle/>
          <a:p>
            <a:r>
              <a:rPr lang="en-US" sz="7000" dirty="0">
                <a:latin typeface="Times New Roman" panose="02020603050405020304" pitchFamily="18" charset="0"/>
                <a:cs typeface="Times New Roman" panose="02020603050405020304" pitchFamily="18" charset="0"/>
              </a:rPr>
              <a:t>References</a:t>
            </a:r>
          </a:p>
        </p:txBody>
      </p:sp>
      <p:sp>
        <p:nvSpPr>
          <p:cNvPr id="4" name="Content Placeholder 3">
            <a:extLst>
              <a:ext uri="{FF2B5EF4-FFF2-40B4-BE49-F238E27FC236}">
                <a16:creationId xmlns:a16="http://schemas.microsoft.com/office/drawing/2014/main" id="{C1AE9797-4511-98E4-9FE0-68371ED0E9F1}"/>
              </a:ext>
            </a:extLst>
          </p:cNvPr>
          <p:cNvSpPr>
            <a:spLocks noGrp="1"/>
          </p:cNvSpPr>
          <p:nvPr>
            <p:ph idx="1"/>
          </p:nvPr>
        </p:nvSpPr>
        <p:spPr/>
        <p:txBody>
          <a:bodyPr/>
          <a:lstStyle/>
          <a:p>
            <a:pPr algn="just"/>
            <a:r>
              <a:rPr lang="en-US" sz="2200" dirty="0">
                <a:latin typeface="Arial" panose="020B0604020202020204" pitchFamily="34" charset="0"/>
                <a:ea typeface="Calibri" panose="020F0502020204030204" pitchFamily="34" charset="0"/>
                <a:cs typeface="Arial" panose="020B0604020202020204" pitchFamily="34" charset="0"/>
              </a:rPr>
              <a:t>Y. </a:t>
            </a:r>
            <a:r>
              <a:rPr lang="en-US" sz="2200" dirty="0" err="1">
                <a:latin typeface="Arial" panose="020B0604020202020204" pitchFamily="34" charset="0"/>
                <a:ea typeface="Calibri" panose="020F0502020204030204" pitchFamily="34" charset="0"/>
                <a:cs typeface="Arial" panose="020B0604020202020204" pitchFamily="34" charset="0"/>
              </a:rPr>
              <a:t>LeCun</a:t>
            </a:r>
            <a:r>
              <a:rPr lang="en-US" sz="2200" dirty="0">
                <a:latin typeface="Arial" panose="020B0604020202020204" pitchFamily="34" charset="0"/>
                <a:ea typeface="Calibri" panose="020F0502020204030204" pitchFamily="34" charset="0"/>
                <a:cs typeface="Arial" panose="020B0604020202020204" pitchFamily="34" charset="0"/>
              </a:rPr>
              <a:t>, L. </a:t>
            </a:r>
            <a:r>
              <a:rPr lang="en-US" sz="2200" dirty="0" err="1">
                <a:latin typeface="Arial" panose="020B0604020202020204" pitchFamily="34" charset="0"/>
                <a:ea typeface="Calibri" panose="020F0502020204030204" pitchFamily="34" charset="0"/>
                <a:cs typeface="Arial" panose="020B0604020202020204" pitchFamily="34" charset="0"/>
              </a:rPr>
              <a:t>Bottou</a:t>
            </a:r>
            <a:r>
              <a:rPr lang="en-US" sz="2200" dirty="0">
                <a:latin typeface="Arial" panose="020B0604020202020204" pitchFamily="34" charset="0"/>
                <a:ea typeface="Calibri" panose="020F0502020204030204" pitchFamily="34" charset="0"/>
                <a:cs typeface="Arial" panose="020B0604020202020204" pitchFamily="34" charset="0"/>
              </a:rPr>
              <a:t>, Y. </a:t>
            </a:r>
            <a:r>
              <a:rPr lang="en-US" sz="2200" dirty="0" err="1">
                <a:latin typeface="Arial" panose="020B0604020202020204" pitchFamily="34" charset="0"/>
                <a:ea typeface="Calibri" panose="020F0502020204030204" pitchFamily="34" charset="0"/>
                <a:cs typeface="Arial" panose="020B0604020202020204" pitchFamily="34" charset="0"/>
              </a:rPr>
              <a:t>Bengio</a:t>
            </a:r>
            <a:r>
              <a:rPr lang="en-US" sz="2200" dirty="0">
                <a:latin typeface="Arial" panose="020B0604020202020204" pitchFamily="34" charset="0"/>
                <a:ea typeface="Calibri" panose="020F0502020204030204" pitchFamily="34" charset="0"/>
                <a:cs typeface="Arial" panose="020B0604020202020204" pitchFamily="34" charset="0"/>
              </a:rPr>
              <a:t>, and P. Haffner. </a:t>
            </a:r>
            <a:r>
              <a:rPr lang="en-US" sz="2200" dirty="0" err="1">
                <a:latin typeface="Arial" panose="020B0604020202020204" pitchFamily="34" charset="0"/>
                <a:ea typeface="Calibri" panose="020F0502020204030204" pitchFamily="34" charset="0"/>
                <a:cs typeface="Arial" panose="020B0604020202020204" pitchFamily="34" charset="0"/>
              </a:rPr>
              <a:t>Gradientbased</a:t>
            </a:r>
            <a:r>
              <a:rPr lang="en-US" sz="2200" dirty="0">
                <a:latin typeface="Arial" panose="020B0604020202020204" pitchFamily="34" charset="0"/>
                <a:ea typeface="Calibri" panose="020F0502020204030204" pitchFamily="34" charset="0"/>
                <a:cs typeface="Arial" panose="020B0604020202020204" pitchFamily="34" charset="0"/>
              </a:rPr>
              <a:t> learning applied to document recognition. Proceedings of the IEEE, 86(11):2278–2324, 1998</a:t>
            </a:r>
          </a:p>
          <a:p>
            <a:pPr algn="just"/>
            <a:r>
              <a:rPr lang="en-US" sz="2200" dirty="0">
                <a:latin typeface="Arial" panose="020B0604020202020204" pitchFamily="34" charset="0"/>
                <a:ea typeface="Calibri" panose="020F0502020204030204" pitchFamily="34" charset="0"/>
                <a:cs typeface="Arial" panose="020B0604020202020204" pitchFamily="34" charset="0"/>
              </a:rPr>
              <a:t>H. Wang, A. </a:t>
            </a:r>
            <a:r>
              <a:rPr lang="en-US" sz="2200" dirty="0" err="1">
                <a:latin typeface="Arial" panose="020B0604020202020204" pitchFamily="34" charset="0"/>
                <a:ea typeface="Calibri" panose="020F0502020204030204" pitchFamily="34" charset="0"/>
                <a:cs typeface="Arial" panose="020B0604020202020204" pitchFamily="34" charset="0"/>
              </a:rPr>
              <a:t>Klaser</a:t>
            </a:r>
            <a:r>
              <a:rPr lang="en-US" sz="2200" dirty="0">
                <a:latin typeface="Arial" panose="020B0604020202020204" pitchFamily="34" charset="0"/>
                <a:ea typeface="Calibri" panose="020F0502020204030204" pitchFamily="34" charset="0"/>
                <a:cs typeface="Arial" panose="020B0604020202020204" pitchFamily="34" charset="0"/>
              </a:rPr>
              <a:t>, C. Schmid, and C.-L. Liu. Action recognition by dense trajectories. In CVPR. IEEE, 2011.</a:t>
            </a:r>
          </a:p>
          <a:p>
            <a:pPr algn="just"/>
            <a:r>
              <a:rPr lang="en-US" sz="2200" dirty="0">
                <a:latin typeface="Arial" panose="020B0604020202020204" pitchFamily="34" charset="0"/>
                <a:ea typeface="Calibri" panose="020F0502020204030204" pitchFamily="34" charset="0"/>
                <a:cs typeface="Arial" panose="020B0604020202020204" pitchFamily="34" charset="0"/>
              </a:rPr>
              <a:t>I. Laptev, M. </a:t>
            </a:r>
            <a:r>
              <a:rPr lang="en-US" sz="2200" dirty="0" err="1">
                <a:latin typeface="Arial" panose="020B0604020202020204" pitchFamily="34" charset="0"/>
                <a:ea typeface="Calibri" panose="020F0502020204030204" pitchFamily="34" charset="0"/>
                <a:cs typeface="Arial" panose="020B0604020202020204" pitchFamily="34" charset="0"/>
              </a:rPr>
              <a:t>Marszalek</a:t>
            </a:r>
            <a:r>
              <a:rPr lang="en-US" sz="2200" dirty="0">
                <a:latin typeface="Arial" panose="020B0604020202020204" pitchFamily="34" charset="0"/>
                <a:ea typeface="Calibri" panose="020F0502020204030204" pitchFamily="34" charset="0"/>
                <a:cs typeface="Arial" panose="020B0604020202020204" pitchFamily="34" charset="0"/>
              </a:rPr>
              <a:t>, C. Schmid, and B. </a:t>
            </a:r>
            <a:r>
              <a:rPr lang="en-US" sz="2200" dirty="0" err="1">
                <a:latin typeface="Arial" panose="020B0604020202020204" pitchFamily="34" charset="0"/>
                <a:ea typeface="Calibri" panose="020F0502020204030204" pitchFamily="34" charset="0"/>
                <a:cs typeface="Arial" panose="020B0604020202020204" pitchFamily="34" charset="0"/>
              </a:rPr>
              <a:t>Rozenfeld</a:t>
            </a:r>
            <a:r>
              <a:rPr lang="en-US" sz="2200" dirty="0">
                <a:latin typeface="Arial" panose="020B0604020202020204" pitchFamily="34" charset="0"/>
                <a:ea typeface="Calibri" panose="020F0502020204030204" pitchFamily="34" charset="0"/>
                <a:cs typeface="Arial" panose="020B0604020202020204" pitchFamily="34" charset="0"/>
              </a:rPr>
              <a:t>. Learning realistic human actions from movies. In CVPR, 2008</a:t>
            </a:r>
          </a:p>
          <a:p>
            <a:pPr algn="just"/>
            <a:r>
              <a:rPr lang="en-US" sz="2200" dirty="0">
                <a:latin typeface="Arial" panose="020B0604020202020204" pitchFamily="34" charset="0"/>
                <a:ea typeface="Calibri" panose="020F0502020204030204" pitchFamily="34" charset="0"/>
                <a:cs typeface="Arial" panose="020B0604020202020204" pitchFamily="34" charset="0"/>
              </a:rPr>
              <a:t>G. W. Taylor, R. Fergus, Y. </a:t>
            </a:r>
            <a:r>
              <a:rPr lang="en-US" sz="2200" dirty="0" err="1">
                <a:latin typeface="Arial" panose="020B0604020202020204" pitchFamily="34" charset="0"/>
                <a:ea typeface="Calibri" panose="020F0502020204030204" pitchFamily="34" charset="0"/>
                <a:cs typeface="Arial" panose="020B0604020202020204" pitchFamily="34" charset="0"/>
              </a:rPr>
              <a:t>LeCun</a:t>
            </a:r>
            <a:r>
              <a:rPr lang="en-US" sz="2200" dirty="0">
                <a:latin typeface="Arial" panose="020B0604020202020204" pitchFamily="34" charset="0"/>
                <a:ea typeface="Calibri" panose="020F0502020204030204" pitchFamily="34" charset="0"/>
                <a:cs typeface="Arial" panose="020B0604020202020204" pitchFamily="34" charset="0"/>
              </a:rPr>
              <a:t>, and C. </a:t>
            </a:r>
            <a:r>
              <a:rPr lang="en-US" sz="2200" dirty="0" err="1">
                <a:latin typeface="Arial" panose="020B0604020202020204" pitchFamily="34" charset="0"/>
                <a:ea typeface="Calibri" panose="020F0502020204030204" pitchFamily="34" charset="0"/>
                <a:cs typeface="Arial" panose="020B0604020202020204" pitchFamily="34" charset="0"/>
              </a:rPr>
              <a:t>Bregler</a:t>
            </a:r>
            <a:r>
              <a:rPr lang="en-US" sz="2200" dirty="0">
                <a:latin typeface="Arial" panose="020B0604020202020204" pitchFamily="34" charset="0"/>
                <a:ea typeface="Calibri" panose="020F0502020204030204" pitchFamily="34" charset="0"/>
                <a:cs typeface="Arial" panose="020B0604020202020204" pitchFamily="34" charset="0"/>
              </a:rPr>
              <a:t>. Convolutional learning of </a:t>
            </a:r>
            <a:r>
              <a:rPr lang="en-US" sz="2200" dirty="0" err="1">
                <a:latin typeface="Arial" panose="020B0604020202020204" pitchFamily="34" charset="0"/>
                <a:ea typeface="Calibri" panose="020F0502020204030204" pitchFamily="34" charset="0"/>
                <a:cs typeface="Arial" panose="020B0604020202020204" pitchFamily="34" charset="0"/>
              </a:rPr>
              <a:t>spatio</a:t>
            </a:r>
            <a:r>
              <a:rPr lang="en-US" sz="2200" dirty="0">
                <a:latin typeface="Arial" panose="020B0604020202020204" pitchFamily="34" charset="0"/>
                <a:ea typeface="Calibri" panose="020F0502020204030204" pitchFamily="34" charset="0"/>
                <a:cs typeface="Arial" panose="020B0604020202020204" pitchFamily="34" charset="0"/>
              </a:rPr>
              <a:t>-temporal features. In ECCV. Springer, 2010.</a:t>
            </a:r>
          </a:p>
        </p:txBody>
      </p:sp>
    </p:spTree>
    <p:extLst>
      <p:ext uri="{BB962C8B-B14F-4D97-AF65-F5344CB8AC3E}">
        <p14:creationId xmlns:p14="http://schemas.microsoft.com/office/powerpoint/2010/main" val="335070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5979-8C1C-CDEF-3166-5B9A58FFECB3}"/>
              </a:ext>
            </a:extLst>
          </p:cNvPr>
          <p:cNvSpPr>
            <a:spLocks noGrp="1"/>
          </p:cNvSpPr>
          <p:nvPr>
            <p:ph type="title"/>
          </p:nvPr>
        </p:nvSpPr>
        <p:spPr>
          <a:xfrm>
            <a:off x="945009" y="2192695"/>
            <a:ext cx="10301981" cy="1821024"/>
          </a:xfrm>
        </p:spPr>
        <p:txBody>
          <a:bodyPr>
            <a:normAutofit/>
          </a:bodyPr>
          <a:lstStyle/>
          <a:p>
            <a:r>
              <a:rPr lang="en-US"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4874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79AC-182A-AEA9-F1DC-4A218F0FE54D}"/>
              </a:ext>
            </a:extLst>
          </p:cNvPr>
          <p:cNvSpPr>
            <a:spLocks noGrp="1"/>
          </p:cNvSpPr>
          <p:nvPr>
            <p:ph type="title"/>
          </p:nvPr>
        </p:nvSpPr>
        <p:spPr>
          <a:xfrm>
            <a:off x="2040475" y="306333"/>
            <a:ext cx="8911687" cy="1280890"/>
          </a:xfrm>
        </p:spPr>
        <p:txBody>
          <a:bodyPr>
            <a:normAutofit/>
          </a:bodyPr>
          <a:lstStyle/>
          <a:p>
            <a:r>
              <a:rPr lang="en-US" sz="7000"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397EBF46-1252-E946-1D58-B4D0D7CAC13A}"/>
              </a:ext>
            </a:extLst>
          </p:cNvPr>
          <p:cNvSpPr>
            <a:spLocks noGrp="1"/>
          </p:cNvSpPr>
          <p:nvPr>
            <p:ph idx="1"/>
          </p:nvPr>
        </p:nvSpPr>
        <p:spPr>
          <a:xfrm>
            <a:off x="2036762" y="1587223"/>
            <a:ext cx="8915400" cy="4630697"/>
          </a:xfrm>
        </p:spPr>
        <p:txBody>
          <a:bodyPr>
            <a:noAutofit/>
          </a:bodyPr>
          <a:lstStyle/>
          <a:p>
            <a:pPr algn="just"/>
            <a:r>
              <a:rPr lang="en-US" sz="2200" dirty="0">
                <a:latin typeface="Times New Roman" panose="02020603050405020304" pitchFamily="18" charset="0"/>
                <a:ea typeface="Calibri" panose="020F0502020204030204" pitchFamily="34" charset="0"/>
                <a:cs typeface="Times New Roman" panose="02020603050405020304" pitchFamily="18" charset="0"/>
              </a:rPr>
              <a:t>Convolutional neural networks, or CNNs, have proven to be a successful class of models for comprehending image material, providing cutting-edge outcomes for image identification, segmentation, retrieval, and recognition.</a:t>
            </a:r>
          </a:p>
          <a:p>
            <a:pPr algn="just"/>
            <a:r>
              <a:rPr lang="en-US" sz="2200" dirty="0">
                <a:latin typeface="Times New Roman" panose="02020603050405020304" pitchFamily="18" charset="0"/>
                <a:ea typeface="Calibri" panose="020F0502020204030204" pitchFamily="34" charset="0"/>
                <a:cs typeface="Times New Roman" panose="02020603050405020304" pitchFamily="18" charset="0"/>
              </a:rPr>
              <a:t>The key enabling factors behind these results were techniques for scaling up the networks to tens of millions of parameters and massive labeled datasets that can support the learning process.</a:t>
            </a:r>
          </a:p>
          <a:p>
            <a:pPr algn="just"/>
            <a:r>
              <a:rPr lang="en-US" sz="2200" dirty="0">
                <a:latin typeface="Times New Roman" panose="02020603050405020304" pitchFamily="18" charset="0"/>
                <a:ea typeface="Calibri" panose="020F0502020204030204" pitchFamily="34" charset="0"/>
                <a:cs typeface="Times New Roman" panose="02020603050405020304" pitchFamily="18" charset="0"/>
              </a:rPr>
              <a:t>Encouraged by positive results in domain of images, we study the performance of CNNs in large-scale video classification, where the networks have access to not only the appearance information present in single, static images, but also their complex temporal evolution. </a:t>
            </a:r>
          </a:p>
        </p:txBody>
      </p:sp>
    </p:spTree>
    <p:extLst>
      <p:ext uri="{BB962C8B-B14F-4D97-AF65-F5344CB8AC3E}">
        <p14:creationId xmlns:p14="http://schemas.microsoft.com/office/powerpoint/2010/main" val="355909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A49D-BF93-8560-C6F7-7D7C7909D161}"/>
              </a:ext>
            </a:extLst>
          </p:cNvPr>
          <p:cNvSpPr>
            <a:spLocks noGrp="1"/>
          </p:cNvSpPr>
          <p:nvPr>
            <p:ph type="title"/>
          </p:nvPr>
        </p:nvSpPr>
        <p:spPr>
          <a:xfrm>
            <a:off x="2011900" y="176435"/>
            <a:ext cx="8911687" cy="1280890"/>
          </a:xfrm>
        </p:spPr>
        <p:txBody>
          <a:bodyPr/>
          <a:lstStyle/>
          <a:p>
            <a:r>
              <a:rPr lang="en-US" sz="7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2DE251C-34A5-3F0C-EF79-C26E1B819919}"/>
              </a:ext>
            </a:extLst>
          </p:cNvPr>
          <p:cNvSpPr>
            <a:spLocks noGrp="1"/>
          </p:cNvSpPr>
          <p:nvPr>
            <p:ph idx="1"/>
          </p:nvPr>
        </p:nvSpPr>
        <p:spPr>
          <a:xfrm>
            <a:off x="2008187" y="1540188"/>
            <a:ext cx="8915400" cy="4776205"/>
          </a:xfrm>
        </p:spPr>
        <p:txBody>
          <a:bodyPr>
            <a:normAutofit/>
          </a:bodyPr>
          <a:lstStyle/>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There are several challenges to extending and applying CNNs in this setting. From a practical standpoint, there are currently no video classification benchmarks that match the scale and variety of existing image datasets because videos are significantly more difficult to collect, annotate and store.</a:t>
            </a: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From a modeling perspective, we are interested in answering the following questions: what temporal connectivity pattern in a CNN architecture is best at taking advantage of local motion information present in the video? How does the additional motion information influence the predictions of a CNN and how much does it improve performance overall? </a:t>
            </a:r>
          </a:p>
        </p:txBody>
      </p:sp>
    </p:spTree>
    <p:extLst>
      <p:ext uri="{BB962C8B-B14F-4D97-AF65-F5344CB8AC3E}">
        <p14:creationId xmlns:p14="http://schemas.microsoft.com/office/powerpoint/2010/main" val="336309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A49D-BF93-8560-C6F7-7D7C7909D161}"/>
              </a:ext>
            </a:extLst>
          </p:cNvPr>
          <p:cNvSpPr>
            <a:spLocks noGrp="1"/>
          </p:cNvSpPr>
          <p:nvPr>
            <p:ph type="title"/>
          </p:nvPr>
        </p:nvSpPr>
        <p:spPr>
          <a:xfrm>
            <a:off x="2011900" y="176435"/>
            <a:ext cx="8911687" cy="1280890"/>
          </a:xfrm>
        </p:spPr>
        <p:txBody>
          <a:bodyPr/>
          <a:lstStyle/>
          <a:p>
            <a:r>
              <a:rPr lang="en-US" sz="70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2DE251C-34A5-3F0C-EF79-C26E1B819919}"/>
              </a:ext>
            </a:extLst>
          </p:cNvPr>
          <p:cNvSpPr>
            <a:spLocks noGrp="1"/>
          </p:cNvSpPr>
          <p:nvPr>
            <p:ph idx="1"/>
          </p:nvPr>
        </p:nvSpPr>
        <p:spPr>
          <a:xfrm>
            <a:off x="2008187" y="1540188"/>
            <a:ext cx="8915400" cy="4803461"/>
          </a:xfrm>
        </p:spPr>
        <p:txBody>
          <a:bodyPr>
            <a:normAutofit fontScale="92500"/>
          </a:bodyPr>
          <a:lstStyle/>
          <a:p>
            <a:pPr algn="just"/>
            <a:r>
              <a:rPr lang="en-US" sz="2600" dirty="0">
                <a:latin typeface="Times New Roman" panose="02020603050405020304" pitchFamily="18" charset="0"/>
                <a:ea typeface="Calibri" panose="020F0502020204030204" pitchFamily="34" charset="0"/>
                <a:cs typeface="Times New Roman" panose="02020603050405020304" pitchFamily="18" charset="0"/>
              </a:rPr>
              <a:t>We provide extensive experimental evaluation of multiple approaches for extending CNNs into video classification on a large-scale dataset of 1 million videos with 487 categories (which we release as Sports-1M dataset) and report significant gains in performance over strong feature-based baselines.</a:t>
            </a:r>
          </a:p>
          <a:p>
            <a:pPr algn="just"/>
            <a:r>
              <a:rPr lang="en-US" sz="2600" dirty="0">
                <a:latin typeface="Times New Roman" panose="02020603050405020304" pitchFamily="18" charset="0"/>
                <a:ea typeface="Calibri" panose="020F0502020204030204" pitchFamily="34" charset="0"/>
                <a:cs typeface="Times New Roman" panose="02020603050405020304" pitchFamily="18" charset="0"/>
              </a:rPr>
              <a:t>We highlight an architecture that processes input at two spatial resolutions - a low-resolution context stream and a high-resolution fovea stream - as a promising way of improving the runtime performance of CNNs at no cost in accuracy. </a:t>
            </a:r>
          </a:p>
          <a:p>
            <a:pPr algn="just"/>
            <a:r>
              <a:rPr lang="en-US" sz="2600" dirty="0">
                <a:latin typeface="Times New Roman" panose="02020603050405020304" pitchFamily="18" charset="0"/>
                <a:ea typeface="Calibri" panose="020F0502020204030204" pitchFamily="34" charset="0"/>
                <a:cs typeface="Times New Roman" panose="02020603050405020304" pitchFamily="18" charset="0"/>
              </a:rPr>
              <a:t>We apply our networks to the UCF-101 dataset and report significant improvement over feature-based state of the art results and baselines established by training networks on UCF-101 alone.</a:t>
            </a:r>
          </a:p>
          <a:p>
            <a:endParaRPr lang="en-US" sz="2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6318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A49D-BF93-8560-C6F7-7D7C7909D161}"/>
              </a:ext>
            </a:extLst>
          </p:cNvPr>
          <p:cNvSpPr>
            <a:spLocks noGrp="1"/>
          </p:cNvSpPr>
          <p:nvPr>
            <p:ph type="title"/>
          </p:nvPr>
        </p:nvSpPr>
        <p:spPr>
          <a:xfrm>
            <a:off x="2011900" y="176435"/>
            <a:ext cx="8911687" cy="1280890"/>
          </a:xfrm>
        </p:spPr>
        <p:txBody>
          <a:bodyPr/>
          <a:lstStyle/>
          <a:p>
            <a:r>
              <a:rPr lang="en-US" sz="7000" dirty="0">
                <a:latin typeface="Times New Roman" panose="02020603050405020304" pitchFamily="18" charset="0"/>
                <a:cs typeface="Times New Roman" panose="02020603050405020304" pitchFamily="18" charset="0"/>
              </a:rPr>
              <a:t>Contributions</a:t>
            </a:r>
          </a:p>
        </p:txBody>
      </p:sp>
      <p:sp>
        <p:nvSpPr>
          <p:cNvPr id="3" name="Content Placeholder 2">
            <a:extLst>
              <a:ext uri="{FF2B5EF4-FFF2-40B4-BE49-F238E27FC236}">
                <a16:creationId xmlns:a16="http://schemas.microsoft.com/office/drawing/2014/main" id="{E2DE251C-34A5-3F0C-EF79-C26E1B819919}"/>
              </a:ext>
            </a:extLst>
          </p:cNvPr>
          <p:cNvSpPr>
            <a:spLocks noGrp="1"/>
          </p:cNvSpPr>
          <p:nvPr>
            <p:ph idx="1"/>
          </p:nvPr>
        </p:nvSpPr>
        <p:spPr>
          <a:xfrm>
            <a:off x="2008187" y="1549519"/>
            <a:ext cx="8915400" cy="4803461"/>
          </a:xfrm>
        </p:spPr>
        <p:txBody>
          <a:bodyPr>
            <a:normAutofit/>
          </a:bodyPr>
          <a:lstStyle/>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There are multiple options for the precise details of the extended connectivity, and we describe three broad connectivity pattern categories (Early Fusion, Late Fusion and Slow Fusion) below</a:t>
            </a:r>
          </a:p>
          <a:p>
            <a:pPr algn="just"/>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721E38D-B749-4BA9-FCBD-F63518662E0B}"/>
              </a:ext>
            </a:extLst>
          </p:cNvPr>
          <p:cNvPicPr>
            <a:picLocks noChangeAspect="1"/>
          </p:cNvPicPr>
          <p:nvPr/>
        </p:nvPicPr>
        <p:blipFill>
          <a:blip r:embed="rId2"/>
          <a:stretch>
            <a:fillRect/>
          </a:stretch>
        </p:blipFill>
        <p:spPr>
          <a:xfrm>
            <a:off x="2889477" y="2917785"/>
            <a:ext cx="6376863" cy="2409357"/>
          </a:xfrm>
          <a:prstGeom prst="rect">
            <a:avLst/>
          </a:prstGeom>
        </p:spPr>
      </p:pic>
    </p:spTree>
    <p:extLst>
      <p:ext uri="{BB962C8B-B14F-4D97-AF65-F5344CB8AC3E}">
        <p14:creationId xmlns:p14="http://schemas.microsoft.com/office/powerpoint/2010/main" val="416965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A49D-BF93-8560-C6F7-7D7C7909D161}"/>
              </a:ext>
            </a:extLst>
          </p:cNvPr>
          <p:cNvSpPr>
            <a:spLocks noGrp="1"/>
          </p:cNvSpPr>
          <p:nvPr>
            <p:ph type="title"/>
          </p:nvPr>
        </p:nvSpPr>
        <p:spPr>
          <a:xfrm>
            <a:off x="2011900" y="176435"/>
            <a:ext cx="8911687" cy="1280890"/>
          </a:xfrm>
        </p:spPr>
        <p:txBody>
          <a:bodyPr/>
          <a:lstStyle/>
          <a:p>
            <a:r>
              <a:rPr lang="en-US" sz="7000" dirty="0">
                <a:latin typeface="Times New Roman" panose="02020603050405020304" pitchFamily="18" charset="0"/>
                <a:cs typeface="Times New Roman" panose="02020603050405020304" pitchFamily="18" charset="0"/>
              </a:rPr>
              <a:t>Contributions</a:t>
            </a:r>
          </a:p>
        </p:txBody>
      </p:sp>
      <p:sp>
        <p:nvSpPr>
          <p:cNvPr id="3" name="Content Placeholder 2">
            <a:extLst>
              <a:ext uri="{FF2B5EF4-FFF2-40B4-BE49-F238E27FC236}">
                <a16:creationId xmlns:a16="http://schemas.microsoft.com/office/drawing/2014/main" id="{E2DE251C-34A5-3F0C-EF79-C26E1B819919}"/>
              </a:ext>
            </a:extLst>
          </p:cNvPr>
          <p:cNvSpPr>
            <a:spLocks noGrp="1"/>
          </p:cNvSpPr>
          <p:nvPr>
            <p:ph idx="1"/>
          </p:nvPr>
        </p:nvSpPr>
        <p:spPr>
          <a:xfrm>
            <a:off x="2008187" y="1540188"/>
            <a:ext cx="8915400" cy="4803461"/>
          </a:xfrm>
        </p:spPr>
        <p:txBody>
          <a:bodyPr>
            <a:normAutofit/>
          </a:bodyPr>
          <a:lstStyle/>
          <a:p>
            <a:pPr algn="just"/>
            <a:r>
              <a:rPr lang="en-US" sz="2400" b="1" dirty="0">
                <a:latin typeface="Times New Roman" panose="02020603050405020304" pitchFamily="18" charset="0"/>
                <a:ea typeface="Calibri" panose="020F0502020204030204" pitchFamily="34" charset="0"/>
                <a:cs typeface="Times New Roman" panose="02020603050405020304" pitchFamily="18" charset="0"/>
              </a:rPr>
              <a:t>Early Fusion: </a:t>
            </a:r>
            <a:r>
              <a:rPr lang="en-US" sz="2400" dirty="0">
                <a:latin typeface="Times New Roman" panose="02020603050405020304" pitchFamily="18" charset="0"/>
                <a:ea typeface="Calibri" panose="020F0502020204030204" pitchFamily="34" charset="0"/>
                <a:cs typeface="Times New Roman" panose="02020603050405020304" pitchFamily="18" charset="0"/>
              </a:rPr>
              <a:t>Early Fusion extension combines information across an entire time window immediately on the pixel level. This is implemented by modifying the filters on the first convolutional layer in the single-frame model by extending them to be of size 11 × 11 × 3 × T pixels</a:t>
            </a:r>
          </a:p>
          <a:p>
            <a:pPr algn="just"/>
            <a:r>
              <a:rPr lang="en-US" sz="2400" b="1" dirty="0">
                <a:latin typeface="Times New Roman" panose="02020603050405020304" pitchFamily="18" charset="0"/>
                <a:ea typeface="Calibri" panose="020F0502020204030204" pitchFamily="34" charset="0"/>
                <a:cs typeface="Times New Roman" panose="02020603050405020304" pitchFamily="18" charset="0"/>
              </a:rPr>
              <a:t>Late Fusion: </a:t>
            </a:r>
            <a:r>
              <a:rPr lang="en-US" sz="2400" dirty="0">
                <a:latin typeface="Times New Roman" panose="02020603050405020304" pitchFamily="18" charset="0"/>
                <a:ea typeface="Calibri" panose="020F0502020204030204" pitchFamily="34" charset="0"/>
                <a:cs typeface="Times New Roman" panose="02020603050405020304" pitchFamily="18" charset="0"/>
              </a:rPr>
              <a:t>Late Fusion model places two separate single-frame networks, as described above, up to last convolutional with shared parameters a distance of 15 frames apart and then merges the two streams in the first fully connected layer. Therefore, neither single frame tower alone can detect any motion, but the first fully connected layer can compute global motion characteristics by comparing outputs of both towers.</a:t>
            </a:r>
          </a:p>
        </p:txBody>
      </p:sp>
    </p:spTree>
    <p:extLst>
      <p:ext uri="{BB962C8B-B14F-4D97-AF65-F5344CB8AC3E}">
        <p14:creationId xmlns:p14="http://schemas.microsoft.com/office/powerpoint/2010/main" val="113031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A49D-BF93-8560-C6F7-7D7C7909D161}"/>
              </a:ext>
            </a:extLst>
          </p:cNvPr>
          <p:cNvSpPr>
            <a:spLocks noGrp="1"/>
          </p:cNvSpPr>
          <p:nvPr>
            <p:ph type="title"/>
          </p:nvPr>
        </p:nvSpPr>
        <p:spPr>
          <a:xfrm>
            <a:off x="2011900" y="176435"/>
            <a:ext cx="8911687" cy="1280890"/>
          </a:xfrm>
        </p:spPr>
        <p:txBody>
          <a:bodyPr/>
          <a:lstStyle/>
          <a:p>
            <a:r>
              <a:rPr lang="en-US" sz="7000" dirty="0">
                <a:latin typeface="Times New Roman" panose="02020603050405020304" pitchFamily="18" charset="0"/>
                <a:cs typeface="Times New Roman" panose="02020603050405020304" pitchFamily="18" charset="0"/>
              </a:rPr>
              <a:t>Contributions</a:t>
            </a:r>
          </a:p>
        </p:txBody>
      </p:sp>
      <p:sp>
        <p:nvSpPr>
          <p:cNvPr id="3" name="Content Placeholder 2">
            <a:extLst>
              <a:ext uri="{FF2B5EF4-FFF2-40B4-BE49-F238E27FC236}">
                <a16:creationId xmlns:a16="http://schemas.microsoft.com/office/drawing/2014/main" id="{E2DE251C-34A5-3F0C-EF79-C26E1B819919}"/>
              </a:ext>
            </a:extLst>
          </p:cNvPr>
          <p:cNvSpPr>
            <a:spLocks noGrp="1"/>
          </p:cNvSpPr>
          <p:nvPr>
            <p:ph idx="1"/>
          </p:nvPr>
        </p:nvSpPr>
        <p:spPr>
          <a:xfrm>
            <a:off x="2008187" y="1540188"/>
            <a:ext cx="8915400" cy="4803461"/>
          </a:xfrm>
        </p:spPr>
        <p:txBody>
          <a:bodyPr>
            <a:normAutofit/>
          </a:bodyPr>
          <a:lstStyle/>
          <a:p>
            <a:pPr algn="just"/>
            <a:r>
              <a:rPr lang="en-US" sz="2400" b="1" dirty="0">
                <a:latin typeface="Times New Roman" panose="02020603050405020304" pitchFamily="18" charset="0"/>
                <a:ea typeface="Calibri" panose="020F0502020204030204" pitchFamily="34" charset="0"/>
                <a:cs typeface="Times New Roman" panose="02020603050405020304" pitchFamily="18" charset="0"/>
              </a:rPr>
              <a:t>Slow Fusion:</a:t>
            </a:r>
            <a:r>
              <a:rPr lang="en-US" sz="2400" dirty="0">
                <a:latin typeface="Times New Roman" panose="02020603050405020304" pitchFamily="18" charset="0"/>
                <a:ea typeface="Calibri" panose="020F0502020204030204" pitchFamily="34" charset="0"/>
                <a:cs typeface="Times New Roman" panose="02020603050405020304" pitchFamily="18" charset="0"/>
              </a:rPr>
              <a:t> The Slow Fusion model is a balanced mix between the two approaches that slowly fuses temporal information throughout the network. This is implemented by extending the connectivity of all convolutional layers in time and carrying out temporal convolutions in addition to spatial convolutions to compute activations.</a:t>
            </a: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One approach to speeding up the networks is to reduce the number of layers and neurons in each layer, but we found that this consistently lowers the performance. Instead of reducing the size of the network, we conducted further experiments on training with images of lower resolution.</a:t>
            </a:r>
          </a:p>
        </p:txBody>
      </p:sp>
    </p:spTree>
    <p:extLst>
      <p:ext uri="{BB962C8B-B14F-4D97-AF65-F5344CB8AC3E}">
        <p14:creationId xmlns:p14="http://schemas.microsoft.com/office/powerpoint/2010/main" val="215914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A49D-BF93-8560-C6F7-7D7C7909D161}"/>
              </a:ext>
            </a:extLst>
          </p:cNvPr>
          <p:cNvSpPr>
            <a:spLocks noGrp="1"/>
          </p:cNvSpPr>
          <p:nvPr>
            <p:ph type="title"/>
          </p:nvPr>
        </p:nvSpPr>
        <p:spPr/>
        <p:txBody>
          <a:bodyPr>
            <a:normAutofit fontScale="90000"/>
          </a:bodyPr>
          <a:lstStyle/>
          <a:p>
            <a:r>
              <a:rPr lang="en-US" sz="7000"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56F198A4-A80B-3379-5643-775649457BE4}"/>
              </a:ext>
            </a:extLst>
          </p:cNvPr>
          <p:cNvPicPr>
            <a:picLocks noGrp="1" noChangeAspect="1"/>
          </p:cNvPicPr>
          <p:nvPr>
            <p:ph idx="1"/>
          </p:nvPr>
        </p:nvPicPr>
        <p:blipFill>
          <a:blip r:embed="rId2"/>
          <a:stretch>
            <a:fillRect/>
          </a:stretch>
        </p:blipFill>
        <p:spPr>
          <a:xfrm>
            <a:off x="6323013" y="1904520"/>
            <a:ext cx="5181600" cy="2498097"/>
          </a:xfrm>
        </p:spPr>
      </p:pic>
      <p:sp>
        <p:nvSpPr>
          <p:cNvPr id="6" name="Text Placeholder 5">
            <a:extLst>
              <a:ext uri="{FF2B5EF4-FFF2-40B4-BE49-F238E27FC236}">
                <a16:creationId xmlns:a16="http://schemas.microsoft.com/office/drawing/2014/main" id="{89B642AF-0AEB-EAA8-EDA0-1A49A7283057}"/>
              </a:ext>
            </a:extLst>
          </p:cNvPr>
          <p:cNvSpPr>
            <a:spLocks noGrp="1"/>
          </p:cNvSpPr>
          <p:nvPr>
            <p:ph type="body" sz="half" idx="2"/>
          </p:nvPr>
        </p:nvSpPr>
        <p:spPr>
          <a:xfrm>
            <a:off x="2391781" y="1551960"/>
            <a:ext cx="3702630" cy="4262436"/>
          </a:xfrm>
        </p:spPr>
        <p:txBody>
          <a:bodyPr>
            <a:normAutofit/>
          </a:bodyPr>
          <a:lstStyle/>
          <a:p>
            <a:pPr marL="342900" indent="-342900" algn="jus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Predictions on Sports-1M test data. Blue (first row) indicates ground truth label and the bars below show model predictions sorted in decreasing confidence. Green and red distinguish correct and incorrect predictions, respectively</a:t>
            </a:r>
          </a:p>
        </p:txBody>
      </p:sp>
    </p:spTree>
    <p:extLst>
      <p:ext uri="{BB962C8B-B14F-4D97-AF65-F5344CB8AC3E}">
        <p14:creationId xmlns:p14="http://schemas.microsoft.com/office/powerpoint/2010/main" val="88103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A49D-BF93-8560-C6F7-7D7C7909D161}"/>
              </a:ext>
            </a:extLst>
          </p:cNvPr>
          <p:cNvSpPr>
            <a:spLocks noGrp="1"/>
          </p:cNvSpPr>
          <p:nvPr>
            <p:ph type="title"/>
          </p:nvPr>
        </p:nvSpPr>
        <p:spPr/>
        <p:txBody>
          <a:bodyPr>
            <a:normAutofit fontScale="90000"/>
          </a:bodyPr>
          <a:lstStyle/>
          <a:p>
            <a:r>
              <a:rPr lang="en-US" sz="7000" dirty="0">
                <a:latin typeface="Times New Roman" panose="02020603050405020304" pitchFamily="18" charset="0"/>
                <a:cs typeface="Times New Roman" panose="02020603050405020304" pitchFamily="18" charset="0"/>
              </a:rPr>
              <a:t>Results</a:t>
            </a:r>
          </a:p>
        </p:txBody>
      </p:sp>
      <p:pic>
        <p:nvPicPr>
          <p:cNvPr id="12" name="Content Placeholder 11">
            <a:extLst>
              <a:ext uri="{FF2B5EF4-FFF2-40B4-BE49-F238E27FC236}">
                <a16:creationId xmlns:a16="http://schemas.microsoft.com/office/drawing/2014/main" id="{3CAA1D76-F997-4F55-91CD-45C40707CA0C}"/>
              </a:ext>
            </a:extLst>
          </p:cNvPr>
          <p:cNvPicPr>
            <a:picLocks noGrp="1" noChangeAspect="1"/>
          </p:cNvPicPr>
          <p:nvPr>
            <p:ph idx="1"/>
          </p:nvPr>
        </p:nvPicPr>
        <p:blipFill>
          <a:blip r:embed="rId2"/>
          <a:stretch>
            <a:fillRect/>
          </a:stretch>
        </p:blipFill>
        <p:spPr>
          <a:xfrm>
            <a:off x="2391781" y="1422400"/>
            <a:ext cx="8423789" cy="1198049"/>
          </a:xfrm>
        </p:spPr>
      </p:pic>
      <p:sp>
        <p:nvSpPr>
          <p:cNvPr id="6" name="Text Placeholder 5">
            <a:extLst>
              <a:ext uri="{FF2B5EF4-FFF2-40B4-BE49-F238E27FC236}">
                <a16:creationId xmlns:a16="http://schemas.microsoft.com/office/drawing/2014/main" id="{89B642AF-0AEB-EAA8-EDA0-1A49A7283057}"/>
              </a:ext>
            </a:extLst>
          </p:cNvPr>
          <p:cNvSpPr>
            <a:spLocks noGrp="1"/>
          </p:cNvSpPr>
          <p:nvPr>
            <p:ph type="body" sz="half" idx="2"/>
          </p:nvPr>
        </p:nvSpPr>
        <p:spPr>
          <a:xfrm>
            <a:off x="2391779" y="3338906"/>
            <a:ext cx="8423788" cy="2865951"/>
          </a:xfrm>
        </p:spPr>
        <p:txBody>
          <a:bodyPr>
            <a:normAutofit/>
          </a:bodyPr>
          <a:lstStyle/>
          <a:p>
            <a:pPr marL="342900" indent="-342900" algn="jus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Above example illustrate qualitative differences between single-frame network and Slow Fusion (motion-aware) network in the same color scheme as Figure 4. A few classes are easier to disambiguate with motion information (left three).</a:t>
            </a:r>
          </a:p>
        </p:txBody>
      </p:sp>
    </p:spTree>
    <p:extLst>
      <p:ext uri="{BB962C8B-B14F-4D97-AF65-F5344CB8AC3E}">
        <p14:creationId xmlns:p14="http://schemas.microsoft.com/office/powerpoint/2010/main" val="811714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TM04033925[[fn=Droplet]]</Template>
  <TotalTime>565</TotalTime>
  <Words>840</Words>
  <Application>Microsoft Macintosh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Century Gothic</vt:lpstr>
      <vt:lpstr>Times New Roman</vt:lpstr>
      <vt:lpstr>Tw Cen MT</vt:lpstr>
      <vt:lpstr>Wingdings</vt:lpstr>
      <vt:lpstr>Wingdings 3</vt:lpstr>
      <vt:lpstr>Ion Boardroom</vt:lpstr>
      <vt:lpstr>Droplet</vt:lpstr>
      <vt:lpstr>Wisp</vt:lpstr>
      <vt:lpstr>Large-scale Video Classification with Convolutional Neural Networks</vt:lpstr>
      <vt:lpstr>Motivation</vt:lpstr>
      <vt:lpstr>Problem Statement</vt:lpstr>
      <vt:lpstr>Objectives</vt:lpstr>
      <vt:lpstr>Contributions</vt:lpstr>
      <vt:lpstr>Contributions</vt:lpstr>
      <vt:lpstr>Contributions</vt:lpstr>
      <vt:lpstr>Results</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Video Classification with Convolutional Neural Networks</dc:title>
  <dc:creator>Manikanta Venkata Kondasai Kalyan Badeti Parameswara</dc:creator>
  <cp:lastModifiedBy>Madhu Kumar Sunkaraboina</cp:lastModifiedBy>
  <cp:revision>5</cp:revision>
  <dcterms:created xsi:type="dcterms:W3CDTF">2023-07-31T17:55:22Z</dcterms:created>
  <dcterms:modified xsi:type="dcterms:W3CDTF">2024-07-24T23:36:09Z</dcterms:modified>
</cp:coreProperties>
</file>