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4" r:id="rId9"/>
    <p:sldId id="265" r:id="rId10"/>
    <p:sldId id="269" r:id="rId11"/>
    <p:sldId id="270" r:id="rId12"/>
    <p:sldId id="271" r:id="rId13"/>
    <p:sldId id="266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32094B0-A8CB-46CF-AE3B-2DB8B9F1C890}">
          <p14:sldIdLst>
            <p14:sldId id="256"/>
            <p14:sldId id="257"/>
            <p14:sldId id="258"/>
            <p14:sldId id="259"/>
            <p14:sldId id="260"/>
            <p14:sldId id="268"/>
            <p14:sldId id="263"/>
            <p14:sldId id="264"/>
            <p14:sldId id="265"/>
            <p14:sldId id="269"/>
            <p14:sldId id="270"/>
            <p14:sldId id="271"/>
            <p14:sldId id="266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E10F-7516-440C-999E-A14E609DFCC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3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2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69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4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76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71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7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9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9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69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B0DB0F-27A7-4AD2-8DD4-04FBA1267C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9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E317-AF3E-44C5-BF5E-036FA07E5EF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59202" y="517759"/>
            <a:ext cx="9232900" cy="998536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en-IN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CAPSTONE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22426-BB06-8935-C1A3-C58C8F60DD2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454805" y="3429000"/>
            <a:ext cx="7916862" cy="1828800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 algn="l">
              <a:buAutoNum type="arabicPeriod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Student Name- SNEHANSHU RAJ</a:t>
            </a:r>
          </a:p>
          <a:p>
            <a:pPr marL="457200" indent="-457200" algn="l">
              <a:buAutoNum type="arabicPeriod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College Name- IIT PATNA</a:t>
            </a:r>
          </a:p>
          <a:p>
            <a:pPr marL="457200" indent="-457200" algn="l">
              <a:buAutoNum type="arabicPeriod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Department- BSc (Hons.) COMPUTER SCIENCE AND DATA ANALYTICS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ID – snehanshu_2312res647@iitp.ac.in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EBD6E-80C7-6F12-6425-A7DCD8696AEE}"/>
              </a:ext>
            </a:extLst>
          </p:cNvPr>
          <p:cNvSpPr txBox="1"/>
          <p:nvPr/>
        </p:nvSpPr>
        <p:spPr>
          <a:xfrm>
            <a:off x="1591469" y="1838293"/>
            <a:ext cx="9643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  <a:t>Monthly Product Sales Visualization 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5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6F9F-EBFF-A2C9-96EC-F845CF70F2B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267" y="509059"/>
            <a:ext cx="10515600" cy="1325563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Donut chart </a:t>
            </a:r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sales revenue contribution by region</a:t>
            </a:r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A018DA-1915-DB4E-A730-21E234E4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43" y="1701800"/>
            <a:ext cx="4602691" cy="428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28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0C8C-AEF0-AD4C-BBFC-3BF2DEE4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12" y="681316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method and revenue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5DF7BF-5DD4-F3E9-81C9-26D3B53E259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06566547"/>
              </p:ext>
            </p:extLst>
          </p:nvPr>
        </p:nvGraphicFramePr>
        <p:xfrm>
          <a:off x="905933" y="2344121"/>
          <a:ext cx="6172200" cy="184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854167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3262653879"/>
                    </a:ext>
                  </a:extLst>
                </a:gridCol>
              </a:tblGrid>
              <a:tr h="46024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Revenue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042104"/>
                  </a:ext>
                </a:extLst>
              </a:tr>
              <a:tr h="46024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51170.86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72001"/>
                  </a:ext>
                </a:extLst>
              </a:tr>
              <a:tr h="46024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Debit Card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8128.93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8837"/>
                  </a:ext>
                </a:extLst>
              </a:tr>
              <a:tr h="46024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PayPal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21268.06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44126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DD8EC47-E3DF-8C45-C9D3-C5098F91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988" y="2240140"/>
            <a:ext cx="3598463" cy="23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C168-BA2B-AE65-18E4-1E2632DE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13" y="575919"/>
            <a:ext cx="11062154" cy="1049235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Pie chart representing payment methods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D7D20D-2A1F-B60F-6DDB-7806D94C692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8" y="1777999"/>
            <a:ext cx="4637882" cy="43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89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1C96-0141-5A6A-1D29-6DF9A854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03183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6A25-F58D-562E-A18D-735B91712C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1494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The analysis identified that North America had the highest total revenue.</a:t>
            </a:r>
          </a:p>
          <a:p>
            <a:r>
              <a:rPr lang="en-US" dirty="0"/>
              <a:t>Credit Card was the most popular payment method contributing to total revenue.</a:t>
            </a:r>
          </a:p>
          <a:p>
            <a:r>
              <a:rPr lang="en-US" dirty="0"/>
              <a:t>The EDA approach allowed for easy identification of business hotspots and potential areas for improvement.</a:t>
            </a:r>
          </a:p>
          <a:p>
            <a:r>
              <a:rPr lang="en-US" dirty="0"/>
              <a:t>Challenges: Data cleaning and ensuring accuracy during group by operations.</a:t>
            </a:r>
          </a:p>
          <a:p>
            <a:r>
              <a:rPr lang="en-US" dirty="0"/>
              <a:t>Possible improvements: Incorporate time trends, deeper statistical analysis, or predictive modeling.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02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4A86-EDC4-C244-8C28-1F179D6B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42" y="770915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692E-D3F0-6704-1B1C-BB9EFC0EB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9667" y="2240092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Extend the analysis to include time-series forecasting on revenues.</a:t>
            </a:r>
          </a:p>
          <a:p>
            <a:r>
              <a:rPr lang="en-US" dirty="0"/>
              <a:t>Drill down further to customer segment or product category.</a:t>
            </a:r>
          </a:p>
          <a:p>
            <a:r>
              <a:rPr lang="en-US" dirty="0"/>
              <a:t>Deploy interactive dashboards for real-time business monitoring.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40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69FB-2E88-DCEA-5377-BBDB8B3B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87" y="915459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br>
              <a:rPr lang="en-IN" sz="40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u="sng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6B26-A356-A06E-38EF-D0876BF9F7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2400" dirty="0">
                <a:hlinkClick r:id="rId2"/>
              </a:rPr>
              <a:t>Pandas documentation</a:t>
            </a:r>
            <a:endParaRPr lang="en-IN" sz="2400" dirty="0"/>
          </a:p>
          <a:p>
            <a:r>
              <a:rPr lang="en-IN" sz="2400" dirty="0">
                <a:hlinkClick r:id="rId3"/>
              </a:rPr>
              <a:t>Matplotlib documentation</a:t>
            </a:r>
            <a:endParaRPr lang="en-IN" sz="2400" dirty="0"/>
          </a:p>
          <a:p>
            <a:r>
              <a:rPr lang="en-IN" sz="2400" dirty="0"/>
              <a:t>Kaggle for dataset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98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68A9-8F36-E2FB-EE63-CCB4DFBE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75" y="838650"/>
            <a:ext cx="3311091" cy="1159483"/>
          </a:xfrm>
        </p:spPr>
        <p:txBody>
          <a:bodyPr>
            <a:normAutofit fontScale="90000"/>
          </a:bodyPr>
          <a:lstStyle/>
          <a:p>
            <a:r>
              <a:rPr lang="en-IN" sz="49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9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F1B2-B034-1947-FF85-269DC97B25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6" y="2121559"/>
            <a:ext cx="10363826" cy="3424107"/>
          </a:xfrm>
        </p:spPr>
        <p:txBody>
          <a:bodyPr>
            <a:normAutofit/>
          </a:bodyPr>
          <a:lstStyle/>
          <a:p>
            <a:r>
              <a:rPr lang="en-IN" dirty="0"/>
              <a:t>Problem Statement </a:t>
            </a:r>
          </a:p>
          <a:p>
            <a:r>
              <a:rPr lang="en-IN" dirty="0"/>
              <a:t>System Development Approach (Technology &amp; methodology)</a:t>
            </a:r>
          </a:p>
          <a:p>
            <a:r>
              <a:rPr lang="en-IN" dirty="0"/>
              <a:t>Algorithm &amp; Deployment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Future Scope (Optional)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64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65B1-14F6-92BE-78FA-43362C0A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38652"/>
            <a:ext cx="6426826" cy="1066350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br>
              <a:rPr lang="en-IN" sz="4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3A25-5EF3-E3AC-755A-22905297E4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6040" y="2019959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The aim of this project is to analyze total revenue generated across different regions and payment methods for a given dataset. The primary objective is to:</a:t>
            </a:r>
          </a:p>
          <a:p>
            <a:pPr lvl="1"/>
            <a:r>
              <a:rPr lang="en-US" dirty="0"/>
              <a:t>Identify which region and which payment methods contribute most to total revenue.</a:t>
            </a:r>
          </a:p>
          <a:p>
            <a:pPr lvl="1"/>
            <a:r>
              <a:rPr lang="en-US" dirty="0"/>
              <a:t>Provide insights that can help stakeholders optimize business strategies.</a:t>
            </a:r>
          </a:p>
          <a:p>
            <a:pPr lvl="1"/>
            <a:r>
              <a:rPr lang="en-US" dirty="0"/>
              <a:t>Discover patterns and anomalies by performing exploratory data analysis (EDA).</a:t>
            </a:r>
          </a:p>
          <a:p>
            <a:r>
              <a:rPr lang="en-US" dirty="0"/>
              <a:t>This analysis will help both management and business analysts to take data-driven decisions to maximize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60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CD1-CC8B-DF82-86CD-53DC8621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</a:rPr>
              <a:t>System Approach</a:t>
            </a:r>
            <a:br>
              <a:rPr lang="en-IN" sz="4000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B5EF-2D5E-D215-995C-621195B748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System Requirements:</a:t>
            </a:r>
          </a:p>
          <a:p>
            <a:pPr lvl="1"/>
            <a:r>
              <a:rPr lang="en-US" dirty="0"/>
              <a:t>Any platform supporting </a:t>
            </a:r>
            <a:r>
              <a:rPr lang="en-US" dirty="0" err="1"/>
              <a:t>Jupyter</a:t>
            </a:r>
            <a:r>
              <a:rPr lang="en-US" dirty="0"/>
              <a:t> Notebooks (Windows, Mac, Linux)</a:t>
            </a:r>
          </a:p>
          <a:p>
            <a:pPr lvl="1"/>
            <a:r>
              <a:rPr lang="en-US" dirty="0"/>
              <a:t>Python 3.x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9826B-53EB-4ED6-0D45-D8DC26946E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Libraries Required:</a:t>
            </a:r>
          </a:p>
          <a:p>
            <a:pPr lvl="1"/>
            <a:r>
              <a:rPr lang="en-US" dirty="0"/>
              <a:t>Pandas: For data manipulation and analysis</a:t>
            </a:r>
          </a:p>
          <a:p>
            <a:pPr lvl="1"/>
            <a:r>
              <a:rPr lang="en-US" dirty="0"/>
              <a:t>Matplotlib: For 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3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D1A1-9AEC-96D8-5DBE-5FFF476A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87" y="68685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&amp; Deployment</a:t>
            </a:r>
            <a:br>
              <a:rPr lang="en-IN" sz="4000" b="1" u="sng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40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ACF6-6A6B-5C52-DC20-970EDC1658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2421"/>
            <a:ext cx="10363826" cy="342410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Collection: Load the sales and revenue data, most likely from a CSV/Excel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Cleaning: Inspect the data for missing or inconsistent values and clean as necessary.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EDA – Revenue by Region: Group data by Region and calculate the sum of revenue.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EDA – Revenue by Payment Method: Group data by payment methods and calculate total revenue.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Visualization: </a:t>
            </a:r>
            <a:endParaRPr lang="en-IN" dirty="0"/>
          </a:p>
          <a:p>
            <a:pPr lvl="1"/>
            <a:r>
              <a:rPr lang="en-IN" dirty="0"/>
              <a:t>Bar: </a:t>
            </a:r>
            <a:r>
              <a:rPr lang="en-US" dirty="0"/>
              <a:t>top 10 products sold </a:t>
            </a:r>
          </a:p>
          <a:p>
            <a:pPr lvl="1"/>
            <a:r>
              <a:rPr lang="en-IN" dirty="0"/>
              <a:t>Line: Monthly revenue trend </a:t>
            </a:r>
          </a:p>
          <a:p>
            <a:pPr lvl="1"/>
            <a:r>
              <a:rPr lang="en-IN" dirty="0"/>
              <a:t>Pie: Product category contribution </a:t>
            </a:r>
          </a:p>
          <a:p>
            <a:pPr lvl="1"/>
            <a:r>
              <a:rPr lang="en-US" dirty="0"/>
              <a:t>Donut: sales revenue contribution by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Reporting: Document findings, create summary tables, and prepare visual illustrations.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Deployment: Results and notebook shared via GitHub for reproducibility.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29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C426-12F8-8E5B-732D-86B92CD2FC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500063"/>
            <a:ext cx="11167533" cy="159543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Bar plot for top 10 products sold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272942-16CA-49C4-274B-9F32E270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405860"/>
            <a:ext cx="6519333" cy="454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22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59A7-1153-DDF6-7E46-56F33CE8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51933"/>
            <a:ext cx="11861800" cy="110868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</a:rPr>
              <a:t>Line graph representing monthly revenue trend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316016-6BEE-0ABA-927B-3EDE99816EF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7" y="1944408"/>
            <a:ext cx="6553201" cy="406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88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A429-2260-DF52-ABD5-94B970BD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7" y="432250"/>
            <a:ext cx="12039913" cy="1845283"/>
          </a:xfrm>
        </p:spPr>
        <p:txBody>
          <a:bodyPr>
            <a:noAutofit/>
          </a:bodyPr>
          <a:lstStyle/>
          <a:p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Pie chart representing </a:t>
            </a:r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product category revenue contribution</a:t>
            </a:r>
            <a:b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BF271F-4E69-8898-8CEB-3CB942FEBBC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9667" y="1744133"/>
            <a:ext cx="4495799" cy="429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1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7BE0-DE43-174C-1ED8-73A6B780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46" y="745253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and sum revenue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12D85-B6F2-568A-FFFD-EC14A216D92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09107851"/>
              </p:ext>
            </p:extLst>
          </p:nvPr>
        </p:nvGraphicFramePr>
        <p:xfrm>
          <a:off x="558800" y="2428080"/>
          <a:ext cx="6333068" cy="20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34">
                  <a:extLst>
                    <a:ext uri="{9D8B030D-6E8A-4147-A177-3AD203B41FA5}">
                      <a16:colId xmlns:a16="http://schemas.microsoft.com/office/drawing/2014/main" val="2414244697"/>
                    </a:ext>
                  </a:extLst>
                </a:gridCol>
                <a:gridCol w="3166534">
                  <a:extLst>
                    <a:ext uri="{9D8B030D-6E8A-4147-A177-3AD203B41FA5}">
                      <a16:colId xmlns:a16="http://schemas.microsoft.com/office/drawing/2014/main" val="3697875205"/>
                    </a:ext>
                  </a:extLst>
                </a:gridCol>
              </a:tblGrid>
              <a:tr h="50046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Revenue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86201"/>
                  </a:ext>
                </a:extLst>
              </a:tr>
              <a:tr h="500460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North 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36844.34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730467"/>
                  </a:ext>
                </a:extLst>
              </a:tr>
              <a:tr h="50046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22455.45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87490"/>
                  </a:ext>
                </a:extLst>
              </a:tr>
              <a:tr h="50046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21268.06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341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6E16A4B-5E78-17C2-1963-AB05BD85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949" y="2369990"/>
            <a:ext cx="3764251" cy="211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92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977</TotalTime>
  <Words>486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Algerian</vt:lpstr>
      <vt:lpstr>Arial</vt:lpstr>
      <vt:lpstr>Gill Sans MT</vt:lpstr>
      <vt:lpstr>Gallery</vt:lpstr>
      <vt:lpstr> CAPSTONE PROJECT 1</vt:lpstr>
      <vt:lpstr> Outline </vt:lpstr>
      <vt:lpstr>Problem Statement </vt:lpstr>
      <vt:lpstr>System Approach </vt:lpstr>
      <vt:lpstr>Algorithm &amp; Deployment </vt:lpstr>
      <vt:lpstr> Bar plot for top 10 products sold </vt:lpstr>
      <vt:lpstr>Line graph representing monthly revenue trend</vt:lpstr>
      <vt:lpstr>Pie chart representing product category revenue contribution  </vt:lpstr>
      <vt:lpstr>Region and sum revenue</vt:lpstr>
      <vt:lpstr>Donut chart representing sales revenue contribution by region  </vt:lpstr>
      <vt:lpstr>Payment method and revenue</vt:lpstr>
      <vt:lpstr>Pie chart representing payment methods</vt:lpstr>
      <vt:lpstr>Conclusion </vt:lpstr>
      <vt:lpstr> Future Scope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Snehanshu Raj</dc:creator>
  <cp:lastModifiedBy>Snehanshu Raj</cp:lastModifiedBy>
  <cp:revision>8</cp:revision>
  <dcterms:created xsi:type="dcterms:W3CDTF">2025-07-26T16:41:40Z</dcterms:created>
  <dcterms:modified xsi:type="dcterms:W3CDTF">2025-07-30T15:06:25Z</dcterms:modified>
</cp:coreProperties>
</file>