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95D3-096A-76D0-1B95-8C365BCC4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A4863-C4FB-532D-8383-6AC789CD2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50C495-E7FD-9A15-7097-B67E0CAC2A6E}"/>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F9747EF1-7E36-43FD-F925-C26D20F97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F4A5D-2E95-2F45-1EF9-A185F03F3CBD}"/>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177474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EA23-07A9-8E8D-D702-892D5AD48D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C8328D-AF71-42A5-6627-D64DE3BB0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1C954-09C8-BC41-FB29-624F09CB685E}"/>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3B22B38C-D58A-FFB6-4A15-58904EDA1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A8BFC-6B06-818B-8FB6-9830BCB7163A}"/>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267325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6ED80B-0F29-E963-42FD-376DB0CD25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DDEAA7-0F7D-E2A4-32D2-5114D4E0D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ACC14-3884-81F8-AD92-62F64C3F5A20}"/>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2C3B8528-EA8F-D292-77F7-34AA372B6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F68EC-429F-2F76-6C9A-B5C5324498BB}"/>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37819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AC1F-01D0-D6F5-9302-8203F352A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D563BF-CCDB-DBEA-D166-F0D6EF7A9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BCA34-0595-95A1-2259-8176410C3CD8}"/>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C6F74D70-A0E3-0D3C-5E4C-067FCD4DB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395FB-C8DB-E306-2AA3-2AC136B0B65C}"/>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405887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6E05-154F-B137-ECE3-8AF5888862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A39890-9738-3296-0C51-562A580CA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C14EE-58A1-A28A-6D8B-059E5BCEA01F}"/>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9F003C7B-3E4E-FEED-7D4C-5F87CEB7A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2B7C98-CD9C-75B4-DF57-599AA4513156}"/>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2888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F415-2987-AECD-3F28-4279D4DAE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F0F2A-0FB7-37FD-BBFF-D611D1EE3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51C7F0-FEA4-12EF-A477-FE9EC9B32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BFFD68-0244-620C-1AFE-77124F76B912}"/>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6" name="Footer Placeholder 5">
            <a:extLst>
              <a:ext uri="{FF2B5EF4-FFF2-40B4-BE49-F238E27FC236}">
                <a16:creationId xmlns:a16="http://schemas.microsoft.com/office/drawing/2014/main" id="{6E44C3F3-7006-6174-0F74-A58CF76BA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437037-0380-2A10-49EC-9873DB44B367}"/>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56341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E59F-2819-2F32-83D2-D49E2DC26C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8F5F3-E2D2-D6A0-F7A6-4DAEA7F10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A66ED-E61C-1D9D-6746-2BD6CD2320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0CCF87-FFA0-07B4-00D6-3CE6C57DE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7D7CBB-1248-6C00-8CF6-221F148C7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474D00-AB9F-3831-37F5-C992194972CF}"/>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8" name="Footer Placeholder 7">
            <a:extLst>
              <a:ext uri="{FF2B5EF4-FFF2-40B4-BE49-F238E27FC236}">
                <a16:creationId xmlns:a16="http://schemas.microsoft.com/office/drawing/2014/main" id="{4FAE7266-5E25-DDF7-A25D-0EABCB7E49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D32CED-D9F1-0F63-8E9F-ED18C6996A97}"/>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89882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B22F-2210-5494-2BE3-8E96D66926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4E3D90-5911-96BB-56D7-63645E0273EB}"/>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4" name="Footer Placeholder 3">
            <a:extLst>
              <a:ext uri="{FF2B5EF4-FFF2-40B4-BE49-F238E27FC236}">
                <a16:creationId xmlns:a16="http://schemas.microsoft.com/office/drawing/2014/main" id="{2E9A191E-4DB2-BC7A-7ECC-B19DBDB81B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A7C4C4-C588-26B3-8D41-8CDFCC4885C3}"/>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295197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CB092-205C-0F5B-5EF0-F8E70A65E9A5}"/>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3" name="Footer Placeholder 2">
            <a:extLst>
              <a:ext uri="{FF2B5EF4-FFF2-40B4-BE49-F238E27FC236}">
                <a16:creationId xmlns:a16="http://schemas.microsoft.com/office/drawing/2014/main" id="{5C2A9814-4DA7-829B-2AC3-47D53F26A5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AE025-1845-EFFF-8D33-58D259B83A85}"/>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40860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CBAD-A1C2-1348-3A18-EEE3D33BE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AF25D7-7B6A-55E3-B770-3EE60D816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096236-3C24-8C4C-8ED8-46D511F7F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1A083-76B4-5301-B0A7-B08534E1044E}"/>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6" name="Footer Placeholder 5">
            <a:extLst>
              <a:ext uri="{FF2B5EF4-FFF2-40B4-BE49-F238E27FC236}">
                <a16:creationId xmlns:a16="http://schemas.microsoft.com/office/drawing/2014/main" id="{07B22510-2278-56F6-B2C6-1DAF21E77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2E863-115D-2D4D-F955-54B1690FDB2F}"/>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363061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1A78-DBDF-4C4F-D05D-FF0070751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37944F-4246-2ACA-04C0-FBA5FF331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190205-407D-4398-A09E-CCA9D886F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7842F-9B36-966B-5A4F-382F853C4D4A}"/>
              </a:ext>
            </a:extLst>
          </p:cNvPr>
          <p:cNvSpPr>
            <a:spLocks noGrp="1"/>
          </p:cNvSpPr>
          <p:nvPr>
            <p:ph type="dt" sz="half" idx="10"/>
          </p:nvPr>
        </p:nvSpPr>
        <p:spPr/>
        <p:txBody>
          <a:bodyPr/>
          <a:lstStyle/>
          <a:p>
            <a:fld id="{2CE1A0D8-87CD-4DC5-BE99-D3FEBBDE6CE8}" type="datetimeFigureOut">
              <a:rPr lang="en-IN" smtClean="0"/>
              <a:t>16-12-2023</a:t>
            </a:fld>
            <a:endParaRPr lang="en-IN"/>
          </a:p>
        </p:txBody>
      </p:sp>
      <p:sp>
        <p:nvSpPr>
          <p:cNvPr id="6" name="Footer Placeholder 5">
            <a:extLst>
              <a:ext uri="{FF2B5EF4-FFF2-40B4-BE49-F238E27FC236}">
                <a16:creationId xmlns:a16="http://schemas.microsoft.com/office/drawing/2014/main" id="{5741B661-BC6B-4D7D-E664-EAEB87DC6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229AF-AC93-8B9A-DFC5-FC350AA8215A}"/>
              </a:ext>
            </a:extLst>
          </p:cNvPr>
          <p:cNvSpPr>
            <a:spLocks noGrp="1"/>
          </p:cNvSpPr>
          <p:nvPr>
            <p:ph type="sldNum" sz="quarter" idx="12"/>
          </p:nvPr>
        </p:nvSpPr>
        <p:spPr/>
        <p:txBody>
          <a:bodyPr/>
          <a:lstStyle/>
          <a:p>
            <a:fld id="{19B05D4C-518C-4A7A-A84A-B07F3F756793}" type="slidenum">
              <a:rPr lang="en-IN" smtClean="0"/>
              <a:t>‹#›</a:t>
            </a:fld>
            <a:endParaRPr lang="en-IN"/>
          </a:p>
        </p:txBody>
      </p:sp>
    </p:spTree>
    <p:extLst>
      <p:ext uri="{BB962C8B-B14F-4D97-AF65-F5344CB8AC3E}">
        <p14:creationId xmlns:p14="http://schemas.microsoft.com/office/powerpoint/2010/main" val="395148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F2B3E-36B1-0F45-5335-02B05B3A4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482F1-84FB-DE31-1EA8-E7B0733B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C8D69-A252-048B-C1DB-D668BDDD2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1A0D8-87CD-4DC5-BE99-D3FEBBDE6CE8}" type="datetimeFigureOut">
              <a:rPr lang="en-IN" smtClean="0"/>
              <a:t>16-12-2023</a:t>
            </a:fld>
            <a:endParaRPr lang="en-IN"/>
          </a:p>
        </p:txBody>
      </p:sp>
      <p:sp>
        <p:nvSpPr>
          <p:cNvPr id="5" name="Footer Placeholder 4">
            <a:extLst>
              <a:ext uri="{FF2B5EF4-FFF2-40B4-BE49-F238E27FC236}">
                <a16:creationId xmlns:a16="http://schemas.microsoft.com/office/drawing/2014/main" id="{41EE2458-C963-6EAD-CDEF-930CB4741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1AF697-9109-0CF9-3BB8-6AC9F5BDB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05D4C-518C-4A7A-A84A-B07F3F756793}" type="slidenum">
              <a:rPr lang="en-IN" smtClean="0"/>
              <a:t>‹#›</a:t>
            </a:fld>
            <a:endParaRPr lang="en-IN"/>
          </a:p>
        </p:txBody>
      </p:sp>
    </p:spTree>
    <p:extLst>
      <p:ext uri="{BB962C8B-B14F-4D97-AF65-F5344CB8AC3E}">
        <p14:creationId xmlns:p14="http://schemas.microsoft.com/office/powerpoint/2010/main" val="10714857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E22C-5435-1C4E-0AC7-9CCB1C4A6BAC}"/>
              </a:ext>
            </a:extLst>
          </p:cNvPr>
          <p:cNvSpPr>
            <a:spLocks noGrp="1"/>
          </p:cNvSpPr>
          <p:nvPr>
            <p:ph type="ctrTitle"/>
          </p:nvPr>
        </p:nvSpPr>
        <p:spPr>
          <a:xfrm>
            <a:off x="1524000" y="1122363"/>
            <a:ext cx="9144000" cy="3051704"/>
          </a:xfrm>
        </p:spPr>
        <p:txBody>
          <a:bodyPr/>
          <a:lstStyle/>
          <a:p>
            <a:r>
              <a:rPr lang="en-US"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LEAD SCORING CASE STUDY</a:t>
            </a:r>
            <a:endParaRPr lang="en-IN"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2845DA-588D-0B50-EF70-0E347EF9CA6C}"/>
              </a:ext>
            </a:extLst>
          </p:cNvPr>
          <p:cNvSpPr>
            <a:spLocks noGrp="1"/>
          </p:cNvSpPr>
          <p:nvPr>
            <p:ph type="subTitle" idx="1"/>
          </p:nvPr>
        </p:nvSpPr>
        <p:spPr>
          <a:xfrm>
            <a:off x="5842000" y="5841999"/>
            <a:ext cx="4927600" cy="465667"/>
          </a:xfrm>
        </p:spPr>
        <p:txBody>
          <a:bodyPr>
            <a:normAutofit fontScale="92500"/>
          </a:bodyPr>
          <a:lstStyle/>
          <a:p>
            <a:r>
              <a:rPr lang="en-US" dirty="0">
                <a:latin typeface="Times New Roman" panose="02020603050405020304" pitchFamily="18" charset="0"/>
                <a:cs typeface="Times New Roman" panose="02020603050405020304" pitchFamily="18" charset="0"/>
              </a:rPr>
              <a:t>Presented By:- </a:t>
            </a:r>
            <a:r>
              <a:rPr lang="en-US" dirty="0" err="1">
                <a:latin typeface="Times New Roman" panose="02020603050405020304" pitchFamily="18" charset="0"/>
                <a:cs typeface="Times New Roman" panose="02020603050405020304" pitchFamily="18" charset="0"/>
              </a:rPr>
              <a:t>Snehal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Kanifnath</a:t>
            </a:r>
            <a:r>
              <a:rPr lang="en-US" dirty="0">
                <a:latin typeface="Times New Roman" panose="02020603050405020304" pitchFamily="18" charset="0"/>
                <a:cs typeface="Times New Roman" panose="02020603050405020304" pitchFamily="18" charset="0"/>
              </a:rPr>
              <a:t> Pansare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91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6F25-6351-3DE0-E9F5-F075D35252B6}"/>
              </a:ext>
            </a:extLst>
          </p:cNvPr>
          <p:cNvSpPr>
            <a:spLocks noGrp="1"/>
          </p:cNvSpPr>
          <p:nvPr>
            <p:ph type="title"/>
          </p:nvPr>
        </p:nvSpPr>
        <p:spPr>
          <a:xfrm>
            <a:off x="838200" y="365126"/>
            <a:ext cx="10515600" cy="506942"/>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for “Do Not Email &amp; Do Not Call”</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A867D1-790C-CA04-8ED1-C48B9A8D02E2}"/>
              </a:ext>
            </a:extLst>
          </p:cNvPr>
          <p:cNvPicPr>
            <a:picLocks noGrp="1" noChangeAspect="1"/>
          </p:cNvPicPr>
          <p:nvPr>
            <p:ph idx="1"/>
          </p:nvPr>
        </p:nvPicPr>
        <p:blipFill>
          <a:blip r:embed="rId2"/>
          <a:stretch>
            <a:fillRect/>
          </a:stretch>
        </p:blipFill>
        <p:spPr>
          <a:xfrm>
            <a:off x="838200" y="1903208"/>
            <a:ext cx="10515600" cy="3572284"/>
          </a:xfrm>
        </p:spPr>
      </p:pic>
    </p:spTree>
    <p:extLst>
      <p:ext uri="{BB962C8B-B14F-4D97-AF65-F5344CB8AC3E}">
        <p14:creationId xmlns:p14="http://schemas.microsoft.com/office/powerpoint/2010/main" val="335925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7F74-C35A-91E9-92B1-B8ED1396C791}"/>
              </a:ext>
            </a:extLst>
          </p:cNvPr>
          <p:cNvSpPr>
            <a:spLocks noGrp="1"/>
          </p:cNvSpPr>
          <p:nvPr>
            <p:ph type="title"/>
          </p:nvPr>
        </p:nvSpPr>
        <p:spPr>
          <a:xfrm>
            <a:off x="838200" y="365126"/>
            <a:ext cx="10515600" cy="642408"/>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for “Last Notable Activity”</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6DB96B-387A-AF74-8210-FC4A4A7675F4}"/>
              </a:ext>
            </a:extLst>
          </p:cNvPr>
          <p:cNvPicPr>
            <a:picLocks noGrp="1" noChangeAspect="1"/>
          </p:cNvPicPr>
          <p:nvPr>
            <p:ph idx="1"/>
          </p:nvPr>
        </p:nvPicPr>
        <p:blipFill>
          <a:blip r:embed="rId2"/>
          <a:stretch>
            <a:fillRect/>
          </a:stretch>
        </p:blipFill>
        <p:spPr>
          <a:xfrm>
            <a:off x="1355394" y="1182688"/>
            <a:ext cx="9293887" cy="4862512"/>
          </a:xfrm>
        </p:spPr>
      </p:pic>
    </p:spTree>
    <p:extLst>
      <p:ext uri="{BB962C8B-B14F-4D97-AF65-F5344CB8AC3E}">
        <p14:creationId xmlns:p14="http://schemas.microsoft.com/office/powerpoint/2010/main" val="160741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66D1-6B47-128F-2FCB-B1D01B0049A1}"/>
              </a:ext>
            </a:extLst>
          </p:cNvPr>
          <p:cNvSpPr>
            <a:spLocks noGrp="1"/>
          </p:cNvSpPr>
          <p:nvPr>
            <p:ph type="title"/>
          </p:nvPr>
        </p:nvSpPr>
        <p:spPr>
          <a:xfrm>
            <a:off x="838200" y="365125"/>
            <a:ext cx="10515600" cy="447675"/>
          </a:xfrm>
        </p:spPr>
        <p:txBody>
          <a:bodyPr>
            <a:normAutofit/>
          </a:bodyPr>
          <a:lstStyle/>
          <a:p>
            <a:r>
              <a:rPr lang="en-US" sz="2400" dirty="0">
                <a:latin typeface="Times New Roman" panose="02020603050405020304" pitchFamily="18" charset="0"/>
                <a:cs typeface="Times New Roman" panose="02020603050405020304" pitchFamily="18" charset="0"/>
              </a:rPr>
              <a:t>Checking correlations of numeric values using Heatmap</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4C4213-E6B1-7695-043F-3D74369E65CD}"/>
              </a:ext>
            </a:extLst>
          </p:cNvPr>
          <p:cNvPicPr>
            <a:picLocks noGrp="1" noChangeAspect="1"/>
          </p:cNvPicPr>
          <p:nvPr>
            <p:ph idx="1"/>
          </p:nvPr>
        </p:nvPicPr>
        <p:blipFill>
          <a:blip r:embed="rId2"/>
          <a:stretch>
            <a:fillRect/>
          </a:stretch>
        </p:blipFill>
        <p:spPr>
          <a:xfrm>
            <a:off x="1507067" y="1143000"/>
            <a:ext cx="9033933" cy="5033963"/>
          </a:xfrm>
        </p:spPr>
      </p:pic>
    </p:spTree>
    <p:extLst>
      <p:ext uri="{BB962C8B-B14F-4D97-AF65-F5344CB8AC3E}">
        <p14:creationId xmlns:p14="http://schemas.microsoft.com/office/powerpoint/2010/main" val="34789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B04C-F6CD-F5A8-1DD8-DF2C8BBB3F6F}"/>
              </a:ext>
            </a:extLst>
          </p:cNvPr>
          <p:cNvSpPr>
            <a:spLocks noGrp="1"/>
          </p:cNvSpPr>
          <p:nvPr>
            <p:ph type="title"/>
          </p:nvPr>
        </p:nvSpPr>
        <p:spPr>
          <a:xfrm>
            <a:off x="838200" y="365125"/>
            <a:ext cx="10515600" cy="701675"/>
          </a:xfrm>
        </p:spPr>
        <p:txBody>
          <a:bodyPr>
            <a:normAutofit/>
          </a:bodyPr>
          <a:lstStyle/>
          <a:p>
            <a:r>
              <a:rPr lang="en-IN" sz="2400" dirty="0">
                <a:latin typeface="Times New Roman" panose="02020603050405020304" pitchFamily="18" charset="0"/>
                <a:cs typeface="Times New Roman" panose="02020603050405020304" pitchFamily="18" charset="0"/>
              </a:rPr>
              <a:t>Visualizing spread of variable “Total Visits” boxplot</a:t>
            </a:r>
          </a:p>
        </p:txBody>
      </p:sp>
      <p:pic>
        <p:nvPicPr>
          <p:cNvPr id="5" name="Content Placeholder 4">
            <a:extLst>
              <a:ext uri="{FF2B5EF4-FFF2-40B4-BE49-F238E27FC236}">
                <a16:creationId xmlns:a16="http://schemas.microsoft.com/office/drawing/2014/main" id="{B0889920-D614-C67F-A826-82E9D8A3DBAB}"/>
              </a:ext>
            </a:extLst>
          </p:cNvPr>
          <p:cNvPicPr>
            <a:picLocks noGrp="1" noChangeAspect="1"/>
          </p:cNvPicPr>
          <p:nvPr>
            <p:ph idx="1"/>
          </p:nvPr>
        </p:nvPicPr>
        <p:blipFill>
          <a:blip r:embed="rId2"/>
          <a:stretch>
            <a:fillRect/>
          </a:stretch>
        </p:blipFill>
        <p:spPr>
          <a:xfrm>
            <a:off x="2286000" y="1443520"/>
            <a:ext cx="7416800" cy="5109680"/>
          </a:xfrm>
        </p:spPr>
      </p:pic>
    </p:spTree>
    <p:extLst>
      <p:ext uri="{BB962C8B-B14F-4D97-AF65-F5344CB8AC3E}">
        <p14:creationId xmlns:p14="http://schemas.microsoft.com/office/powerpoint/2010/main" val="218080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60A0-FCA0-8D3E-B095-5378DE854C49}"/>
              </a:ext>
            </a:extLst>
          </p:cNvPr>
          <p:cNvSpPr>
            <a:spLocks noGrp="1"/>
          </p:cNvSpPr>
          <p:nvPr>
            <p:ph type="title"/>
          </p:nvPr>
        </p:nvSpPr>
        <p:spPr>
          <a:xfrm>
            <a:off x="838200" y="365125"/>
            <a:ext cx="10515600" cy="574675"/>
          </a:xfrm>
        </p:spPr>
        <p:txBody>
          <a:bodyPr>
            <a:normAutofit/>
          </a:bodyPr>
          <a:lstStyle/>
          <a:p>
            <a:r>
              <a:rPr lang="en-US" sz="2400" dirty="0">
                <a:latin typeface="Times New Roman" panose="02020603050405020304" pitchFamily="18" charset="0"/>
                <a:cs typeface="Times New Roman" panose="02020603050405020304" pitchFamily="18" charset="0"/>
              </a:rPr>
              <a:t>Checking percentile values for “Total Visits”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555F29-0C69-FD0E-ED77-38E259F3996B}"/>
              </a:ext>
            </a:extLst>
          </p:cNvPr>
          <p:cNvPicPr>
            <a:picLocks noGrp="1" noChangeAspect="1"/>
          </p:cNvPicPr>
          <p:nvPr>
            <p:ph idx="1"/>
          </p:nvPr>
        </p:nvPicPr>
        <p:blipFill>
          <a:blip r:embed="rId2"/>
          <a:stretch>
            <a:fillRect/>
          </a:stretch>
        </p:blipFill>
        <p:spPr>
          <a:xfrm>
            <a:off x="838199" y="1270000"/>
            <a:ext cx="10270067" cy="5105400"/>
          </a:xfrm>
        </p:spPr>
      </p:pic>
    </p:spTree>
    <p:extLst>
      <p:ext uri="{BB962C8B-B14F-4D97-AF65-F5344CB8AC3E}">
        <p14:creationId xmlns:p14="http://schemas.microsoft.com/office/powerpoint/2010/main" val="425723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A35E-8E63-E450-ADD5-BDE686B0E2BA}"/>
              </a:ext>
            </a:extLst>
          </p:cNvPr>
          <p:cNvSpPr>
            <a:spLocks noGrp="1"/>
          </p:cNvSpPr>
          <p:nvPr>
            <p:ph type="title"/>
          </p:nvPr>
        </p:nvSpPr>
        <p:spPr>
          <a:xfrm>
            <a:off x="838200" y="365125"/>
            <a:ext cx="10515600" cy="523875"/>
          </a:xfrm>
        </p:spPr>
        <p:txBody>
          <a:bodyPr>
            <a:normAutofit/>
          </a:bodyPr>
          <a:lstStyle/>
          <a:p>
            <a:r>
              <a:rPr lang="en-US" sz="2400" dirty="0">
                <a:latin typeface="Times New Roman" panose="02020603050405020304" pitchFamily="18" charset="0"/>
                <a:cs typeface="Times New Roman" panose="02020603050405020304" pitchFamily="18" charset="0"/>
              </a:rPr>
              <a:t>Visualizing spread of numeric variable “Total Time Spent on Website”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7CC363A-10DD-E82C-31C1-4DF1471FE3C3}"/>
              </a:ext>
            </a:extLst>
          </p:cNvPr>
          <p:cNvPicPr>
            <a:picLocks noGrp="1" noChangeAspect="1"/>
          </p:cNvPicPr>
          <p:nvPr>
            <p:ph idx="1"/>
          </p:nvPr>
        </p:nvPicPr>
        <p:blipFill>
          <a:blip r:embed="rId2"/>
          <a:stretch>
            <a:fillRect/>
          </a:stretch>
        </p:blipFill>
        <p:spPr>
          <a:xfrm>
            <a:off x="1447151" y="1530852"/>
            <a:ext cx="9297698" cy="4182059"/>
          </a:xfrm>
        </p:spPr>
      </p:pic>
    </p:spTree>
    <p:extLst>
      <p:ext uri="{BB962C8B-B14F-4D97-AF65-F5344CB8AC3E}">
        <p14:creationId xmlns:p14="http://schemas.microsoft.com/office/powerpoint/2010/main" val="2717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2242-5326-F969-9580-8EE1F8EEE0D6}"/>
              </a:ext>
            </a:extLst>
          </p:cNvPr>
          <p:cNvSpPr>
            <a:spLocks noGrp="1"/>
          </p:cNvSpPr>
          <p:nvPr>
            <p:ph type="title"/>
          </p:nvPr>
        </p:nvSpPr>
        <p:spPr>
          <a:xfrm>
            <a:off x="838200" y="365126"/>
            <a:ext cx="10515600" cy="659342"/>
          </a:xfrm>
        </p:spPr>
        <p:txBody>
          <a:bodyPr>
            <a:normAutofit/>
          </a:bodyPr>
          <a:lstStyle/>
          <a:p>
            <a:r>
              <a:rPr lang="en-US" sz="2400" dirty="0">
                <a:latin typeface="Times New Roman" panose="02020603050405020304" pitchFamily="18" charset="0"/>
                <a:cs typeface="Times New Roman" panose="02020603050405020304" pitchFamily="18" charset="0"/>
              </a:rPr>
              <a:t>Visualizing spread of numeric variable “Page Views Per Visit”</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28C30EE-5A89-782C-BC1A-F93A2F24B752}"/>
              </a:ext>
            </a:extLst>
          </p:cNvPr>
          <p:cNvPicPr>
            <a:picLocks noGrp="1" noChangeAspect="1"/>
          </p:cNvPicPr>
          <p:nvPr>
            <p:ph idx="1"/>
          </p:nvPr>
        </p:nvPicPr>
        <p:blipFill>
          <a:blip r:embed="rId2"/>
          <a:stretch>
            <a:fillRect/>
          </a:stretch>
        </p:blipFill>
        <p:spPr>
          <a:xfrm>
            <a:off x="903421" y="1166087"/>
            <a:ext cx="9602536" cy="4769046"/>
          </a:xfrm>
        </p:spPr>
      </p:pic>
    </p:spTree>
    <p:extLst>
      <p:ext uri="{BB962C8B-B14F-4D97-AF65-F5344CB8AC3E}">
        <p14:creationId xmlns:p14="http://schemas.microsoft.com/office/powerpoint/2010/main" val="3558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BDE-2ABD-8C63-690C-CC505BBD538E}"/>
              </a:ext>
            </a:extLst>
          </p:cNvPr>
          <p:cNvSpPr>
            <a:spLocks noGrp="1"/>
          </p:cNvSpPr>
          <p:nvPr>
            <p:ph type="title"/>
          </p:nvPr>
        </p:nvSpPr>
        <p:spPr>
          <a:xfrm>
            <a:off x="838200" y="365126"/>
            <a:ext cx="10515600" cy="506942"/>
          </a:xfrm>
        </p:spPr>
        <p:txBody>
          <a:bodyPr>
            <a:normAutofit/>
          </a:bodyPr>
          <a:lstStyle/>
          <a:p>
            <a:r>
              <a:rPr lang="en-US" sz="2400" dirty="0">
                <a:latin typeface="Times New Roman" panose="02020603050405020304" pitchFamily="18" charset="0"/>
                <a:cs typeface="Times New Roman" panose="02020603050405020304" pitchFamily="18" charset="0"/>
              </a:rPr>
              <a:t>Checking Spread of “Total Visits” vs “Converted variable”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FD3EAA-3F69-B567-293A-D988F2FC58EE}"/>
              </a:ext>
            </a:extLst>
          </p:cNvPr>
          <p:cNvSpPr>
            <a:spLocks noGrp="1"/>
          </p:cNvSpPr>
          <p:nvPr>
            <p:ph idx="1"/>
          </p:nvPr>
        </p:nvSpPr>
        <p:spPr>
          <a:xfrm>
            <a:off x="838200" y="1113032"/>
            <a:ext cx="10363200" cy="5063931"/>
          </a:xfrm>
        </p:spPr>
        <p:txBody>
          <a:bodyPr/>
          <a:lstStyle/>
          <a:p>
            <a:endParaRPr lang="en-IN" dirty="0"/>
          </a:p>
        </p:txBody>
      </p:sp>
      <p:pic>
        <p:nvPicPr>
          <p:cNvPr id="5" name="Picture 4">
            <a:extLst>
              <a:ext uri="{FF2B5EF4-FFF2-40B4-BE49-F238E27FC236}">
                <a16:creationId xmlns:a16="http://schemas.microsoft.com/office/drawing/2014/main" id="{CAD12D2B-1EB9-B37E-36F9-C043B531BFC1}"/>
              </a:ext>
            </a:extLst>
          </p:cNvPr>
          <p:cNvPicPr>
            <a:picLocks noChangeAspect="1"/>
          </p:cNvPicPr>
          <p:nvPr/>
        </p:nvPicPr>
        <p:blipFill>
          <a:blip r:embed="rId2"/>
          <a:stretch>
            <a:fillRect/>
          </a:stretch>
        </p:blipFill>
        <p:spPr>
          <a:xfrm>
            <a:off x="944033" y="1113032"/>
            <a:ext cx="10151533" cy="4801270"/>
          </a:xfrm>
          <a:prstGeom prst="rect">
            <a:avLst/>
          </a:prstGeom>
        </p:spPr>
      </p:pic>
    </p:spTree>
    <p:extLst>
      <p:ext uri="{BB962C8B-B14F-4D97-AF65-F5344CB8AC3E}">
        <p14:creationId xmlns:p14="http://schemas.microsoft.com/office/powerpoint/2010/main" val="299477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1830-822B-8571-4813-7027443DC46B}"/>
              </a:ext>
            </a:extLst>
          </p:cNvPr>
          <p:cNvSpPr>
            <a:spLocks noGrp="1"/>
          </p:cNvSpPr>
          <p:nvPr>
            <p:ph type="title"/>
          </p:nvPr>
        </p:nvSpPr>
        <p:spPr>
          <a:xfrm>
            <a:off x="838200" y="365125"/>
            <a:ext cx="10515600" cy="473075"/>
          </a:xfrm>
        </p:spPr>
        <p:txBody>
          <a:bodyPr>
            <a:normAutofit/>
          </a:bodyPr>
          <a:lstStyle/>
          <a:p>
            <a:r>
              <a:rPr lang="en-US" sz="2400" dirty="0">
                <a:latin typeface="Times New Roman" panose="02020603050405020304" pitchFamily="18" charset="0"/>
                <a:cs typeface="Times New Roman" panose="02020603050405020304" pitchFamily="18" charset="0"/>
              </a:rPr>
              <a:t>Checking Spread of “Total Time Spent on Website” vs “Converted variable”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ACD85D-0EC9-552F-326D-3CD10BE3B4E4}"/>
              </a:ext>
            </a:extLst>
          </p:cNvPr>
          <p:cNvPicPr>
            <a:picLocks noGrp="1" noChangeAspect="1"/>
          </p:cNvPicPr>
          <p:nvPr>
            <p:ph idx="1"/>
          </p:nvPr>
        </p:nvPicPr>
        <p:blipFill>
          <a:blip r:embed="rId2"/>
          <a:stretch>
            <a:fillRect/>
          </a:stretch>
        </p:blipFill>
        <p:spPr>
          <a:xfrm>
            <a:off x="3095206" y="1233952"/>
            <a:ext cx="6001588" cy="4725059"/>
          </a:xfrm>
        </p:spPr>
      </p:pic>
    </p:spTree>
    <p:extLst>
      <p:ext uri="{BB962C8B-B14F-4D97-AF65-F5344CB8AC3E}">
        <p14:creationId xmlns:p14="http://schemas.microsoft.com/office/powerpoint/2010/main" val="2684821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E81D-F4CC-5E4B-1344-2A89795A1094}"/>
              </a:ext>
            </a:extLst>
          </p:cNvPr>
          <p:cNvSpPr>
            <a:spLocks noGrp="1"/>
          </p:cNvSpPr>
          <p:nvPr>
            <p:ph type="title"/>
          </p:nvPr>
        </p:nvSpPr>
        <p:spPr>
          <a:xfrm>
            <a:off x="838200" y="365126"/>
            <a:ext cx="10515600" cy="591607"/>
          </a:xfrm>
        </p:spPr>
        <p:txBody>
          <a:bodyPr>
            <a:normAutofit/>
          </a:bodyPr>
          <a:lstStyle/>
          <a:p>
            <a:r>
              <a:rPr lang="en-US" sz="2400" dirty="0">
                <a:latin typeface="Times New Roman" panose="02020603050405020304" pitchFamily="18" charset="0"/>
                <a:cs typeface="Times New Roman" panose="02020603050405020304" pitchFamily="18" charset="0"/>
              </a:rPr>
              <a:t>Checking Spread of “Page Views Per Visit” vs “Converted variable”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F6AD8B3-C59F-4AAB-D41D-7E422B6B4548}"/>
              </a:ext>
            </a:extLst>
          </p:cNvPr>
          <p:cNvPicPr>
            <a:picLocks noGrp="1" noChangeAspect="1"/>
          </p:cNvPicPr>
          <p:nvPr>
            <p:ph idx="1"/>
          </p:nvPr>
        </p:nvPicPr>
        <p:blipFill>
          <a:blip r:embed="rId2"/>
          <a:stretch>
            <a:fillRect/>
          </a:stretch>
        </p:blipFill>
        <p:spPr>
          <a:xfrm>
            <a:off x="3092043" y="1292683"/>
            <a:ext cx="5839640" cy="4810796"/>
          </a:xfrm>
        </p:spPr>
      </p:pic>
    </p:spTree>
    <p:extLst>
      <p:ext uri="{BB962C8B-B14F-4D97-AF65-F5344CB8AC3E}">
        <p14:creationId xmlns:p14="http://schemas.microsoft.com/office/powerpoint/2010/main" val="347724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43B7-DA3C-7A76-E0B7-5C51C04361D3}"/>
              </a:ext>
            </a:extLst>
          </p:cNvPr>
          <p:cNvSpPr>
            <a:spLocks noGrp="1"/>
          </p:cNvSpPr>
          <p:nvPr>
            <p:ph type="title"/>
          </p:nvPr>
        </p:nvSpPr>
        <p:spPr/>
        <p:txBody>
          <a:bodyPr>
            <a:normAutofit fontScale="90000"/>
          </a:bodyPr>
          <a:lstStyle/>
          <a:p>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r>
              <a:rPr lang="en-US" b="1" i="0" dirty="0">
                <a:solidFill>
                  <a:srgbClr val="091E42"/>
                </a:solidFill>
                <a:effectLst/>
                <a:latin typeface="Times New Roman" panose="02020603050405020304" pitchFamily="18" charset="0"/>
                <a:cs typeface="Times New Roman" panose="02020603050405020304" pitchFamily="18" charset="0"/>
              </a:rPr>
              <a:t>Objective:-</a:t>
            </a:r>
            <a:br>
              <a:rPr lang="en-US" sz="3100" b="0" i="0" dirty="0">
                <a:solidFill>
                  <a:srgbClr val="091E42"/>
                </a:solidFill>
                <a:effectLst/>
                <a:latin typeface="Times New Roman" panose="02020603050405020304" pitchFamily="18" charset="0"/>
                <a:cs typeface="Times New Roman" panose="02020603050405020304" pitchFamily="18" charset="0"/>
              </a:rPr>
            </a:br>
            <a:br>
              <a:rPr lang="en-US" sz="3100" b="0" i="0" dirty="0">
                <a:solidFill>
                  <a:srgbClr val="091E42"/>
                </a:solidFill>
                <a:effectLst/>
                <a:latin typeface="Times New Roman" panose="02020603050405020304" pitchFamily="18" charset="0"/>
                <a:cs typeface="Times New Roman" panose="02020603050405020304" pitchFamily="18" charset="0"/>
              </a:rPr>
            </a:br>
            <a:r>
              <a:rPr lang="en-US" sz="3100" b="0" i="0" dirty="0">
                <a:solidFill>
                  <a:srgbClr val="091E42"/>
                </a:solidFill>
                <a:effectLst/>
                <a:latin typeface="Times New Roman" panose="02020603050405020304" pitchFamily="18" charset="0"/>
                <a:cs typeface="Times New Roman" panose="02020603050405020304" pitchFamily="18" charset="0"/>
              </a:rPr>
              <a:t>1.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br>
              <a:rPr lang="en-US" sz="3100" b="0" i="0" dirty="0">
                <a:solidFill>
                  <a:srgbClr val="091E42"/>
                </a:solidFill>
                <a:effectLst/>
                <a:latin typeface="Times New Roman" panose="02020603050405020304" pitchFamily="18" charset="0"/>
                <a:cs typeface="Times New Roman" panose="02020603050405020304" pitchFamily="18" charset="0"/>
              </a:rPr>
            </a:br>
            <a:r>
              <a:rPr lang="en-US" sz="3100" b="0" i="0" dirty="0">
                <a:solidFill>
                  <a:srgbClr val="091E42"/>
                </a:solidFill>
                <a:effectLst/>
                <a:latin typeface="Times New Roman" panose="02020603050405020304" pitchFamily="18" charset="0"/>
                <a:cs typeface="Times New Roman" panose="02020603050405020304" pitchFamily="18" charset="0"/>
              </a:rPr>
              <a:t>2.  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br>
              <a:rPr lang="en-US" sz="4400" b="0" i="0" dirty="0">
                <a:solidFill>
                  <a:srgbClr val="091E42"/>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16080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3020-C919-3272-E405-B47EAAE0F1F1}"/>
              </a:ext>
            </a:extLst>
          </p:cNvPr>
          <p:cNvSpPr>
            <a:spLocks noGrp="1"/>
          </p:cNvSpPr>
          <p:nvPr>
            <p:ph type="title"/>
          </p:nvPr>
        </p:nvSpPr>
        <p:spPr>
          <a:xfrm>
            <a:off x="838200" y="365126"/>
            <a:ext cx="10515600" cy="515408"/>
          </a:xfrm>
        </p:spPr>
        <p:txBody>
          <a:bodyPr>
            <a:normAutofit/>
          </a:bodyPr>
          <a:lstStyle/>
          <a:p>
            <a:r>
              <a:rPr lang="en-US" sz="2400" dirty="0">
                <a:latin typeface="Times New Roman" panose="02020603050405020304" pitchFamily="18" charset="0"/>
                <a:cs typeface="Times New Roman" panose="02020603050405020304" pitchFamily="18" charset="0"/>
              </a:rPr>
              <a:t>Model 1:-</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E66BDB-640C-160F-F951-EA459C33A762}"/>
              </a:ext>
            </a:extLst>
          </p:cNvPr>
          <p:cNvPicPr>
            <a:picLocks noGrp="1" noChangeAspect="1"/>
          </p:cNvPicPr>
          <p:nvPr>
            <p:ph idx="1"/>
          </p:nvPr>
        </p:nvPicPr>
        <p:blipFill>
          <a:blip r:embed="rId2"/>
          <a:stretch>
            <a:fillRect/>
          </a:stretch>
        </p:blipFill>
        <p:spPr>
          <a:xfrm>
            <a:off x="1701801" y="1126066"/>
            <a:ext cx="6189132" cy="5366808"/>
          </a:xfrm>
        </p:spPr>
      </p:pic>
    </p:spTree>
    <p:extLst>
      <p:ext uri="{BB962C8B-B14F-4D97-AF65-F5344CB8AC3E}">
        <p14:creationId xmlns:p14="http://schemas.microsoft.com/office/powerpoint/2010/main" val="840715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00D-A9D1-CE73-C9E7-0EC5E3C33CE1}"/>
              </a:ext>
            </a:extLst>
          </p:cNvPr>
          <p:cNvSpPr>
            <a:spLocks noGrp="1"/>
          </p:cNvSpPr>
          <p:nvPr>
            <p:ph type="title"/>
          </p:nvPr>
        </p:nvSpPr>
        <p:spPr>
          <a:xfrm>
            <a:off x="838200" y="365126"/>
            <a:ext cx="10515600" cy="540808"/>
          </a:xfrm>
        </p:spPr>
        <p:txBody>
          <a:bodyPr>
            <a:normAutofit/>
          </a:bodyPr>
          <a:lstStyle/>
          <a:p>
            <a:r>
              <a:rPr lang="en-US" sz="2400" dirty="0">
                <a:latin typeface="Times New Roman" panose="02020603050405020304" pitchFamily="18" charset="0"/>
                <a:cs typeface="Times New Roman" panose="02020603050405020304" pitchFamily="18" charset="0"/>
              </a:rPr>
              <a:t>Model 2:-</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5F8A2CE-A699-2C90-90A2-86CD659575D3}"/>
              </a:ext>
            </a:extLst>
          </p:cNvPr>
          <p:cNvPicPr>
            <a:picLocks noGrp="1" noChangeAspect="1"/>
          </p:cNvPicPr>
          <p:nvPr>
            <p:ph idx="1"/>
          </p:nvPr>
        </p:nvPicPr>
        <p:blipFill>
          <a:blip r:embed="rId2"/>
          <a:stretch>
            <a:fillRect/>
          </a:stretch>
        </p:blipFill>
        <p:spPr>
          <a:xfrm>
            <a:off x="1998558" y="1059710"/>
            <a:ext cx="4463202" cy="5194300"/>
          </a:xfrm>
        </p:spPr>
      </p:pic>
    </p:spTree>
    <p:extLst>
      <p:ext uri="{BB962C8B-B14F-4D97-AF65-F5344CB8AC3E}">
        <p14:creationId xmlns:p14="http://schemas.microsoft.com/office/powerpoint/2010/main" val="8059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1242-F736-7802-253D-ACC0F4C2CC21}"/>
              </a:ext>
            </a:extLst>
          </p:cNvPr>
          <p:cNvSpPr>
            <a:spLocks noGrp="1"/>
          </p:cNvSpPr>
          <p:nvPr>
            <p:ph type="title"/>
          </p:nvPr>
        </p:nvSpPr>
        <p:spPr>
          <a:xfrm>
            <a:off x="838200" y="365126"/>
            <a:ext cx="10515600" cy="532342"/>
          </a:xfrm>
        </p:spPr>
        <p:txBody>
          <a:bodyPr>
            <a:normAutofit/>
          </a:bodyPr>
          <a:lstStyle/>
          <a:p>
            <a:r>
              <a:rPr lang="en-US" sz="2400" dirty="0">
                <a:latin typeface="Times New Roman" panose="02020603050405020304" pitchFamily="18" charset="0"/>
                <a:cs typeface="Times New Roman" panose="02020603050405020304" pitchFamily="18" charset="0"/>
              </a:rPr>
              <a:t>Model 3:-</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21A576-DC77-0F12-383E-321B6A2D3081}"/>
              </a:ext>
            </a:extLst>
          </p:cNvPr>
          <p:cNvPicPr>
            <a:picLocks noGrp="1" noChangeAspect="1"/>
          </p:cNvPicPr>
          <p:nvPr>
            <p:ph idx="1"/>
          </p:nvPr>
        </p:nvPicPr>
        <p:blipFill>
          <a:blip r:embed="rId2"/>
          <a:stretch>
            <a:fillRect/>
          </a:stretch>
        </p:blipFill>
        <p:spPr>
          <a:xfrm>
            <a:off x="1219827" y="1156758"/>
            <a:ext cx="4080305" cy="5395006"/>
          </a:xfrm>
        </p:spPr>
      </p:pic>
    </p:spTree>
    <p:extLst>
      <p:ext uri="{BB962C8B-B14F-4D97-AF65-F5344CB8AC3E}">
        <p14:creationId xmlns:p14="http://schemas.microsoft.com/office/powerpoint/2010/main" val="3704596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4328-2B7F-417B-CD6E-9373D0E91E5A}"/>
              </a:ext>
            </a:extLst>
          </p:cNvPr>
          <p:cNvSpPr>
            <a:spLocks noGrp="1"/>
          </p:cNvSpPr>
          <p:nvPr>
            <p:ph type="title"/>
          </p:nvPr>
        </p:nvSpPr>
        <p:spPr>
          <a:xfrm>
            <a:off x="838200" y="365126"/>
            <a:ext cx="10515600" cy="583142"/>
          </a:xfrm>
        </p:spPr>
        <p:txBody>
          <a:bodyPr>
            <a:normAutofit/>
          </a:bodyPr>
          <a:lstStyle/>
          <a:p>
            <a:r>
              <a:rPr lang="en-US" sz="2400" dirty="0">
                <a:latin typeface="Times New Roman" panose="02020603050405020304" pitchFamily="18" charset="0"/>
                <a:cs typeface="Times New Roman" panose="02020603050405020304" pitchFamily="18" charset="0"/>
              </a:rPr>
              <a:t>Model 4:-</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201A004-D4F8-7CE8-C612-D51B38A572A9}"/>
              </a:ext>
            </a:extLst>
          </p:cNvPr>
          <p:cNvPicPr>
            <a:picLocks noGrp="1" noChangeAspect="1"/>
          </p:cNvPicPr>
          <p:nvPr>
            <p:ph idx="1"/>
          </p:nvPr>
        </p:nvPicPr>
        <p:blipFill>
          <a:blip r:embed="rId2"/>
          <a:stretch>
            <a:fillRect/>
          </a:stretch>
        </p:blipFill>
        <p:spPr>
          <a:xfrm>
            <a:off x="1513086" y="1033462"/>
            <a:ext cx="5048581" cy="5545137"/>
          </a:xfrm>
        </p:spPr>
      </p:pic>
    </p:spTree>
    <p:extLst>
      <p:ext uri="{BB962C8B-B14F-4D97-AF65-F5344CB8AC3E}">
        <p14:creationId xmlns:p14="http://schemas.microsoft.com/office/powerpoint/2010/main" val="23831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8F1-E732-6E18-0C43-B01497BE01F0}"/>
              </a:ext>
            </a:extLst>
          </p:cNvPr>
          <p:cNvSpPr>
            <a:spLocks noGrp="1"/>
          </p:cNvSpPr>
          <p:nvPr>
            <p:ph type="title"/>
          </p:nvPr>
        </p:nvSpPr>
        <p:spPr>
          <a:xfrm>
            <a:off x="838200" y="339726"/>
            <a:ext cx="10515600" cy="633942"/>
          </a:xfrm>
        </p:spPr>
        <p:txBody>
          <a:bodyPr>
            <a:normAutofit/>
          </a:bodyPr>
          <a:lstStyle/>
          <a:p>
            <a:r>
              <a:rPr lang="en-US" sz="2400" dirty="0">
                <a:latin typeface="Times New Roman" panose="02020603050405020304" pitchFamily="18" charset="0"/>
                <a:cs typeface="Times New Roman" panose="02020603050405020304" pitchFamily="18" charset="0"/>
              </a:rPr>
              <a:t>Model 6:-</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16E0A00-2919-D5AD-68E1-FD2EDEA6A48E}"/>
              </a:ext>
            </a:extLst>
          </p:cNvPr>
          <p:cNvPicPr>
            <a:picLocks noGrp="1" noChangeAspect="1"/>
          </p:cNvPicPr>
          <p:nvPr>
            <p:ph idx="1"/>
          </p:nvPr>
        </p:nvPicPr>
        <p:blipFill>
          <a:blip r:embed="rId2"/>
          <a:stretch>
            <a:fillRect/>
          </a:stretch>
        </p:blipFill>
        <p:spPr>
          <a:xfrm>
            <a:off x="1258235" y="973668"/>
            <a:ext cx="5448178" cy="5544606"/>
          </a:xfrm>
        </p:spPr>
      </p:pic>
    </p:spTree>
    <p:extLst>
      <p:ext uri="{BB962C8B-B14F-4D97-AF65-F5344CB8AC3E}">
        <p14:creationId xmlns:p14="http://schemas.microsoft.com/office/powerpoint/2010/main" val="4184664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B68F-13A1-4540-531E-C2C6A8F8AB4E}"/>
              </a:ext>
            </a:extLst>
          </p:cNvPr>
          <p:cNvSpPr>
            <a:spLocks noGrp="1"/>
          </p:cNvSpPr>
          <p:nvPr>
            <p:ph type="title"/>
          </p:nvPr>
        </p:nvSpPr>
        <p:spPr>
          <a:xfrm>
            <a:off x="838200" y="365126"/>
            <a:ext cx="10515600" cy="608542"/>
          </a:xfrm>
        </p:spPr>
        <p:txBody>
          <a:bodyPr>
            <a:normAutofit/>
          </a:bodyPr>
          <a:lstStyle/>
          <a:p>
            <a:r>
              <a:rPr lang="en-US" sz="2400" dirty="0">
                <a:latin typeface="Times New Roman" panose="02020603050405020304" pitchFamily="18" charset="0"/>
                <a:cs typeface="Times New Roman" panose="02020603050405020304" pitchFamily="18" charset="0"/>
              </a:rPr>
              <a:t>ROC Curve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794FCC6-A057-43A7-CB45-F199912C3222}"/>
              </a:ext>
            </a:extLst>
          </p:cNvPr>
          <p:cNvPicPr>
            <a:picLocks noGrp="1" noChangeAspect="1"/>
          </p:cNvPicPr>
          <p:nvPr>
            <p:ph idx="1"/>
          </p:nvPr>
        </p:nvPicPr>
        <p:blipFill>
          <a:blip r:embed="rId2"/>
          <a:stretch>
            <a:fillRect/>
          </a:stretch>
        </p:blipFill>
        <p:spPr>
          <a:xfrm>
            <a:off x="939800" y="1278468"/>
            <a:ext cx="8276073" cy="3988296"/>
          </a:xfrm>
        </p:spPr>
      </p:pic>
    </p:spTree>
    <p:extLst>
      <p:ext uri="{BB962C8B-B14F-4D97-AF65-F5344CB8AC3E}">
        <p14:creationId xmlns:p14="http://schemas.microsoft.com/office/powerpoint/2010/main" val="78594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111C-6F84-C4F8-54C5-1DC54C884E18}"/>
              </a:ext>
            </a:extLst>
          </p:cNvPr>
          <p:cNvSpPr>
            <a:spLocks noGrp="1"/>
          </p:cNvSpPr>
          <p:nvPr>
            <p:ph type="title"/>
          </p:nvPr>
        </p:nvSpPr>
        <p:spPr>
          <a:xfrm>
            <a:off x="838200" y="365126"/>
            <a:ext cx="10515600" cy="684742"/>
          </a:xfrm>
        </p:spPr>
        <p:txBody>
          <a:bodyPr>
            <a:normAutofit/>
          </a:bodyPr>
          <a:lstStyle/>
          <a:p>
            <a:r>
              <a:rPr lang="en-US" sz="2400" dirty="0">
                <a:latin typeface="Times New Roman" panose="02020603050405020304" pitchFamily="18" charset="0"/>
                <a:cs typeface="Times New Roman" panose="02020603050405020304" pitchFamily="18" charset="0"/>
              </a:rPr>
              <a:t>Accuracy Sensitivity and Specificity for various probabilities.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1A25075-C502-316E-FABD-ED0D83B3E068}"/>
              </a:ext>
            </a:extLst>
          </p:cNvPr>
          <p:cNvPicPr>
            <a:picLocks noGrp="1" noChangeAspect="1"/>
          </p:cNvPicPr>
          <p:nvPr>
            <p:ph idx="1"/>
          </p:nvPr>
        </p:nvPicPr>
        <p:blipFill>
          <a:blip r:embed="rId2"/>
          <a:stretch>
            <a:fillRect/>
          </a:stretch>
        </p:blipFill>
        <p:spPr>
          <a:xfrm>
            <a:off x="2006600" y="1434641"/>
            <a:ext cx="7468164" cy="4635959"/>
          </a:xfrm>
        </p:spPr>
      </p:pic>
    </p:spTree>
    <p:extLst>
      <p:ext uri="{BB962C8B-B14F-4D97-AF65-F5344CB8AC3E}">
        <p14:creationId xmlns:p14="http://schemas.microsoft.com/office/powerpoint/2010/main" val="48206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5B47-87B5-1970-6963-F3DE102FBE71}"/>
              </a:ext>
            </a:extLst>
          </p:cNvPr>
          <p:cNvSpPr>
            <a:spLocks noGrp="1"/>
          </p:cNvSpPr>
          <p:nvPr>
            <p:ph type="title"/>
          </p:nvPr>
        </p:nvSpPr>
        <p:spPr>
          <a:xfrm>
            <a:off x="838200" y="365126"/>
            <a:ext cx="10515600" cy="1065742"/>
          </a:xfrm>
        </p:spPr>
        <p:txBody>
          <a:bodyPr>
            <a:normAutofit fontScale="90000"/>
          </a:bodyPr>
          <a:lstStyle/>
          <a:p>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Observation: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After running the model on the Test Data these are the figures we obtain: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Accuracy : 90.91%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Sensitivity : 89.78%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Specificity : 91.57%</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Final Observation: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Let us compare the values obtained for Train &amp; Test: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Train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Accuracy : 91.11%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Sensitivity : 90.39%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Specificity : 91.52%</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Test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Accuracy : 90.92%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Sensitivity : 89.78%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Specificity : 91.57%</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Model seems to predict the Conversion Rate very well and we should be able to give the CEO confidence in making good calls based on this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87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BDD1-E1B5-7BB4-A741-E0081315E21E}"/>
              </a:ext>
            </a:extLst>
          </p:cNvPr>
          <p:cNvSpPr>
            <a:spLocks noGrp="1"/>
          </p:cNvSpPr>
          <p:nvPr>
            <p:ph type="ctrTitle"/>
          </p:nvPr>
        </p:nvSpPr>
        <p:spPr>
          <a:xfrm>
            <a:off x="1447800" y="571787"/>
            <a:ext cx="9144000" cy="554037"/>
          </a:xfrm>
        </p:spPr>
        <p:txBody>
          <a:bodyPr>
            <a:normAutofit/>
          </a:bodyPr>
          <a:lstStyle/>
          <a:p>
            <a:r>
              <a:rPr lang="en-US" sz="2400" dirty="0">
                <a:latin typeface="Times New Roman" panose="02020603050405020304" pitchFamily="18" charset="0"/>
                <a:cs typeface="Times New Roman" panose="02020603050405020304" pitchFamily="18" charset="0"/>
              </a:rPr>
              <a:t>Spread of City </a:t>
            </a:r>
            <a:r>
              <a:rPr lang="en-US" sz="2400" dirty="0" err="1">
                <a:latin typeface="Times New Roman" panose="02020603050405020304" pitchFamily="18" charset="0"/>
                <a:cs typeface="Times New Roman" panose="02020603050405020304" pitchFamily="18" charset="0"/>
              </a:rPr>
              <a:t>columnn</a:t>
            </a:r>
            <a:r>
              <a:rPr lang="en-US" sz="2400" dirty="0">
                <a:latin typeface="Times New Roman" panose="02020603050405020304" pitchFamily="18" charset="0"/>
                <a:cs typeface="Times New Roman" panose="02020603050405020304" pitchFamily="18" charset="0"/>
              </a:rPr>
              <a:t> after replacing </a:t>
            </a:r>
            <a:r>
              <a:rPr lang="en-US" sz="2400" dirty="0" err="1">
                <a:latin typeface="Times New Roman" panose="02020603050405020304" pitchFamily="18" charset="0"/>
                <a:cs typeface="Times New Roman" panose="02020603050405020304" pitchFamily="18" charset="0"/>
              </a:rPr>
              <a:t>NaN</a:t>
            </a:r>
            <a:r>
              <a:rPr lang="en-US" sz="2400" dirty="0">
                <a:latin typeface="Times New Roman" panose="02020603050405020304" pitchFamily="18" charset="0"/>
                <a:cs typeface="Times New Roman" panose="02020603050405020304" pitchFamily="18" charset="0"/>
              </a:rPr>
              <a:t> values</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588B7C-44D7-1F9D-3C0B-B9AA935053C5}"/>
              </a:ext>
            </a:extLst>
          </p:cNvPr>
          <p:cNvSpPr>
            <a:spLocks noGrp="1"/>
          </p:cNvSpPr>
          <p:nvPr>
            <p:ph type="subTitle" idx="1"/>
          </p:nvPr>
        </p:nvSpPr>
        <p:spPr>
          <a:xfrm>
            <a:off x="1524000" y="2091266"/>
            <a:ext cx="9144000" cy="3581400"/>
          </a:xfrm>
        </p:spPr>
        <p:txBody>
          <a:bodyPr/>
          <a:lstStyle/>
          <a:p>
            <a:endParaRPr lang="en-IN" dirty="0"/>
          </a:p>
        </p:txBody>
      </p:sp>
      <p:pic>
        <p:nvPicPr>
          <p:cNvPr id="5" name="Picture 4">
            <a:extLst>
              <a:ext uri="{FF2B5EF4-FFF2-40B4-BE49-F238E27FC236}">
                <a16:creationId xmlns:a16="http://schemas.microsoft.com/office/drawing/2014/main" id="{27DA1A20-EC76-9D89-61AA-144EB76D6BD0}"/>
              </a:ext>
            </a:extLst>
          </p:cNvPr>
          <p:cNvPicPr>
            <a:picLocks noChangeAspect="1"/>
          </p:cNvPicPr>
          <p:nvPr/>
        </p:nvPicPr>
        <p:blipFill>
          <a:blip r:embed="rId2"/>
          <a:stretch>
            <a:fillRect/>
          </a:stretch>
        </p:blipFill>
        <p:spPr>
          <a:xfrm>
            <a:off x="1303867" y="1342255"/>
            <a:ext cx="9563045" cy="5515745"/>
          </a:xfrm>
          <a:prstGeom prst="rect">
            <a:avLst/>
          </a:prstGeom>
        </p:spPr>
      </p:pic>
    </p:spTree>
    <p:extLst>
      <p:ext uri="{BB962C8B-B14F-4D97-AF65-F5344CB8AC3E}">
        <p14:creationId xmlns:p14="http://schemas.microsoft.com/office/powerpoint/2010/main" val="112051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CC07-21B2-1EEE-4EA5-55ECEEB2F0E3}"/>
              </a:ext>
            </a:extLst>
          </p:cNvPr>
          <p:cNvSpPr>
            <a:spLocks noGrp="1"/>
          </p:cNvSpPr>
          <p:nvPr>
            <p:ph type="title"/>
          </p:nvPr>
        </p:nvSpPr>
        <p:spPr>
          <a:xfrm>
            <a:off x="838200" y="365126"/>
            <a:ext cx="10515600" cy="481542"/>
          </a:xfrm>
        </p:spPr>
        <p:txBody>
          <a:bodyPr>
            <a:normAutofit/>
          </a:bodyPr>
          <a:lstStyle/>
          <a:p>
            <a:r>
              <a:rPr lang="en-IN" sz="2400" dirty="0">
                <a:latin typeface="Times New Roman" panose="02020603050405020304" pitchFamily="18" charset="0"/>
                <a:cs typeface="Times New Roman" panose="02020603050405020304" pitchFamily="18" charset="0"/>
              </a:rPr>
              <a:t>Spread of Specialization </a:t>
            </a:r>
            <a:r>
              <a:rPr lang="en-IN" sz="2400" dirty="0" err="1">
                <a:latin typeface="Times New Roman" panose="02020603050405020304" pitchFamily="18" charset="0"/>
                <a:cs typeface="Times New Roman" panose="02020603050405020304" pitchFamily="18" charset="0"/>
              </a:rPr>
              <a:t>columnn</a:t>
            </a:r>
            <a:r>
              <a:rPr lang="en-IN" sz="2400" dirty="0">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id="{BEEB5C09-5611-CF46-33FA-DE32F2659541}"/>
              </a:ext>
            </a:extLst>
          </p:cNvPr>
          <p:cNvPicPr>
            <a:picLocks noGrp="1" noChangeAspect="1"/>
          </p:cNvPicPr>
          <p:nvPr>
            <p:ph idx="1"/>
          </p:nvPr>
        </p:nvPicPr>
        <p:blipFill>
          <a:blip r:embed="rId2"/>
          <a:stretch>
            <a:fillRect/>
          </a:stretch>
        </p:blipFill>
        <p:spPr>
          <a:xfrm>
            <a:off x="868553" y="1125538"/>
            <a:ext cx="10454894" cy="5051425"/>
          </a:xfrm>
        </p:spPr>
      </p:pic>
    </p:spTree>
    <p:extLst>
      <p:ext uri="{BB962C8B-B14F-4D97-AF65-F5344CB8AC3E}">
        <p14:creationId xmlns:p14="http://schemas.microsoft.com/office/powerpoint/2010/main" val="42515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1BA2-C4E3-3E70-4122-CAB4B5D1F937}"/>
              </a:ext>
            </a:extLst>
          </p:cNvPr>
          <p:cNvSpPr>
            <a:spLocks noGrp="1"/>
          </p:cNvSpPr>
          <p:nvPr>
            <p:ph type="title"/>
          </p:nvPr>
        </p:nvSpPr>
        <p:spPr>
          <a:xfrm>
            <a:off x="948267" y="373593"/>
            <a:ext cx="10515600" cy="506942"/>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for “What is your current occupation”</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CE6BAF1-542E-BF05-D0B3-E69A872653D0}"/>
              </a:ext>
            </a:extLst>
          </p:cNvPr>
          <p:cNvPicPr>
            <a:picLocks noGrp="1" noChangeAspect="1"/>
          </p:cNvPicPr>
          <p:nvPr>
            <p:ph idx="1"/>
          </p:nvPr>
        </p:nvPicPr>
        <p:blipFill>
          <a:blip r:embed="rId2"/>
          <a:stretch>
            <a:fillRect/>
          </a:stretch>
        </p:blipFill>
        <p:spPr>
          <a:xfrm>
            <a:off x="3214285" y="1240288"/>
            <a:ext cx="5763429" cy="4915586"/>
          </a:xfrm>
        </p:spPr>
      </p:pic>
    </p:spTree>
    <p:extLst>
      <p:ext uri="{BB962C8B-B14F-4D97-AF65-F5344CB8AC3E}">
        <p14:creationId xmlns:p14="http://schemas.microsoft.com/office/powerpoint/2010/main" val="23860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EFBE-594A-F088-DD55-FEC2A1E5DA74}"/>
              </a:ext>
            </a:extLst>
          </p:cNvPr>
          <p:cNvSpPr>
            <a:spLocks noGrp="1"/>
          </p:cNvSpPr>
          <p:nvPr>
            <p:ph type="title"/>
          </p:nvPr>
        </p:nvSpPr>
        <p:spPr>
          <a:xfrm>
            <a:off x="838200" y="365125"/>
            <a:ext cx="10515600" cy="773112"/>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for “What matters most to you in choosing a course”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493CD5D-D751-7682-F33F-6072383AEEAD}"/>
              </a:ext>
            </a:extLst>
          </p:cNvPr>
          <p:cNvPicPr>
            <a:picLocks noGrp="1" noChangeAspect="1"/>
          </p:cNvPicPr>
          <p:nvPr>
            <p:ph idx="1"/>
          </p:nvPr>
        </p:nvPicPr>
        <p:blipFill>
          <a:blip r:embed="rId2"/>
          <a:stretch>
            <a:fillRect/>
          </a:stretch>
        </p:blipFill>
        <p:spPr>
          <a:xfrm>
            <a:off x="2873801" y="1664759"/>
            <a:ext cx="5106664" cy="4351338"/>
          </a:xfrm>
        </p:spPr>
      </p:pic>
    </p:spTree>
    <p:extLst>
      <p:ext uri="{BB962C8B-B14F-4D97-AF65-F5344CB8AC3E}">
        <p14:creationId xmlns:p14="http://schemas.microsoft.com/office/powerpoint/2010/main" val="224838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E58A-B133-70CF-BF8C-7947743E3E00}"/>
              </a:ext>
            </a:extLst>
          </p:cNvPr>
          <p:cNvSpPr>
            <a:spLocks noGrp="1"/>
          </p:cNvSpPr>
          <p:nvPr>
            <p:ph type="title"/>
          </p:nvPr>
        </p:nvSpPr>
        <p:spPr>
          <a:xfrm>
            <a:off x="838200" y="365126"/>
            <a:ext cx="10515600" cy="583142"/>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for “Tags”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2BBBC76-1E17-2B2D-6D1A-3E3BD5DAA425}"/>
              </a:ext>
            </a:extLst>
          </p:cNvPr>
          <p:cNvPicPr>
            <a:picLocks noGrp="1" noChangeAspect="1"/>
          </p:cNvPicPr>
          <p:nvPr>
            <p:ph idx="1"/>
          </p:nvPr>
        </p:nvPicPr>
        <p:blipFill>
          <a:blip r:embed="rId2"/>
          <a:stretch>
            <a:fillRect/>
          </a:stretch>
        </p:blipFill>
        <p:spPr>
          <a:xfrm>
            <a:off x="1015916" y="1202266"/>
            <a:ext cx="9990833" cy="4983163"/>
          </a:xfrm>
        </p:spPr>
      </p:pic>
    </p:spTree>
    <p:extLst>
      <p:ext uri="{BB962C8B-B14F-4D97-AF65-F5344CB8AC3E}">
        <p14:creationId xmlns:p14="http://schemas.microsoft.com/office/powerpoint/2010/main" val="1984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28E3-433D-C98E-7CC5-D02FB450A854}"/>
              </a:ext>
            </a:extLst>
          </p:cNvPr>
          <p:cNvSpPr>
            <a:spLocks noGrp="1"/>
          </p:cNvSpPr>
          <p:nvPr>
            <p:ph type="title"/>
          </p:nvPr>
        </p:nvSpPr>
        <p:spPr>
          <a:xfrm>
            <a:off x="838200" y="365126"/>
            <a:ext cx="10515600" cy="659342"/>
          </a:xfrm>
        </p:spPr>
        <p:txBody>
          <a:bodyPr>
            <a:normAutofit/>
          </a:bodyPr>
          <a:lstStyle/>
          <a:p>
            <a:r>
              <a:rPr lang="en-US" sz="2400" dirty="0">
                <a:latin typeface="Times New Roman" panose="02020603050405020304" pitchFamily="18" charset="0"/>
                <a:cs typeface="Times New Roman" panose="02020603050405020304" pitchFamily="18" charset="0"/>
              </a:rPr>
              <a:t>Count of Variable based on Converted value “Lead Source”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F825E0B-454E-12F8-6F16-4A07D4E04011}"/>
              </a:ext>
            </a:extLst>
          </p:cNvPr>
          <p:cNvPicPr>
            <a:picLocks noGrp="1" noChangeAspect="1"/>
          </p:cNvPicPr>
          <p:nvPr>
            <p:ph idx="1"/>
          </p:nvPr>
        </p:nvPicPr>
        <p:blipFill>
          <a:blip r:embed="rId2"/>
          <a:stretch>
            <a:fillRect/>
          </a:stretch>
        </p:blipFill>
        <p:spPr>
          <a:xfrm>
            <a:off x="838200" y="1024469"/>
            <a:ext cx="10515600" cy="5116538"/>
          </a:xfrm>
        </p:spPr>
      </p:pic>
    </p:spTree>
    <p:extLst>
      <p:ext uri="{BB962C8B-B14F-4D97-AF65-F5344CB8AC3E}">
        <p14:creationId xmlns:p14="http://schemas.microsoft.com/office/powerpoint/2010/main" val="362713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76D1-F75C-34B4-24C5-2EE21134BE63}"/>
              </a:ext>
            </a:extLst>
          </p:cNvPr>
          <p:cNvSpPr>
            <a:spLocks noGrp="1"/>
          </p:cNvSpPr>
          <p:nvPr>
            <p:ph type="title"/>
          </p:nvPr>
        </p:nvSpPr>
        <p:spPr>
          <a:xfrm>
            <a:off x="838200" y="211667"/>
            <a:ext cx="10515600" cy="635001"/>
          </a:xfrm>
        </p:spPr>
        <p:txBody>
          <a:bodyPr>
            <a:normAutofit fontScale="90000"/>
          </a:bodyPr>
          <a:lstStyle/>
          <a:p>
            <a:r>
              <a:rPr lang="en-US" sz="2400" dirty="0">
                <a:latin typeface="Times New Roman" panose="02020603050405020304" pitchFamily="18" charset="0"/>
                <a:cs typeface="Times New Roman" panose="02020603050405020304" pitchFamily="18" charset="0"/>
              </a:rPr>
              <a:t>Count of Variable based on Converted value “Lead Origin”</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59565-2725-8417-E46D-A99C5F023197}"/>
              </a:ext>
            </a:extLst>
          </p:cNvPr>
          <p:cNvSpPr>
            <a:spLocks noGrp="1"/>
          </p:cNvSpPr>
          <p:nvPr>
            <p:ph idx="1"/>
          </p:nvPr>
        </p:nvSpPr>
        <p:spPr>
          <a:xfrm>
            <a:off x="838200" y="1193800"/>
            <a:ext cx="10515600" cy="4983163"/>
          </a:xfrm>
        </p:spPr>
        <p:txBody>
          <a:bodyPr/>
          <a:lstStyle/>
          <a:p>
            <a:endParaRPr lang="en-IN" dirty="0"/>
          </a:p>
        </p:txBody>
      </p:sp>
      <p:pic>
        <p:nvPicPr>
          <p:cNvPr id="5" name="Picture 4">
            <a:extLst>
              <a:ext uri="{FF2B5EF4-FFF2-40B4-BE49-F238E27FC236}">
                <a16:creationId xmlns:a16="http://schemas.microsoft.com/office/drawing/2014/main" id="{EB163D79-038F-203B-7941-4EDC1254C208}"/>
              </a:ext>
            </a:extLst>
          </p:cNvPr>
          <p:cNvPicPr>
            <a:picLocks noChangeAspect="1"/>
          </p:cNvPicPr>
          <p:nvPr/>
        </p:nvPicPr>
        <p:blipFill>
          <a:blip r:embed="rId2"/>
          <a:stretch>
            <a:fillRect/>
          </a:stretch>
        </p:blipFill>
        <p:spPr>
          <a:xfrm>
            <a:off x="244336" y="681037"/>
            <a:ext cx="11703327" cy="5800725"/>
          </a:xfrm>
          <a:prstGeom prst="rect">
            <a:avLst/>
          </a:prstGeom>
        </p:spPr>
      </p:pic>
    </p:spTree>
    <p:extLst>
      <p:ext uri="{BB962C8B-B14F-4D97-AF65-F5344CB8AC3E}">
        <p14:creationId xmlns:p14="http://schemas.microsoft.com/office/powerpoint/2010/main" val="322811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542</Words>
  <Application>Microsoft Office PowerPoint</Application>
  <PresentationFormat>Widescreen</PresentationFormat>
  <Paragraphs>28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LEAD SCORING CASE STUDY</vt:lpstr>
      <vt:lpstr>              Objective:-  1.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 2.  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 </vt:lpstr>
      <vt:lpstr>Spread of City columnn after replacing NaN values</vt:lpstr>
      <vt:lpstr>Spread of Specialization columnn </vt:lpstr>
      <vt:lpstr>Count of Variable based on Converted value for “What is your current occupation”</vt:lpstr>
      <vt:lpstr>Count of Variable based on Converted value for “What matters most to you in choosing a course”</vt:lpstr>
      <vt:lpstr>Count of Variable based on Converted value for “Tags”</vt:lpstr>
      <vt:lpstr>Count of Variable based on Converted value “Lead Source”</vt:lpstr>
      <vt:lpstr>Count of Variable based on Converted value “Lead Origin” </vt:lpstr>
      <vt:lpstr>Count of Variable based on Converted value for “Do Not Email &amp; Do Not Call”</vt:lpstr>
      <vt:lpstr>Count of Variable based on Converted value for “Last Notable Activity”</vt:lpstr>
      <vt:lpstr>Checking correlations of numeric values using Heatmap</vt:lpstr>
      <vt:lpstr>Visualizing spread of variable “Total Visits” boxplot</vt:lpstr>
      <vt:lpstr>Checking percentile values for “Total Visits”</vt:lpstr>
      <vt:lpstr>Visualizing spread of numeric variable “Total Time Spent on Website”</vt:lpstr>
      <vt:lpstr>Visualizing spread of numeric variable “Page Views Per Visit”</vt:lpstr>
      <vt:lpstr>Checking Spread of “Total Visits” vs “Converted variable”</vt:lpstr>
      <vt:lpstr>Checking Spread of “Total Time Spent on Website” vs “Converted variable”</vt:lpstr>
      <vt:lpstr>Checking Spread of “Page Views Per Visit” vs “Converted variable”</vt:lpstr>
      <vt:lpstr>Model 1:-</vt:lpstr>
      <vt:lpstr>Model 2:-</vt:lpstr>
      <vt:lpstr>Model 3:-</vt:lpstr>
      <vt:lpstr>Model 4:-</vt:lpstr>
      <vt:lpstr>Model 6:-</vt:lpstr>
      <vt:lpstr>ROC Curve</vt:lpstr>
      <vt:lpstr>Accuracy Sensitivity and Specificity for various probabilities.</vt:lpstr>
      <vt:lpstr>                 Observation:  After running the model on the Test Data these are the figures we obtain: Accuracy : 90.91% Sensitivity : 89.78% Specificity : 91.57%  Final Observation: Let us compare the values obtained for Train &amp; Test:  Train Data: Accuracy : 91.11% Sensitivity : 90.39% Specificity : 91.52%  Test Data: Accuracy : 90.92% Sensitivity : 89.78% Specificity : 91.57% The Model seems to predict the Conversion Rate very well and we should be able to give the CEO confidence in making good calls based on this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Sneha Gunjal</dc:creator>
  <cp:lastModifiedBy>Sneha Gunjal</cp:lastModifiedBy>
  <cp:revision>2</cp:revision>
  <dcterms:created xsi:type="dcterms:W3CDTF">2023-12-15T17:03:32Z</dcterms:created>
  <dcterms:modified xsi:type="dcterms:W3CDTF">2023-12-16T17:14:55Z</dcterms:modified>
</cp:coreProperties>
</file>