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D2D8-9D9C-F8CC-3B72-EF6343C6D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F7D0C-0E60-FB2D-5701-3D00099C5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F9D2D-1899-E59E-28B3-DEF4C20B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9636-FB0B-42B6-985D-B5685B3F8C6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F8366-62E0-F3C1-158E-D90F0920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419A0-0CBC-3158-2E95-331C4E98C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E1C8-A595-4490-8A23-74738B80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7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D948-B894-B979-A1B5-C6A5DED7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F623D-5E30-5E68-16F0-79BEAA56E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D2DDA-9F0A-FD6A-9EEE-3BA78B93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9636-FB0B-42B6-985D-B5685B3F8C6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C4C04-8C95-F7D0-9A8C-EB400BE7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4BF64-F5FD-9281-8755-278D5319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E1C8-A595-4490-8A23-74738B80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0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6FD9C-E17A-0CB6-D5E6-2673459DA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A3466-9435-EC4E-72CE-815F69B6A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1D651-3C5B-1E99-8B9F-CEBC355E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9636-FB0B-42B6-985D-B5685B3F8C6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D3C3F-6520-EF92-20A7-257459F1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888DD-10B5-F461-FFF3-A3B67F92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E1C8-A595-4490-8A23-74738B80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4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9130-BAE6-2F28-E575-B1BD8CA9F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9AC6D-1801-680D-D14C-F90804F0E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5DF6B-AD26-C2C5-364D-70C53384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9636-FB0B-42B6-985D-B5685B3F8C6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257A5-EECF-0650-C3D4-6EAAB0B8F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158A6-70A9-9509-9563-67DAA12D3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E1C8-A595-4490-8A23-74738B80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8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10ABC-94F3-1C00-59E2-951CF32A1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9E859-9CD8-B684-D7AD-945571248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9605C-F8F7-9A61-9CFD-10CD1E64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9636-FB0B-42B6-985D-B5685B3F8C6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48FF1-684E-47E6-5139-32CA7BB1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FDB19-9BDF-1304-3AE1-6EF5A407A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E1C8-A595-4490-8A23-74738B80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8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A7F0-C57D-4E23-F716-8A1A17E7C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ACF64-2D34-586E-B340-4897FADEF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40594-0093-80E0-4774-6F56CD4C3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A729F-9BE4-62D3-0329-C28AD594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9636-FB0B-42B6-985D-B5685B3F8C6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C2F3D-6E5F-588F-BF16-CA63BD6B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D9829-464B-CC1D-D41E-01BCFDDF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E1C8-A595-4490-8A23-74738B80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ACF1-0A91-536F-6F0A-350BAE64E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2EB30-9134-C728-B209-54C4BD77B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E49F7-744A-0880-4A7F-C17157CA0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C50EB4-5A28-5471-F71A-2E56F0504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2143D-4A69-00C3-B1A8-99017F367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33A680-1D26-4443-9EDF-5C9C87925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9636-FB0B-42B6-985D-B5685B3F8C6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C5D3DF-5DDA-7697-0175-5E2DE4AC7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ABE53F-F73B-FAD9-4002-D6BE1267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E1C8-A595-4490-8A23-74738B80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0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96E1-EB7E-0FDC-704D-80043C78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CAD92-02B0-5510-1ADC-AD2F60953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9636-FB0B-42B6-985D-B5685B3F8C6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F2A16-D0D2-683F-E7B9-355A85C3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C7CF4-234C-B244-2F42-218498FD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E1C8-A595-4490-8A23-74738B80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8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995267-8DB6-422C-C6A7-AE31B8715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9636-FB0B-42B6-985D-B5685B3F8C6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E415C-7463-254A-3963-680CF055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66DFC-5366-B666-5B57-DAE75AC4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E1C8-A595-4490-8A23-74738B80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4A395-7704-9CF6-0592-44A36C96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45579-11DA-A175-5028-BC2ADA5D7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7385C-C993-A782-36AC-FBF3D4135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26FE1-EC9F-6CB6-6BE5-A0FCBA7D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9636-FB0B-42B6-985D-B5685B3F8C6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F341C-A48B-190F-B082-903D3665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457B3-3027-F916-C335-7356E8A99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E1C8-A595-4490-8A23-74738B80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3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C0368-A879-2F14-B401-070081E0A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C9B0A8-B0B9-EAF9-311A-994F4EC3D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2E768-D12D-25DF-6509-3CC55A24A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2AA95-CBF2-50B4-D6BB-B08D2CE43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39636-FB0B-42B6-985D-B5685B3F8C6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3ACF7-3FAA-5ACF-1C1F-BCD1B1353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F731F-EE50-C96B-9D90-A7DFF842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E1C8-A595-4490-8A23-74738B80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9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4E42-AF1C-BAE7-04E6-044E7D28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F1745-5593-4EFD-345D-93333BE4D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0EF8E-0945-7F38-B122-914B08B90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939636-FB0B-42B6-985D-B5685B3F8C6C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63212-1412-0BD7-C8B0-35A1B0222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7B5E4-4B90-0CBB-F3B9-0CB8DD70E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AFE1C8-A595-4490-8A23-74738B807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8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2905CC-F478-BE33-7FF4-9603391F4D80}"/>
              </a:ext>
            </a:extLst>
          </p:cNvPr>
          <p:cNvSpPr/>
          <p:nvPr/>
        </p:nvSpPr>
        <p:spPr>
          <a:xfrm>
            <a:off x="699714" y="353160"/>
            <a:ext cx="7091300" cy="898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Amasis MT Pro Black" panose="02040A04050005020304" pitchFamily="18" charset="0"/>
                <a:ea typeface="+mj-ea"/>
                <a:cs typeface="+mj-cs"/>
              </a:rPr>
              <a:t>ITC Hotels Analysis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AAEB426-D66F-F8EF-BE95-0E873F499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748" y="2809726"/>
            <a:ext cx="5131088" cy="274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TC Hotels Logo">
            <a:extLst>
              <a:ext uri="{FF2B5EF4-FFF2-40B4-BE49-F238E27FC236}">
                <a16:creationId xmlns:a16="http://schemas.microsoft.com/office/drawing/2014/main" id="{FED765BA-D289-C7A8-C7AF-B711B2E98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165" y="2217815"/>
            <a:ext cx="3997831" cy="399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B6B39F-EDFE-E0DA-6171-9DF2206C02BF}"/>
              </a:ext>
            </a:extLst>
          </p:cNvPr>
          <p:cNvSpPr/>
          <p:nvPr/>
        </p:nvSpPr>
        <p:spPr>
          <a:xfrm>
            <a:off x="699714" y="6190046"/>
            <a:ext cx="2938072" cy="6295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Presented By : Sneha Patel</a:t>
            </a:r>
          </a:p>
          <a:p>
            <a:pPr algn="ctr"/>
            <a:r>
              <a:rPr lang="en-US" dirty="0"/>
              <a:t>Cohort 4</a:t>
            </a:r>
          </a:p>
        </p:txBody>
      </p:sp>
    </p:spTree>
    <p:extLst>
      <p:ext uri="{BB962C8B-B14F-4D97-AF65-F5344CB8AC3E}">
        <p14:creationId xmlns:p14="http://schemas.microsoft.com/office/powerpoint/2010/main" val="2746186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4DDDEC14-B7B5-F267-FB0B-56EFAB8D1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37"/>
            <a:ext cx="12192000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78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7AE155EA-859D-1D50-DFD8-D8E9769776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4000" kern="1200">
                <a:latin typeface="Amasis MT Pro Black" panose="02040A04050005020304" pitchFamily="18" charset="0"/>
                <a:ea typeface="+mj-ea"/>
                <a:cs typeface="+mj-cs"/>
              </a:rPr>
              <a:t>ITC Hotels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30FCB-8FC6-D39D-E5C4-04044F5D0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highlight>
                  <a:srgbClr val="000080"/>
                </a:highlight>
                <a:latin typeface="Amasis MT Pro Black" panose="02040A04050005020304" pitchFamily="18" charset="0"/>
              </a:rPr>
              <a:t>Cancellation Analysis</a:t>
            </a:r>
          </a:p>
          <a:p>
            <a:r>
              <a:rPr lang="en-US" sz="2000" b="1" dirty="0"/>
              <a:t>Total Cancelled Rooms</a:t>
            </a:r>
            <a:r>
              <a:rPr lang="en-US" sz="2000" dirty="0"/>
              <a:t>: 33K</a:t>
            </a:r>
          </a:p>
          <a:p>
            <a:r>
              <a:rPr lang="en-US" sz="2000" b="1" dirty="0"/>
              <a:t>Cancellation %: </a:t>
            </a:r>
            <a:r>
              <a:rPr lang="en-US" sz="2000" dirty="0"/>
              <a:t>24.83%</a:t>
            </a:r>
          </a:p>
          <a:p>
            <a:r>
              <a:rPr lang="en-US" sz="2000" b="1" dirty="0"/>
              <a:t>Lost Revenue</a:t>
            </a:r>
            <a:r>
              <a:rPr lang="en-US" sz="2000" dirty="0"/>
              <a:t>: 29.14% of potential revenue lost due to </a:t>
            </a:r>
            <a:r>
              <a:rPr lang="en-US" sz="2000" dirty="0" err="1"/>
              <a:t>cancellations.Peak</a:t>
            </a:r>
            <a:r>
              <a:rPr lang="en-US" sz="2000" dirty="0"/>
              <a:t> </a:t>
            </a:r>
          </a:p>
          <a:p>
            <a:r>
              <a:rPr lang="en-US" sz="2000" b="1" dirty="0"/>
              <a:t>Cancellation Months: </a:t>
            </a:r>
            <a:r>
              <a:rPr lang="en-US" sz="2000" dirty="0"/>
              <a:t>May and July</a:t>
            </a:r>
          </a:p>
          <a:p>
            <a:r>
              <a:rPr lang="en-US" sz="2000" b="1" dirty="0"/>
              <a:t>High-Cancellation Room Categories: </a:t>
            </a:r>
            <a:r>
              <a:rPr lang="en-US" sz="2000" dirty="0"/>
              <a:t>RT3 and RT4High</a:t>
            </a:r>
          </a:p>
          <a:p>
            <a:r>
              <a:rPr lang="en-US" sz="2000" b="1" dirty="0"/>
              <a:t> Cancellation Weeks: </a:t>
            </a:r>
            <a:r>
              <a:rPr lang="en-US" sz="2000" dirty="0"/>
              <a:t>Week 19–24</a:t>
            </a:r>
          </a:p>
        </p:txBody>
      </p:sp>
      <p:pic>
        <p:nvPicPr>
          <p:cNvPr id="7170" name="Picture 2" descr="ITC HOTEL: Spotlight Towards Leisure ...">
            <a:extLst>
              <a:ext uri="{FF2B5EF4-FFF2-40B4-BE49-F238E27FC236}">
                <a16:creationId xmlns:a16="http://schemas.microsoft.com/office/drawing/2014/main" id="{7C5F89B3-66A0-565C-B159-75C30A717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2"/>
          <a:stretch>
            <a:fillRect/>
          </a:stretch>
        </p:blipFill>
        <p:spPr bwMode="auto">
          <a:xfrm>
            <a:off x="6312310" y="1"/>
            <a:ext cx="58865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696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55F18529-7D03-B728-CF3A-B9D4983B473A}"/>
              </a:ext>
            </a:extLst>
          </p:cNvPr>
          <p:cNvSpPr txBox="1">
            <a:spLocks/>
          </p:cNvSpPr>
          <p:nvPr/>
        </p:nvSpPr>
        <p:spPr>
          <a:xfrm>
            <a:off x="761800" y="762001"/>
            <a:ext cx="5334197" cy="17082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40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ITC Hotels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3F94E7-D2A5-C0E1-8965-DB3221121196}"/>
              </a:ext>
            </a:extLst>
          </p:cNvPr>
          <p:cNvSpPr txBox="1"/>
          <p:nvPr/>
        </p:nvSpPr>
        <p:spPr>
          <a:xfrm>
            <a:off x="761800" y="2470244"/>
            <a:ext cx="5334197" cy="3769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highlight>
                  <a:srgbClr val="000080"/>
                </a:highlight>
                <a:latin typeface="Amasis MT Pro Black" panose="02040A04050005020304" pitchFamily="18" charset="0"/>
              </a:rPr>
              <a:t>Overall Dashboard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Total Revenue Generated: </a:t>
            </a:r>
            <a:r>
              <a:rPr lang="en-US" sz="2000" dirty="0"/>
              <a:t>₹2.01B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Revenue Realized: </a:t>
            </a:r>
            <a:r>
              <a:rPr lang="en-US" sz="2000" dirty="0"/>
              <a:t>₹1.71B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Growth: </a:t>
            </a:r>
            <a:r>
              <a:rPr lang="en-US" sz="2000" dirty="0"/>
              <a:t>MoM up by 50.44%, WoW up by 13.85%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Total Bookings: </a:t>
            </a:r>
            <a:r>
              <a:rPr lang="en-US" sz="2000" dirty="0"/>
              <a:t>135K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Cancellation Rate: </a:t>
            </a:r>
            <a:r>
              <a:rPr lang="en-US" sz="2000" dirty="0"/>
              <a:t>24.83%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Occupancy: </a:t>
            </a:r>
            <a:r>
              <a:rPr lang="en-US" sz="2000" dirty="0"/>
              <a:t>43.5%</a:t>
            </a:r>
          </a:p>
        </p:txBody>
      </p:sp>
      <p:pic>
        <p:nvPicPr>
          <p:cNvPr id="8194" name="Picture 2" descr="Corporate">
            <a:extLst>
              <a:ext uri="{FF2B5EF4-FFF2-40B4-BE49-F238E27FC236}">
                <a16:creationId xmlns:a16="http://schemas.microsoft.com/office/drawing/2014/main" id="{797DDE45-2DB9-39B5-001A-69540F9A3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1" r="-1" b="-1"/>
          <a:stretch>
            <a:fillRect/>
          </a:stretch>
        </p:blipFill>
        <p:spPr bwMode="auto">
          <a:xfrm>
            <a:off x="6857797" y="-10886"/>
            <a:ext cx="5334204" cy="6868886"/>
          </a:xfrm>
          <a:prstGeom prst="rect">
            <a:avLst/>
          </a:prstGeom>
          <a:noFill/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476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 descr="Bukhara 2021: ITC Maurya, Chanakyapuri, New Delhi – ITP">
            <a:extLst>
              <a:ext uri="{FF2B5EF4-FFF2-40B4-BE49-F238E27FC236}">
                <a16:creationId xmlns:a16="http://schemas.microsoft.com/office/drawing/2014/main" id="{5815AB68-6AFC-CFC0-AC82-EF014617E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6" r="14185" b="1"/>
          <a:stretch>
            <a:fillRect/>
          </a:stretch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6">
            <a:extLst>
              <a:ext uri="{FF2B5EF4-FFF2-40B4-BE49-F238E27FC236}">
                <a16:creationId xmlns:a16="http://schemas.microsoft.com/office/drawing/2014/main" id="{163D7A97-8AEE-4E06-F713-48C00C1AA07F}"/>
              </a:ext>
            </a:extLst>
          </p:cNvPr>
          <p:cNvSpPr txBox="1">
            <a:spLocks/>
          </p:cNvSpPr>
          <p:nvPr/>
        </p:nvSpPr>
        <p:spPr>
          <a:xfrm>
            <a:off x="7531610" y="365125"/>
            <a:ext cx="3822189" cy="1899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40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Strategic Recommendations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7D8F02-53ED-29FB-9146-8E9F1E15742C}"/>
              </a:ext>
            </a:extLst>
          </p:cNvPr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Leverage High-Performing Platforms: Increase collaborations and promotions on MakeMyTrip and other top platforms.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Target High-Revenue Cities: Focus marketing and promotions in cities like Mumbai, Delhi, and Bangalore.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Reduce Cancellations: Introduce better cancellation policies and incentives for non-refundable bookings.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 Boost Weekday Occupancy: Consider offering weekday deals or packages to balance occupancy rates.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Optimize Room Classes: Analyze underperforming room classes (e.g., Standard, RT4) for potential upgrades or targeted promotions.</a:t>
            </a:r>
          </a:p>
        </p:txBody>
      </p:sp>
    </p:spTree>
    <p:extLst>
      <p:ext uri="{BB962C8B-B14F-4D97-AF65-F5344CB8AC3E}">
        <p14:creationId xmlns:p14="http://schemas.microsoft.com/office/powerpoint/2010/main" val="2597259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17EE14E-EC64-35E7-2F35-A32B8AEF1963}"/>
              </a:ext>
            </a:extLst>
          </p:cNvPr>
          <p:cNvSpPr/>
          <p:nvPr/>
        </p:nvSpPr>
        <p:spPr>
          <a:xfrm>
            <a:off x="3502731" y="1542402"/>
            <a:ext cx="5186842" cy="2387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Thanks For Connecting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7198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B459B-0591-93C7-37C2-9912B5231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47A1-20D6-DD08-90A2-9D3F642721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43B84-56B9-7A35-D6C4-F13185F09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7020"/>
            <a:ext cx="9144000" cy="17305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5 Star Hotel in Chennai | Luxury Hotel Booking in Chennai ...">
            <a:extLst>
              <a:ext uri="{FF2B5EF4-FFF2-40B4-BE49-F238E27FC236}">
                <a16:creationId xmlns:a16="http://schemas.microsoft.com/office/drawing/2014/main" id="{42D97D3D-9C75-1AB8-DAE5-4B89A1742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64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34C5B8-CA66-D7FB-0400-F40A0E5B6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AC2A7C-6965-27ED-E373-20FE31257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662" y="386930"/>
            <a:ext cx="10066122" cy="12984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ITC Hotels Analysis</a:t>
            </a: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FA0501-7EAA-43F5-9618-95B24A680163}"/>
              </a:ext>
            </a:extLst>
          </p:cNvPr>
          <p:cNvSpPr txBox="1"/>
          <p:nvPr/>
        </p:nvSpPr>
        <p:spPr>
          <a:xfrm>
            <a:off x="793661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ITC Hotels is one of India’s premier luxury hotel chains, recognized for blending traditional Indian hospitality with world-class service standards. Operating under the ethos of “Responsible Luxury,” ITC Hotels focuses on sustainability, luxury, and excellence. With properties spanning across metropolitan and regional cities, ITC offers a diverse range of accommodations—from elite to standard—serving both business and leisure travelers.</a:t>
            </a:r>
          </a:p>
        </p:txBody>
      </p:sp>
      <p:pic>
        <p:nvPicPr>
          <p:cNvPr id="3074" name="Picture 2" descr="Buy ITC Hotels Gift Card in India ...">
            <a:extLst>
              <a:ext uri="{FF2B5EF4-FFF2-40B4-BE49-F238E27FC236}">
                <a16:creationId xmlns:a16="http://schemas.microsoft.com/office/drawing/2014/main" id="{221B1709-863C-C19C-0525-DFF3A050D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3517592"/>
            <a:ext cx="5150277" cy="164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Rectangle 308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0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A6F6DB-48EB-AC7A-693A-1EDB26A9A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63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549F77ED-0EAA-75A1-D98B-1B36AAFC8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latin typeface="Amasis MT Pro Black" panose="02040A04050005020304" pitchFamily="18" charset="0"/>
                <a:ea typeface="+mj-ea"/>
                <a:cs typeface="+mj-cs"/>
              </a:rPr>
              <a:t>ITC Hotels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E4538-4EBA-41A6-9B65-C720D9CA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  <a:highlight>
                  <a:srgbClr val="000080"/>
                </a:highlight>
                <a:latin typeface="Amasis MT Pro Black" panose="02040A04050005020304" pitchFamily="18" charset="0"/>
              </a:rPr>
              <a:t>Revenue Analysis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1.Highest Revenue Month: </a:t>
            </a:r>
            <a:r>
              <a:rPr lang="en-US" sz="1400" dirty="0"/>
              <a:t>Revenue July</a:t>
            </a:r>
          </a:p>
          <a:p>
            <a:pPr marL="0" indent="0">
              <a:buNone/>
            </a:pPr>
            <a:r>
              <a:rPr lang="en-US" sz="1400" b="1" dirty="0"/>
              <a:t>2.Top Booking Days:  </a:t>
            </a:r>
            <a:r>
              <a:rPr lang="en-US" sz="1400" dirty="0"/>
              <a:t>Sundays generated the highest revenue.</a:t>
            </a:r>
          </a:p>
          <a:p>
            <a:pPr marL="0" indent="0">
              <a:buNone/>
            </a:pPr>
            <a:r>
              <a:rPr lang="en-US" sz="1400" b="1" dirty="0"/>
              <a:t>3.Best Performing Properties:  </a:t>
            </a:r>
            <a:r>
              <a:rPr lang="en-US" sz="1400" dirty="0"/>
              <a:t>ITC Exotica, ITC Palace, </a:t>
            </a:r>
          </a:p>
          <a:p>
            <a:pPr marL="0" indent="0">
              <a:buNone/>
            </a:pPr>
            <a:r>
              <a:rPr lang="en-US" sz="1400" b="1" dirty="0"/>
              <a:t>4.ITC City Top Room Class by Revenue:  </a:t>
            </a:r>
            <a:r>
              <a:rPr lang="en-US" sz="1400" dirty="0"/>
              <a:t>Elite rooms (32.82%)</a:t>
            </a:r>
          </a:p>
          <a:p>
            <a:pPr marL="0" indent="0">
              <a:buNone/>
            </a:pPr>
            <a:r>
              <a:rPr lang="en-US" sz="1400" b="1" dirty="0"/>
              <a:t>5.Booking Platforms:  </a:t>
            </a:r>
            <a:r>
              <a:rPr lang="en-US" sz="1400" dirty="0"/>
              <a:t>“Others” and MakeMyTrip contributed most.</a:t>
            </a:r>
          </a:p>
          <a:p>
            <a:pPr marL="0" indent="0">
              <a:buNone/>
            </a:pPr>
            <a:r>
              <a:rPr lang="en-US" sz="1400" b="1" dirty="0"/>
              <a:t>6.Category-wise: </a:t>
            </a:r>
            <a:r>
              <a:rPr lang="en-US" sz="1400" dirty="0"/>
              <a:t>Luxury category far outperformed Business.</a:t>
            </a:r>
          </a:p>
          <a:p>
            <a:pPr marL="0" indent="0">
              <a:buNone/>
            </a:pPr>
            <a:r>
              <a:rPr lang="en-US" sz="1400" b="1" dirty="0"/>
              <a:t>7.City-wise:  </a:t>
            </a:r>
            <a:r>
              <a:rPr lang="en-US" sz="1400" dirty="0"/>
              <a:t>Mumbai, Delhi, Bangalore led in revenue.</a:t>
            </a:r>
          </a:p>
        </p:txBody>
      </p:sp>
      <p:pic>
        <p:nvPicPr>
          <p:cNvPr id="4098" name="Picture 2" descr="ITC Hotels | ITC Hotels net soars 40% in consolidated net profit at Rs  257.85 crore in March quarter - Telegraph India">
            <a:extLst>
              <a:ext uri="{FF2B5EF4-FFF2-40B4-BE49-F238E27FC236}">
                <a16:creationId xmlns:a16="http://schemas.microsoft.com/office/drawing/2014/main" id="{1EAB3442-8EB8-A021-679D-6A9758E11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5967" y="2053032"/>
            <a:ext cx="4170530" cy="27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991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427B6-4107-27A4-D732-C70D8B297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DD55D3B-3FED-1445-80DC-EA0B0197C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1" y="0"/>
            <a:ext cx="12107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BE651936-8A9B-41BA-9A72-1F8FA29CD846}"/>
              </a:ext>
            </a:extLst>
          </p:cNvPr>
          <p:cNvSpPr txBox="1">
            <a:spLocks/>
          </p:cNvSpPr>
          <p:nvPr/>
        </p:nvSpPr>
        <p:spPr>
          <a:xfrm>
            <a:off x="1144923" y="305291"/>
            <a:ext cx="5323715" cy="1642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4000" kern="1200" dirty="0">
                <a:solidFill>
                  <a:schemeClr val="bg2"/>
                </a:solidFill>
                <a:latin typeface="Amasis MT Pro Black" panose="02040A04050005020304" pitchFamily="18" charset="0"/>
                <a:ea typeface="+mj-ea"/>
                <a:cs typeface="+mj-cs"/>
              </a:rPr>
              <a:t>ITC Hotels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7D6FF3-79EE-C959-3487-F02323FAD6A0}"/>
              </a:ext>
            </a:extLst>
          </p:cNvPr>
          <p:cNvSpPr txBox="1"/>
          <p:nvPr/>
        </p:nvSpPr>
        <p:spPr>
          <a:xfrm>
            <a:off x="1144923" y="2405894"/>
            <a:ext cx="5315189" cy="39944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2"/>
                </a:solidFill>
                <a:highlight>
                  <a:srgbClr val="000080"/>
                </a:highlight>
                <a:latin typeface="Amasis MT Pro Black" panose="02040A04050005020304" pitchFamily="18" charset="0"/>
              </a:rPr>
              <a:t>Occupancy Analysis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Overall Occupancy</a:t>
            </a:r>
            <a:r>
              <a:rPr lang="en-US" sz="1700" dirty="0"/>
              <a:t>: 43.50%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Top Occupied Room Classes: </a:t>
            </a:r>
            <a:r>
              <a:rPr lang="en-US" sz="1700" dirty="0"/>
              <a:t>Presidential &amp;       Premium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Top Property by Occupancy:</a:t>
            </a:r>
            <a:r>
              <a:rPr lang="en-US" sz="1700" dirty="0"/>
              <a:t> ITC Blu (46.73%)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Lowest Occupancy: </a:t>
            </a:r>
            <a:r>
              <a:rPr lang="en-US" sz="1700" dirty="0"/>
              <a:t>ITC Seasons (33.56%)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Weekend vs Weekday: </a:t>
            </a:r>
            <a:r>
              <a:rPr lang="en-US" sz="1700" dirty="0"/>
              <a:t>Weekends had much higher occupancy (55.57%) than weekdays (38.45%).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Growth: </a:t>
            </a:r>
            <a:r>
              <a:rPr lang="en-US" sz="1700" dirty="0"/>
              <a:t>Slight negative trend in occupancy WoW (-0.88%) and MoM (-0.12%)</a:t>
            </a:r>
          </a:p>
        </p:txBody>
      </p:sp>
      <p:pic>
        <p:nvPicPr>
          <p:cNvPr id="5122" name="Picture 2" descr="ITC Hotels | ITC Hotels net soars 40% in consolidated net profit at Rs  257.85 crore in March quarter - Telegraph India">
            <a:extLst>
              <a:ext uri="{FF2B5EF4-FFF2-40B4-BE49-F238E27FC236}">
                <a16:creationId xmlns:a16="http://schemas.microsoft.com/office/drawing/2014/main" id="{263A49B8-D67E-9EA2-B8E0-18E5B7F4F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5967" y="2053032"/>
            <a:ext cx="4170530" cy="278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55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435F28E-DF2D-3235-1077-F9FA11C77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59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DDD21A89-3F42-42F1-3E9D-0AAFE7A50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latin typeface="Amasis MT Pro Black" panose="02040A04050005020304" pitchFamily="18" charset="0"/>
                <a:ea typeface="+mj-ea"/>
                <a:cs typeface="+mj-cs"/>
              </a:rPr>
              <a:t>ITC Hotels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5A88D-B364-CF33-8881-EAAFD8E0B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5574" y="3572851"/>
            <a:ext cx="7485413" cy="310514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2"/>
                </a:solidFill>
              </a:rPr>
              <a:t> </a:t>
            </a:r>
            <a:r>
              <a:rPr lang="en-US" sz="2000" dirty="0">
                <a:solidFill>
                  <a:schemeClr val="bg2"/>
                </a:solidFill>
                <a:highlight>
                  <a:srgbClr val="000080"/>
                </a:highlight>
                <a:latin typeface="Amasis MT Pro Black" panose="02040A04050005020304" pitchFamily="18" charset="0"/>
              </a:rPr>
              <a:t>Booking Analysis</a:t>
            </a:r>
          </a:p>
          <a:p>
            <a:pPr marL="0" indent="0">
              <a:buNone/>
            </a:pPr>
            <a:endParaRPr lang="en-US" sz="2000" dirty="0">
              <a:solidFill>
                <a:schemeClr val="bg2"/>
              </a:solidFill>
              <a:highlight>
                <a:srgbClr val="000080"/>
              </a:highlight>
              <a:latin typeface="Amasis MT Pro Black" panose="02040A04050005020304" pitchFamily="18" charset="0"/>
            </a:endParaRPr>
          </a:p>
          <a:p>
            <a:pPr marL="0" indent="0">
              <a:buNone/>
            </a:pPr>
            <a:r>
              <a:rPr lang="en-US" sz="1700" dirty="0">
                <a:latin typeface="Amasis MT Pro Black" panose="02040A04050005020304" pitchFamily="18" charset="0"/>
              </a:rPr>
              <a:t>    </a:t>
            </a:r>
            <a:r>
              <a:rPr lang="en-US" sz="1700" b="1" dirty="0"/>
              <a:t>Total Bookings : </a:t>
            </a:r>
            <a:r>
              <a:rPr lang="en-US" sz="1700" dirty="0"/>
              <a:t>135k</a:t>
            </a:r>
          </a:p>
          <a:p>
            <a:pPr marL="0" indent="0">
              <a:buNone/>
            </a:pPr>
            <a:r>
              <a:rPr lang="en-US" sz="1700" b="1" dirty="0">
                <a:latin typeface="Amasis MT Pro Black" panose="02040A04050005020304" pitchFamily="18" charset="0"/>
              </a:rPr>
              <a:t>    </a:t>
            </a:r>
            <a:r>
              <a:rPr lang="en-US" sz="1700" b="1" dirty="0"/>
              <a:t>ALOS: </a:t>
            </a:r>
            <a:r>
              <a:rPr lang="en-US" sz="1700" dirty="0"/>
              <a:t>2.37 days</a:t>
            </a:r>
          </a:p>
          <a:p>
            <a:pPr marL="0" indent="0">
              <a:buNone/>
            </a:pPr>
            <a:r>
              <a:rPr lang="en-US" sz="1700" b="1" dirty="0"/>
              <a:t>      Booking Window</a:t>
            </a:r>
            <a:r>
              <a:rPr lang="en-US" sz="1700" dirty="0"/>
              <a:t>: 0–3 days most common lead time.</a:t>
            </a:r>
          </a:p>
          <a:p>
            <a:pPr marL="0" indent="0">
              <a:buNone/>
            </a:pPr>
            <a:r>
              <a:rPr lang="en-US" sz="1700" b="1" dirty="0"/>
              <a:t>      Top Lead Time Segment: </a:t>
            </a:r>
            <a:r>
              <a:rPr lang="en-US" sz="1700" dirty="0"/>
              <a:t>0–3 days (indicative of impulsive or short-term      booking behavior).</a:t>
            </a:r>
          </a:p>
          <a:p>
            <a:pPr marL="0" indent="0">
              <a:buNone/>
            </a:pPr>
            <a:r>
              <a:rPr lang="en-US" sz="1700" b="1" dirty="0"/>
              <a:t>      Days with Most Bookings: </a:t>
            </a:r>
            <a:r>
              <a:rPr lang="en-US" sz="1700" dirty="0"/>
              <a:t>Saturday, Sunday, and Monday were most active.</a:t>
            </a:r>
          </a:p>
        </p:txBody>
      </p:sp>
      <p:pic>
        <p:nvPicPr>
          <p:cNvPr id="6146" name="Picture 2" descr="Decoding the ITC – ITC Hotels demerger">
            <a:extLst>
              <a:ext uri="{FF2B5EF4-FFF2-40B4-BE49-F238E27FC236}">
                <a16:creationId xmlns:a16="http://schemas.microsoft.com/office/drawing/2014/main" id="{A4F593CD-3F74-FA8B-D6E7-B14A54698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1" b="34903"/>
          <a:stretch>
            <a:fillRect/>
          </a:stretch>
        </p:blipFill>
        <p:spPr bwMode="auto">
          <a:xfrm>
            <a:off x="20" y="9"/>
            <a:ext cx="12191980" cy="3507090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765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480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Amasis MT Pro Black</vt:lpstr>
      <vt:lpstr>Aptos</vt:lpstr>
      <vt:lpstr>Aptos Display</vt:lpstr>
      <vt:lpstr>Arial</vt:lpstr>
      <vt:lpstr>Office Theme</vt:lpstr>
      <vt:lpstr>PowerPoint Presentation</vt:lpstr>
      <vt:lpstr>PowerPoint Presentation</vt:lpstr>
      <vt:lpstr>ITC Hotels Analysis</vt:lpstr>
      <vt:lpstr>PowerPoint Presentation</vt:lpstr>
      <vt:lpstr>ITC Hotels Analysis</vt:lpstr>
      <vt:lpstr>PowerPoint Presentation</vt:lpstr>
      <vt:lpstr>PowerPoint Presentation</vt:lpstr>
      <vt:lpstr>PowerPoint Presentation</vt:lpstr>
      <vt:lpstr>ITC Hotels Analysis</vt:lpstr>
      <vt:lpstr>PowerPoint Presentation</vt:lpstr>
      <vt:lpstr>ITC Hotels Analysis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Sneha Patel</dc:creator>
  <cp:lastModifiedBy>Sneha Patel</cp:lastModifiedBy>
  <cp:revision>1</cp:revision>
  <dcterms:created xsi:type="dcterms:W3CDTF">2025-07-09T18:11:48Z</dcterms:created>
  <dcterms:modified xsi:type="dcterms:W3CDTF">2025-07-09T19:45:32Z</dcterms:modified>
</cp:coreProperties>
</file>