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3" r:id="rId3"/>
    <p:sldId id="264" r:id="rId4"/>
    <p:sldId id="259" r:id="rId5"/>
    <p:sldId id="260" r:id="rId6"/>
    <p:sldId id="266"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BB48EC-A3FA-43B9-9C69-71748BEC359B}">
          <p14:sldIdLst>
            <p14:sldId id="257"/>
            <p14:sldId id="263"/>
            <p14:sldId id="264"/>
            <p14:sldId id="259"/>
            <p14:sldId id="260"/>
            <p14:sldId id="266"/>
            <p14:sldId id="262"/>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983A-6FA3-FC3F-70A0-515DAF96E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D061A7-9F44-A96C-7210-E5E680A9C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446A2B-981D-87C0-C66D-6120D5E512DB}"/>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5" name="Footer Placeholder 4">
            <a:extLst>
              <a:ext uri="{FF2B5EF4-FFF2-40B4-BE49-F238E27FC236}">
                <a16:creationId xmlns:a16="http://schemas.microsoft.com/office/drawing/2014/main" id="{D1360FDE-9720-B477-81A2-371E91E61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7A767-4EE5-453D-183E-C0413E770FE2}"/>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131695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F97E-11A5-42BB-6A86-76D76E18BC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4A50D5-AC1E-901C-20D1-5CC705C612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BB26A-080A-0060-39AA-7364CD1FF0B2}"/>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5" name="Footer Placeholder 4">
            <a:extLst>
              <a:ext uri="{FF2B5EF4-FFF2-40B4-BE49-F238E27FC236}">
                <a16:creationId xmlns:a16="http://schemas.microsoft.com/office/drawing/2014/main" id="{8880A4DE-37F9-935C-2BEA-0D215583D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E4FE7-4DEF-A694-5E65-DEC72FF453B2}"/>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37386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AFB55-084E-D305-A909-4347C3DF12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D849BD-46D7-3CED-DFE8-72B86AEC9B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722B2-5168-ACDF-8D70-3985B39AA099}"/>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5" name="Footer Placeholder 4">
            <a:extLst>
              <a:ext uri="{FF2B5EF4-FFF2-40B4-BE49-F238E27FC236}">
                <a16:creationId xmlns:a16="http://schemas.microsoft.com/office/drawing/2014/main" id="{887B2DB6-C7A9-067E-2CF0-30AFE0C55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3668C-70D6-F303-9F73-FB7F4330D938}"/>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287976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A251-052A-16BD-484B-B01F20D3A3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DDC57-56C8-0E36-B331-EA248693E3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0B641-CF2E-A997-4F27-86115EFC5CC6}"/>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5" name="Footer Placeholder 4">
            <a:extLst>
              <a:ext uri="{FF2B5EF4-FFF2-40B4-BE49-F238E27FC236}">
                <a16:creationId xmlns:a16="http://schemas.microsoft.com/office/drawing/2014/main" id="{5D8DD86D-873B-9A18-838B-DA84A9CE1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C61108-0A0E-DC11-0997-1997B71B2BEB}"/>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197332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9D8C-1E6B-13A4-B33D-2936ECC30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7F893F-CAEA-65D2-574A-3DE4AFFBB7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CF8DAD-3834-92F2-ADCA-6A7CD389C6DA}"/>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5" name="Footer Placeholder 4">
            <a:extLst>
              <a:ext uri="{FF2B5EF4-FFF2-40B4-BE49-F238E27FC236}">
                <a16:creationId xmlns:a16="http://schemas.microsoft.com/office/drawing/2014/main" id="{656B201E-DAE9-6D11-064B-4E10A95F9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3AD93-B023-F4D5-4F7C-87AC5D685498}"/>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36764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1E58-E286-0494-47CA-97240DE874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31B712-53AA-8D19-D43C-45D0DD5872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3AC8D5-9744-3FDF-7187-B76E5EE9E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703B94-6616-A812-7D26-CCAB4DFDD9C3}"/>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6" name="Footer Placeholder 5">
            <a:extLst>
              <a:ext uri="{FF2B5EF4-FFF2-40B4-BE49-F238E27FC236}">
                <a16:creationId xmlns:a16="http://schemas.microsoft.com/office/drawing/2014/main" id="{DD25D69C-BEE4-F071-EC16-E2CA6A05FE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ABF6F-FAAC-BDB0-140C-9F84DDAE806B}"/>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344461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87CB-5703-1DB2-216B-9003B09CB0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47C9F-A4E4-1B54-0A3C-2F1C0135F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9E1DF-BC6D-09E2-FA24-56ED92578B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28F8A8-EB01-8277-DC07-5B1AEE724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F6EF7-50B7-6F7B-835D-93A7E0FBB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E72DDD-BA03-622E-4AC9-FFA8BF731AEF}"/>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8" name="Footer Placeholder 7">
            <a:extLst>
              <a:ext uri="{FF2B5EF4-FFF2-40B4-BE49-F238E27FC236}">
                <a16:creationId xmlns:a16="http://schemas.microsoft.com/office/drawing/2014/main" id="{91293E99-A056-1EE4-8EC3-3E045B4220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C16AF0-C520-98EF-9A92-7291FD010999}"/>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19999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D8FF-6AD4-7428-5BBB-4754A6A57E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DDD177-6C24-D2FE-1D97-A821F1C22668}"/>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4" name="Footer Placeholder 3">
            <a:extLst>
              <a:ext uri="{FF2B5EF4-FFF2-40B4-BE49-F238E27FC236}">
                <a16:creationId xmlns:a16="http://schemas.microsoft.com/office/drawing/2014/main" id="{8DD5B543-8E12-983D-E2F5-5F622EA12C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8B7C84-AAE0-915A-D542-BDE7CEE87AB9}"/>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373299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E4486-14A1-8CD0-090C-040A84F4624B}"/>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3" name="Footer Placeholder 2">
            <a:extLst>
              <a:ext uri="{FF2B5EF4-FFF2-40B4-BE49-F238E27FC236}">
                <a16:creationId xmlns:a16="http://schemas.microsoft.com/office/drawing/2014/main" id="{254C249B-7FE6-C1F7-F484-1F487209AE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58C765-EEFA-C288-03C0-9A5B61E69666}"/>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272473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6D11-B845-E5E2-BEF1-8654F698B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52853E-0469-8693-0259-C9F670520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93B713-A197-BDBD-7CEC-ED21CA5B2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741B1-59DF-458D-F163-8772813B104C}"/>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6" name="Footer Placeholder 5">
            <a:extLst>
              <a:ext uri="{FF2B5EF4-FFF2-40B4-BE49-F238E27FC236}">
                <a16:creationId xmlns:a16="http://schemas.microsoft.com/office/drawing/2014/main" id="{450D1FF0-5E34-CC81-518E-289DBA79E1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D41D9-FCCF-8B56-86CE-89CDC6C3B2B5}"/>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240072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8F42-697E-8719-295C-62BA6D98B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6A2E0E-7481-3D34-446C-9AE053B8E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7F9EED-1B5D-CB2D-0603-861A170E7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A050A-68C6-619A-181D-6BC7C308E9FF}"/>
              </a:ext>
            </a:extLst>
          </p:cNvPr>
          <p:cNvSpPr>
            <a:spLocks noGrp="1"/>
          </p:cNvSpPr>
          <p:nvPr>
            <p:ph type="dt" sz="half" idx="10"/>
          </p:nvPr>
        </p:nvSpPr>
        <p:spPr/>
        <p:txBody>
          <a:bodyPr/>
          <a:lstStyle/>
          <a:p>
            <a:fld id="{8A5DCE77-6D0C-4F8F-A65D-395A7568B0EE}" type="datetimeFigureOut">
              <a:rPr lang="en-IN" smtClean="0"/>
              <a:t>08-01-2024</a:t>
            </a:fld>
            <a:endParaRPr lang="en-IN"/>
          </a:p>
        </p:txBody>
      </p:sp>
      <p:sp>
        <p:nvSpPr>
          <p:cNvPr id="6" name="Footer Placeholder 5">
            <a:extLst>
              <a:ext uri="{FF2B5EF4-FFF2-40B4-BE49-F238E27FC236}">
                <a16:creationId xmlns:a16="http://schemas.microsoft.com/office/drawing/2014/main" id="{47928D12-F6A0-4517-B05F-8AEAE4134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23DF1-3052-1DAC-BBAC-F8E0C89F3AF6}"/>
              </a:ext>
            </a:extLst>
          </p:cNvPr>
          <p:cNvSpPr>
            <a:spLocks noGrp="1"/>
          </p:cNvSpPr>
          <p:nvPr>
            <p:ph type="sldNum" sz="quarter" idx="12"/>
          </p:nvPr>
        </p:nvSpPr>
        <p:spPr/>
        <p:txBody>
          <a:bodyPr/>
          <a:lstStyle/>
          <a:p>
            <a:fld id="{A6DE80E0-9911-46A4-BF14-BABC148D8302}" type="slidenum">
              <a:rPr lang="en-IN" smtClean="0"/>
              <a:t>‹#›</a:t>
            </a:fld>
            <a:endParaRPr lang="en-IN"/>
          </a:p>
        </p:txBody>
      </p:sp>
    </p:spTree>
    <p:extLst>
      <p:ext uri="{BB962C8B-B14F-4D97-AF65-F5344CB8AC3E}">
        <p14:creationId xmlns:p14="http://schemas.microsoft.com/office/powerpoint/2010/main" val="419107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4BF986-2316-42BB-996B-C11A5C74C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8600A-98C4-06E3-9E48-26A0DCE62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A519C-3F4F-64CF-683E-CB76E8736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DCE77-6D0C-4F8F-A65D-395A7568B0EE}" type="datetimeFigureOut">
              <a:rPr lang="en-IN" smtClean="0"/>
              <a:t>08-01-2024</a:t>
            </a:fld>
            <a:endParaRPr lang="en-IN"/>
          </a:p>
        </p:txBody>
      </p:sp>
      <p:sp>
        <p:nvSpPr>
          <p:cNvPr id="5" name="Footer Placeholder 4">
            <a:extLst>
              <a:ext uri="{FF2B5EF4-FFF2-40B4-BE49-F238E27FC236}">
                <a16:creationId xmlns:a16="http://schemas.microsoft.com/office/drawing/2014/main" id="{88692280-EB18-F55C-8DB1-29CB38D56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F52E50-792C-25BE-DBA7-00CE83D9E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E80E0-9911-46A4-BF14-BABC148D8302}" type="slidenum">
              <a:rPr lang="en-IN" smtClean="0"/>
              <a:t>‹#›</a:t>
            </a:fld>
            <a:endParaRPr lang="en-IN"/>
          </a:p>
        </p:txBody>
      </p:sp>
    </p:spTree>
    <p:extLst>
      <p:ext uri="{BB962C8B-B14F-4D97-AF65-F5344CB8AC3E}">
        <p14:creationId xmlns:p14="http://schemas.microsoft.com/office/powerpoint/2010/main" val="3363688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802C41-6EC6-F3C5-B664-B304B0617589}"/>
              </a:ext>
            </a:extLst>
          </p:cNvPr>
          <p:cNvSpPr>
            <a:spLocks noGrp="1"/>
          </p:cNvSpPr>
          <p:nvPr>
            <p:ph type="title"/>
          </p:nvPr>
        </p:nvSpPr>
        <p:spPr>
          <a:xfrm>
            <a:off x="793282" y="1"/>
            <a:ext cx="10515600" cy="1453414"/>
          </a:xfrm>
        </p:spPr>
        <p:txBody>
          <a:bodyPr>
            <a:normAutofit/>
          </a:bodyPr>
          <a:lstStyle/>
          <a:p>
            <a:r>
              <a:rPr lang="en-IN" sz="3600" dirty="0">
                <a:latin typeface="Arial Rounded MT Bold" panose="020F0704030504030204" pitchFamily="34" charset="0"/>
                <a:cs typeface="Aharoni" panose="02010803020104030203" pitchFamily="2" charset="-79"/>
              </a:rPr>
              <a:t>                     MINIX OPERATING SYSTEM</a:t>
            </a:r>
          </a:p>
        </p:txBody>
      </p:sp>
      <p:sp>
        <p:nvSpPr>
          <p:cNvPr id="10" name="Content Placeholder 9">
            <a:extLst>
              <a:ext uri="{FF2B5EF4-FFF2-40B4-BE49-F238E27FC236}">
                <a16:creationId xmlns:a16="http://schemas.microsoft.com/office/drawing/2014/main" id="{DDBB1713-A858-9B92-D04C-CF2A5BEB190C}"/>
              </a:ext>
            </a:extLst>
          </p:cNvPr>
          <p:cNvSpPr>
            <a:spLocks noGrp="1"/>
          </p:cNvSpPr>
          <p:nvPr>
            <p:ph idx="1"/>
          </p:nvPr>
        </p:nvSpPr>
        <p:spPr>
          <a:xfrm>
            <a:off x="234215" y="1164657"/>
            <a:ext cx="11723570" cy="5428648"/>
          </a:xfrm>
        </p:spPr>
        <p:txBody>
          <a:bodyPr/>
          <a:lstStyle/>
          <a:p>
            <a:pPr>
              <a:buFont typeface="Wingdings" panose="05000000000000000000" pitchFamily="2" charset="2"/>
              <a:buChar char="Ø"/>
            </a:pPr>
            <a:r>
              <a:rPr lang="en-IN" sz="3200" b="1" dirty="0">
                <a:latin typeface="Cambria Math" panose="02040503050406030204" pitchFamily="18" charset="0"/>
                <a:ea typeface="Cambria Math" panose="02040503050406030204" pitchFamily="18" charset="0"/>
              </a:rPr>
              <a:t> </a:t>
            </a:r>
            <a:r>
              <a:rPr lang="en-IN" sz="3200" b="1" u="sng" dirty="0">
                <a:latin typeface="Cambria Math" panose="02040503050406030204" pitchFamily="18" charset="0"/>
                <a:ea typeface="Cambria Math" panose="02040503050406030204" pitchFamily="18" charset="0"/>
              </a:rPr>
              <a:t>INTRODUCTION </a:t>
            </a:r>
            <a:r>
              <a:rPr lang="en-IN" sz="3200" b="1" dirty="0">
                <a:latin typeface="Cambria Math" panose="02040503050406030204" pitchFamily="18" charset="0"/>
                <a:ea typeface="Cambria Math" panose="02040503050406030204" pitchFamily="18" charset="0"/>
              </a:rPr>
              <a:t>:</a:t>
            </a:r>
            <a:endParaRPr lang="en-IN" sz="3200" b="1" u="sng" dirty="0">
              <a:latin typeface="Cambria Math" panose="02040503050406030204" pitchFamily="18" charset="0"/>
              <a:ea typeface="Cambria Math" panose="02040503050406030204" pitchFamily="18" charset="0"/>
            </a:endParaRPr>
          </a:p>
          <a:p>
            <a:r>
              <a:rPr lang="en-IN" sz="2400" dirty="0"/>
              <a:t>MINIX is an experimental OS used by students to dissect a real OS.</a:t>
            </a:r>
          </a:p>
          <a:p>
            <a:r>
              <a:rPr lang="en-IN" sz="2400" dirty="0"/>
              <a:t>MINIX (from mini-Unix) is a Unix-like operating system based on a microkernel architecture.</a:t>
            </a:r>
          </a:p>
          <a:p>
            <a:r>
              <a:rPr lang="en-IN" sz="2400" dirty="0"/>
              <a:t>It was written in C programming language.</a:t>
            </a:r>
          </a:p>
          <a:p>
            <a:r>
              <a:rPr lang="en-IN" sz="2400" dirty="0"/>
              <a:t>Structured in more modular way than UNIX and is compatible with UNIX from user point of view but totally different from inside.</a:t>
            </a:r>
          </a:p>
          <a:p>
            <a:r>
              <a:rPr lang="en-IN" sz="2400" dirty="0"/>
              <a:t>Many of the basic programs, such as cat, grep, is, make and the shell are present and perform the same functions as UNIX.</a:t>
            </a:r>
          </a:p>
          <a:p>
            <a:r>
              <a:rPr lang="en-IN" sz="2400" dirty="0"/>
              <a:t>MINIX is not as efficient as UNIX because it is designed to be readable.</a:t>
            </a:r>
          </a:p>
          <a:p>
            <a:r>
              <a:rPr lang="en-US" sz="2400" dirty="0"/>
              <a:t>MINIX originally was developed in 1987 by Andrew S. Tanenbaum as a teaching tool for his textbook Operating Systems Design and Implementation.</a:t>
            </a:r>
            <a:endParaRPr lang="en-IN" sz="2400" dirty="0"/>
          </a:p>
        </p:txBody>
      </p:sp>
    </p:spTree>
    <p:extLst>
      <p:ext uri="{BB962C8B-B14F-4D97-AF65-F5344CB8AC3E}">
        <p14:creationId xmlns:p14="http://schemas.microsoft.com/office/powerpoint/2010/main" val="323134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B0E5-482F-99C9-6594-E7A7493F7396}"/>
              </a:ext>
            </a:extLst>
          </p:cNvPr>
          <p:cNvSpPr>
            <a:spLocks noGrp="1"/>
          </p:cNvSpPr>
          <p:nvPr>
            <p:ph type="title"/>
          </p:nvPr>
        </p:nvSpPr>
        <p:spPr>
          <a:xfrm>
            <a:off x="317633" y="67378"/>
            <a:ext cx="11084293" cy="1212782"/>
          </a:xfrm>
        </p:spPr>
        <p:txBody>
          <a:bodyPr>
            <a:normAutofit/>
          </a:bodyPr>
          <a:lstStyle/>
          <a:p>
            <a:pPr marL="457200" indent="-457200">
              <a:buFont typeface="Wingdings" panose="05000000000000000000" pitchFamily="2" charset="2"/>
              <a:buChar char="Ø"/>
            </a:pPr>
            <a:r>
              <a:rPr lang="en-IN" sz="3200" b="1" u="sng" dirty="0">
                <a:latin typeface="Cambria Math" panose="02040503050406030204" pitchFamily="18" charset="0"/>
                <a:ea typeface="Cambria Math" panose="02040503050406030204" pitchFamily="18" charset="0"/>
              </a:rPr>
              <a:t>WHY WAS MINIX OS DEVELOPED ?</a:t>
            </a:r>
          </a:p>
        </p:txBody>
      </p:sp>
      <p:sp>
        <p:nvSpPr>
          <p:cNvPr id="3" name="Content Placeholder 2">
            <a:extLst>
              <a:ext uri="{FF2B5EF4-FFF2-40B4-BE49-F238E27FC236}">
                <a16:creationId xmlns:a16="http://schemas.microsoft.com/office/drawing/2014/main" id="{33995919-99AB-9D27-1EF6-64B528751B58}"/>
              </a:ext>
            </a:extLst>
          </p:cNvPr>
          <p:cNvSpPr>
            <a:spLocks noGrp="1"/>
          </p:cNvSpPr>
          <p:nvPr>
            <p:ph idx="1"/>
          </p:nvPr>
        </p:nvSpPr>
        <p:spPr>
          <a:xfrm>
            <a:off x="115503" y="1164657"/>
            <a:ext cx="11973829" cy="5693343"/>
          </a:xfrm>
        </p:spPr>
        <p:txBody>
          <a:bodyPr>
            <a:normAutofit/>
          </a:bodyPr>
          <a:lstStyle/>
          <a:p>
            <a:r>
              <a:rPr lang="en-US" sz="2400" dirty="0"/>
              <a:t>MINIX (Mini-Unix) operating system was developed by Andrew S. Tanenbaum with specific educational goals in mind. The primary reasons for the development of MINIX include:</a:t>
            </a:r>
          </a:p>
          <a:p>
            <a:endParaRPr lang="en-US" sz="2400" dirty="0"/>
          </a:p>
          <a:p>
            <a:pPr marL="514350" indent="-514350">
              <a:buFont typeface="+mj-lt"/>
              <a:buAutoNum type="arabicPeriod"/>
            </a:pPr>
            <a:r>
              <a:rPr lang="en-US" sz="2400" dirty="0"/>
              <a:t>Educational Purposes:     The main motivation behind MINIX was to serve as an educational tool for teaching operating system principles. Andrew S. Tanenbaum wanted to provide students with a hands-on and understandable example of an operating system, allowing them to study and learn the fundamental concepts of operating system design and implementation.</a:t>
            </a:r>
          </a:p>
          <a:p>
            <a:pPr marL="514350" indent="-514350">
              <a:buFont typeface="+mj-lt"/>
              <a:buAutoNum type="arabicPeriod"/>
            </a:pPr>
            <a:r>
              <a:rPr lang="en-US" sz="2400" dirty="0"/>
              <a:t>Teaching Operating System Concepts:     MINIX was designed to be a simplified and pedagogically useful Unix-like operating system. By providing access to the source code and a system that students could explore, modify, and experiment with, Tanenbaum aimed to enhance students' understanding of how operating systems function, their components, and their interactions.</a:t>
            </a:r>
          </a:p>
        </p:txBody>
      </p:sp>
    </p:spTree>
    <p:extLst>
      <p:ext uri="{BB962C8B-B14F-4D97-AF65-F5344CB8AC3E}">
        <p14:creationId xmlns:p14="http://schemas.microsoft.com/office/powerpoint/2010/main" val="402209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3CE8D-6E04-1E4D-185D-58E8B6187408}"/>
              </a:ext>
            </a:extLst>
          </p:cNvPr>
          <p:cNvSpPr>
            <a:spLocks noGrp="1"/>
          </p:cNvSpPr>
          <p:nvPr>
            <p:ph idx="1"/>
          </p:nvPr>
        </p:nvSpPr>
        <p:spPr>
          <a:xfrm>
            <a:off x="163630" y="243038"/>
            <a:ext cx="12124623" cy="6371924"/>
          </a:xfrm>
        </p:spPr>
        <p:txBody>
          <a:bodyPr>
            <a:normAutofit/>
          </a:bodyPr>
          <a:lstStyle/>
          <a:p>
            <a:pPr marL="514350" indent="-514350">
              <a:buFont typeface="+mj-lt"/>
              <a:buAutoNum type="arabicPeriod" startAt="3"/>
            </a:pPr>
            <a:r>
              <a:rPr lang="en-US" sz="2400" dirty="0"/>
              <a:t>Open Source and Availability:    The source code of MINIX was made available to the public with a license that permitted users to study, modify, and distribute the code for educational purposes. This open approach allowed a broader audience, especially students and educators, to delve into the internals of an operating system and gain practical insights.</a:t>
            </a:r>
          </a:p>
          <a:p>
            <a:pPr marL="514350" indent="-514350">
              <a:buFont typeface="+mj-lt"/>
              <a:buAutoNum type="arabicPeriod" startAt="3"/>
            </a:pPr>
            <a:endParaRPr lang="en-US" sz="2400" dirty="0"/>
          </a:p>
          <a:p>
            <a:pPr marL="514350" indent="-514350">
              <a:buFont typeface="+mj-lt"/>
              <a:buAutoNum type="arabicPeriod" startAt="3"/>
            </a:pPr>
            <a:r>
              <a:rPr lang="en-US" sz="2400" dirty="0"/>
              <a:t>Promotion of Learning by Doing:     MINIX's design encouraged a hands-on, practical approach to learning. Students could experiment with the operating system, make changes, and observe the effects. This active engagement with the system aimed to reinforce theoretical concepts with practical experience, helping students develop a deeper understanding of operating system principles.</a:t>
            </a:r>
          </a:p>
          <a:p>
            <a:pPr marL="514350" indent="-514350">
              <a:buFont typeface="+mj-lt"/>
              <a:buAutoNum type="arabicPeriod" startAt="3"/>
            </a:pPr>
            <a:endParaRPr lang="en-US" sz="2400" dirty="0"/>
          </a:p>
          <a:p>
            <a:pPr marL="0" indent="0">
              <a:buNone/>
            </a:pPr>
            <a:r>
              <a:rPr lang="en-US" sz="2400" dirty="0"/>
              <a:t>It's worth noting that MINIX played a role in the early development of Linux. Linus Torvalds, the creator of Linux, used MINIX as a reference while developing his own operating system kernel. While MINIX and Linux have distinct goals and implementations, MINIX's influence is recognized in the context of Linux's history.</a:t>
            </a:r>
            <a:endParaRPr lang="en-IN" sz="2400" dirty="0"/>
          </a:p>
          <a:p>
            <a:endParaRPr lang="en-IN" dirty="0"/>
          </a:p>
        </p:txBody>
      </p:sp>
    </p:spTree>
    <p:extLst>
      <p:ext uri="{BB962C8B-B14F-4D97-AF65-F5344CB8AC3E}">
        <p14:creationId xmlns:p14="http://schemas.microsoft.com/office/powerpoint/2010/main" val="234773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A758-7283-0016-B510-A68DDD6D0AFA}"/>
              </a:ext>
            </a:extLst>
          </p:cNvPr>
          <p:cNvSpPr>
            <a:spLocks noGrp="1"/>
          </p:cNvSpPr>
          <p:nvPr>
            <p:ph type="title"/>
          </p:nvPr>
        </p:nvSpPr>
        <p:spPr>
          <a:xfrm>
            <a:off x="365760" y="134755"/>
            <a:ext cx="10988040" cy="991402"/>
          </a:xfrm>
        </p:spPr>
        <p:txBody>
          <a:bodyPr>
            <a:normAutofit/>
          </a:bodyPr>
          <a:lstStyle/>
          <a:p>
            <a:pPr marL="457200" indent="-457200">
              <a:buFont typeface="Wingdings" panose="05000000000000000000" pitchFamily="2" charset="2"/>
              <a:buChar char="Ø"/>
            </a:pPr>
            <a:r>
              <a:rPr lang="en-IN" sz="3200" b="1" u="sng" dirty="0">
                <a:latin typeface="Cambria Math" panose="02040503050406030204" pitchFamily="18" charset="0"/>
                <a:ea typeface="Cambria Math" panose="02040503050406030204" pitchFamily="18" charset="0"/>
              </a:rPr>
              <a:t>THE ADVANTAGES OF USING MINIX : </a:t>
            </a:r>
          </a:p>
        </p:txBody>
      </p:sp>
      <p:sp>
        <p:nvSpPr>
          <p:cNvPr id="3" name="Content Placeholder 2">
            <a:extLst>
              <a:ext uri="{FF2B5EF4-FFF2-40B4-BE49-F238E27FC236}">
                <a16:creationId xmlns:a16="http://schemas.microsoft.com/office/drawing/2014/main" id="{59A077D5-82A3-A6D4-F59A-924571677FB6}"/>
              </a:ext>
            </a:extLst>
          </p:cNvPr>
          <p:cNvSpPr>
            <a:spLocks noGrp="1"/>
          </p:cNvSpPr>
          <p:nvPr>
            <p:ph idx="1"/>
          </p:nvPr>
        </p:nvSpPr>
        <p:spPr>
          <a:xfrm>
            <a:off x="311217" y="1241659"/>
            <a:ext cx="11720362" cy="5293896"/>
          </a:xfrm>
        </p:spPr>
        <p:txBody>
          <a:bodyPr>
            <a:normAutofit lnSpcReduction="10000"/>
          </a:bodyPr>
          <a:lstStyle/>
          <a:p>
            <a:pPr marL="514350" indent="-514350" algn="l">
              <a:buFont typeface="+mj-lt"/>
              <a:buAutoNum type="arabicPeriod"/>
            </a:pPr>
            <a:r>
              <a:rPr lang="en-US" sz="2400" b="0" i="0" dirty="0">
                <a:solidFill>
                  <a:srgbClr val="000000"/>
                </a:solidFill>
                <a:effectLst/>
                <a:latin typeface="ff1"/>
              </a:rPr>
              <a:t>Microkernel architecture</a:t>
            </a:r>
            <a:r>
              <a:rPr lang="en-US" sz="2400" b="0" i="0" dirty="0">
                <a:solidFill>
                  <a:srgbClr val="000000"/>
                </a:solidFill>
                <a:effectLst/>
                <a:latin typeface="ff2"/>
              </a:rPr>
              <a:t>:   MINIX is designed with a microkernel architecture that separates the core functionality of the operating system into a small, reliable kernel and moves most of the operating system's functionality into user space processes. This design results in better system security, flexibility, and ease of maintenance. </a:t>
            </a:r>
          </a:p>
          <a:p>
            <a:pPr marL="514350" indent="-514350" algn="l">
              <a:buFont typeface="+mj-lt"/>
              <a:buAutoNum type="arabicPeriod"/>
            </a:pPr>
            <a:endParaRPr lang="en-US" sz="2400" b="0" i="0" dirty="0">
              <a:solidFill>
                <a:srgbClr val="000000"/>
              </a:solidFill>
              <a:effectLst/>
              <a:latin typeface="ff2"/>
            </a:endParaRPr>
          </a:p>
          <a:p>
            <a:pPr marL="514350" indent="-514350" algn="l">
              <a:buFont typeface="+mj-lt"/>
              <a:buAutoNum type="arabicPeriod"/>
            </a:pPr>
            <a:r>
              <a:rPr lang="en-US" sz="2400" b="0" i="0" dirty="0">
                <a:solidFill>
                  <a:srgbClr val="000000"/>
                </a:solidFill>
                <a:effectLst/>
                <a:latin typeface="ff4"/>
              </a:rPr>
              <a:t> </a:t>
            </a:r>
            <a:r>
              <a:rPr lang="en-US" sz="2400" b="0" i="0" dirty="0">
                <a:solidFill>
                  <a:srgbClr val="000000"/>
                </a:solidFill>
                <a:effectLst/>
                <a:latin typeface="ff1"/>
              </a:rPr>
              <a:t>Modularity</a:t>
            </a:r>
            <a:r>
              <a:rPr lang="en-US" sz="2400" b="0" i="0" dirty="0">
                <a:solidFill>
                  <a:srgbClr val="000000"/>
                </a:solidFill>
                <a:effectLst/>
                <a:latin typeface="ff2"/>
              </a:rPr>
              <a:t>:   MINIX is highly modular, with each component of the operating system designed as an independent module. This modular design allows for easy modification or replacement of individual components without affecting the rest of the system. </a:t>
            </a:r>
          </a:p>
          <a:p>
            <a:pPr marL="514350" indent="-514350" algn="l">
              <a:buFont typeface="+mj-lt"/>
              <a:buAutoNum type="arabicPeriod"/>
            </a:pPr>
            <a:endParaRPr lang="en-US" sz="2400" b="0" i="0" dirty="0">
              <a:solidFill>
                <a:srgbClr val="000000"/>
              </a:solidFill>
              <a:effectLst/>
              <a:latin typeface="ff2"/>
            </a:endParaRPr>
          </a:p>
          <a:p>
            <a:pPr marL="514350" indent="-514350" algn="l">
              <a:buFont typeface="+mj-lt"/>
              <a:buAutoNum type="arabicPeriod"/>
            </a:pPr>
            <a:r>
              <a:rPr lang="en-US" sz="2400" b="0" i="0" dirty="0">
                <a:solidFill>
                  <a:srgbClr val="000000"/>
                </a:solidFill>
                <a:effectLst/>
                <a:latin typeface="ff1"/>
              </a:rPr>
              <a:t>Reliability:  </a:t>
            </a:r>
            <a:r>
              <a:rPr lang="en-US" sz="2400" b="0" i="0" dirty="0">
                <a:solidFill>
                  <a:srgbClr val="000000"/>
                </a:solidFill>
                <a:effectLst/>
                <a:latin typeface="ff2"/>
              </a:rPr>
              <a:t> MINIX is designed with reliability in mind, with features like process isolation and memory protection to prevent programs from interfering with each other. This results in a highly stable and reliable operating system</a:t>
            </a:r>
          </a:p>
          <a:p>
            <a:pPr marL="514350" indent="-514350" algn="l">
              <a:buFont typeface="+mj-lt"/>
              <a:buAutoNum type="arabicPeriod"/>
            </a:pPr>
            <a:endParaRPr lang="en-US" sz="2400" b="0" i="0" dirty="0">
              <a:solidFill>
                <a:srgbClr val="000000"/>
              </a:solidFill>
              <a:effectLst/>
              <a:latin typeface="ff2"/>
            </a:endParaRPr>
          </a:p>
          <a:p>
            <a:pPr marL="514350" indent="-514350" algn="l">
              <a:buFont typeface="+mj-lt"/>
              <a:buAutoNum type="arabicPeriod"/>
            </a:pPr>
            <a:r>
              <a:rPr lang="en-US" sz="2400" b="0" i="0" dirty="0">
                <a:solidFill>
                  <a:srgbClr val="000000"/>
                </a:solidFill>
                <a:effectLst/>
                <a:latin typeface="ff1"/>
              </a:rPr>
              <a:t>Simplicity</a:t>
            </a:r>
            <a:r>
              <a:rPr lang="en-US" sz="2400" b="0" i="0" dirty="0">
                <a:solidFill>
                  <a:srgbClr val="000000"/>
                </a:solidFill>
                <a:effectLst/>
                <a:latin typeface="ff2"/>
              </a:rPr>
              <a:t>:   The design of MINIX is simple and easy to understand, making it an ideal platform for learning about operating system design and implementation. </a:t>
            </a:r>
          </a:p>
        </p:txBody>
      </p:sp>
    </p:spTree>
    <p:extLst>
      <p:ext uri="{BB962C8B-B14F-4D97-AF65-F5344CB8AC3E}">
        <p14:creationId xmlns:p14="http://schemas.microsoft.com/office/powerpoint/2010/main" val="427718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11089C-BB44-CF42-AD94-D20961CD9627}"/>
              </a:ext>
            </a:extLst>
          </p:cNvPr>
          <p:cNvSpPr>
            <a:spLocks noGrp="1"/>
          </p:cNvSpPr>
          <p:nvPr>
            <p:ph idx="1"/>
          </p:nvPr>
        </p:nvSpPr>
        <p:spPr>
          <a:xfrm>
            <a:off x="301591" y="336884"/>
            <a:ext cx="11588817" cy="6521115"/>
          </a:xfrm>
        </p:spPr>
        <p:txBody>
          <a:bodyPr>
            <a:normAutofit fontScale="92500" lnSpcReduction="10000"/>
          </a:bodyPr>
          <a:lstStyle/>
          <a:p>
            <a:pPr marL="457200" indent="-457200" algn="l">
              <a:buFont typeface="+mj-lt"/>
              <a:buAutoNum type="arabicPeriod" startAt="5"/>
            </a:pPr>
            <a:r>
              <a:rPr lang="en-US" sz="2400" b="0" i="0" dirty="0">
                <a:solidFill>
                  <a:srgbClr val="000000"/>
                </a:solidFill>
                <a:effectLst/>
                <a:latin typeface="ff1"/>
              </a:rPr>
              <a:t>POSIX compliance:    MINIX is fully compliant with the POSIX (Portable Operating System Interface) standard, making it compatible with a wide range of Unix-based applications.</a:t>
            </a:r>
          </a:p>
          <a:p>
            <a:pPr marL="457200" indent="-457200" algn="l">
              <a:buFont typeface="+mj-lt"/>
              <a:buAutoNum type="arabicPeriod" startAt="5"/>
            </a:pPr>
            <a:endParaRPr lang="en-US" sz="2400" dirty="0">
              <a:solidFill>
                <a:srgbClr val="000000"/>
              </a:solidFill>
              <a:latin typeface="ff1"/>
            </a:endParaRPr>
          </a:p>
          <a:p>
            <a:pPr marL="457200" indent="-457200" algn="l">
              <a:buFont typeface="+mj-lt"/>
              <a:buAutoNum type="arabicPeriod" startAt="5"/>
            </a:pPr>
            <a:r>
              <a:rPr lang="en-US" sz="2400" b="0" i="0" dirty="0">
                <a:solidFill>
                  <a:srgbClr val="000000"/>
                </a:solidFill>
                <a:effectLst/>
                <a:latin typeface="ff1"/>
              </a:rPr>
              <a:t>Virtual memory support</a:t>
            </a:r>
            <a:r>
              <a:rPr lang="en-US" sz="2400" b="0" i="0" dirty="0">
                <a:solidFill>
                  <a:srgbClr val="000000"/>
                </a:solidFill>
                <a:effectLst/>
                <a:latin typeface="ff2"/>
              </a:rPr>
              <a:t>:   MINIX supports virtual memory, allowing processes to address more memory than physically available in the system. </a:t>
            </a:r>
          </a:p>
          <a:p>
            <a:pPr marL="457200" indent="-457200" algn="l">
              <a:buFont typeface="+mj-lt"/>
              <a:buAutoNum type="arabicPeriod" startAt="5"/>
            </a:pPr>
            <a:endParaRPr lang="en-US" sz="2400" b="0" i="0" dirty="0">
              <a:solidFill>
                <a:srgbClr val="000000"/>
              </a:solidFill>
              <a:effectLst/>
              <a:latin typeface="ff2"/>
            </a:endParaRPr>
          </a:p>
          <a:p>
            <a:pPr marL="457200" indent="-457200" algn="l">
              <a:buFont typeface="+mj-lt"/>
              <a:buAutoNum type="arabicPeriod" startAt="5"/>
            </a:pPr>
            <a:r>
              <a:rPr lang="en-US" sz="2400" b="0" i="0" dirty="0">
                <a:solidFill>
                  <a:srgbClr val="000000"/>
                </a:solidFill>
                <a:effectLst/>
                <a:latin typeface="ff4"/>
              </a:rPr>
              <a:t> </a:t>
            </a:r>
            <a:r>
              <a:rPr lang="en-US" sz="2400" b="0" i="0" dirty="0">
                <a:solidFill>
                  <a:srgbClr val="000000"/>
                </a:solidFill>
                <a:effectLst/>
                <a:latin typeface="ff1"/>
              </a:rPr>
              <a:t>Networking support</a:t>
            </a:r>
            <a:r>
              <a:rPr lang="en-US" sz="2400" b="0" i="0" dirty="0">
                <a:solidFill>
                  <a:srgbClr val="000000"/>
                </a:solidFill>
                <a:effectLst/>
                <a:latin typeface="ff2"/>
              </a:rPr>
              <a:t>:    MINIX includes networking support, with TCP/IP networking stack and support for several network devices. </a:t>
            </a:r>
          </a:p>
          <a:p>
            <a:pPr marL="457200" indent="-457200" algn="l">
              <a:buFont typeface="+mj-lt"/>
              <a:buAutoNum type="arabicPeriod" startAt="5"/>
            </a:pPr>
            <a:endParaRPr lang="en-US" sz="2400" b="0" i="0" dirty="0">
              <a:solidFill>
                <a:srgbClr val="000000"/>
              </a:solidFill>
              <a:effectLst/>
              <a:latin typeface="ff2"/>
            </a:endParaRPr>
          </a:p>
          <a:p>
            <a:pPr marL="457200" indent="-457200" algn="l">
              <a:buFont typeface="+mj-lt"/>
              <a:buAutoNum type="arabicPeriod" startAt="5"/>
            </a:pPr>
            <a:r>
              <a:rPr lang="en-US" sz="2400" b="0" i="0" dirty="0">
                <a:solidFill>
                  <a:srgbClr val="000000"/>
                </a:solidFill>
                <a:effectLst/>
                <a:latin typeface="ff4"/>
              </a:rPr>
              <a:t> </a:t>
            </a:r>
            <a:r>
              <a:rPr lang="en-US" sz="2400" b="0" i="0" dirty="0">
                <a:solidFill>
                  <a:srgbClr val="000000"/>
                </a:solidFill>
                <a:effectLst/>
                <a:latin typeface="ff1"/>
              </a:rPr>
              <a:t>Process management</a:t>
            </a:r>
            <a:r>
              <a:rPr lang="en-US" sz="2400" b="0" i="0" dirty="0">
                <a:solidFill>
                  <a:srgbClr val="000000"/>
                </a:solidFill>
                <a:effectLst/>
                <a:latin typeface="ff2"/>
              </a:rPr>
              <a:t>:    MINIX provides a comprehensive process management system allowing for the creation, termination, and management of processes. </a:t>
            </a:r>
          </a:p>
          <a:p>
            <a:pPr marL="457200" indent="-457200" algn="l">
              <a:buFont typeface="+mj-lt"/>
              <a:buAutoNum type="arabicPeriod" startAt="5"/>
            </a:pPr>
            <a:endParaRPr lang="en-US" sz="2400" b="0" i="0" dirty="0">
              <a:solidFill>
                <a:srgbClr val="000000"/>
              </a:solidFill>
              <a:effectLst/>
              <a:latin typeface="ff2"/>
            </a:endParaRPr>
          </a:p>
          <a:p>
            <a:pPr marL="457200" indent="-457200" algn="l">
              <a:buFont typeface="+mj-lt"/>
              <a:buAutoNum type="arabicPeriod" startAt="5"/>
            </a:pPr>
            <a:r>
              <a:rPr lang="en-US" sz="2400" b="0" i="0" dirty="0">
                <a:solidFill>
                  <a:srgbClr val="000000"/>
                </a:solidFill>
                <a:effectLst/>
                <a:latin typeface="ff4"/>
              </a:rPr>
              <a:t> </a:t>
            </a:r>
            <a:r>
              <a:rPr lang="en-US" sz="2400" b="0" i="0" dirty="0">
                <a:solidFill>
                  <a:srgbClr val="000000"/>
                </a:solidFill>
                <a:effectLst/>
                <a:latin typeface="ff1"/>
              </a:rPr>
              <a:t>Filesystem support</a:t>
            </a:r>
            <a:r>
              <a:rPr lang="en-US" sz="2400" b="0" i="0" dirty="0">
                <a:solidFill>
                  <a:srgbClr val="000000"/>
                </a:solidFill>
                <a:effectLst/>
                <a:latin typeface="ff2"/>
              </a:rPr>
              <a:t>:     MINIX supports a variety of filesystems, including the MINIX filesystem and the Linux ext2 filesystem. </a:t>
            </a:r>
          </a:p>
          <a:p>
            <a:pPr marL="457200" indent="-457200" algn="l">
              <a:buFont typeface="+mj-lt"/>
              <a:buAutoNum type="arabicPeriod" startAt="5"/>
            </a:pPr>
            <a:endParaRPr lang="en-US" sz="2400" b="0" i="0" dirty="0">
              <a:solidFill>
                <a:srgbClr val="000000"/>
              </a:solidFill>
              <a:effectLst/>
              <a:latin typeface="ff2"/>
            </a:endParaRPr>
          </a:p>
          <a:p>
            <a:pPr marL="457200" indent="-457200">
              <a:buFont typeface="+mj-lt"/>
              <a:buAutoNum type="arabicPeriod" startAt="5"/>
            </a:pPr>
            <a:r>
              <a:rPr lang="en-US" sz="2400" dirty="0"/>
              <a:t> User-friendly command-line interface: MINIX includes a user-friendly command-line  interface,  with  a  variety  of  commands  and  utilities  for managing the system and interacting with the user.</a:t>
            </a:r>
            <a:endParaRPr lang="en-IN" sz="2400" dirty="0"/>
          </a:p>
        </p:txBody>
      </p:sp>
    </p:spTree>
    <p:extLst>
      <p:ext uri="{BB962C8B-B14F-4D97-AF65-F5344CB8AC3E}">
        <p14:creationId xmlns:p14="http://schemas.microsoft.com/office/powerpoint/2010/main" val="157688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BBFB-FAE6-4D7A-9837-91053ED6D7D1}"/>
              </a:ext>
            </a:extLst>
          </p:cNvPr>
          <p:cNvSpPr>
            <a:spLocks noGrp="1"/>
          </p:cNvSpPr>
          <p:nvPr>
            <p:ph type="title"/>
          </p:nvPr>
        </p:nvSpPr>
        <p:spPr>
          <a:xfrm>
            <a:off x="365760" y="149192"/>
            <a:ext cx="10988040" cy="976964"/>
          </a:xfrm>
        </p:spPr>
        <p:txBody>
          <a:bodyPr>
            <a:normAutofit/>
          </a:bodyPr>
          <a:lstStyle/>
          <a:p>
            <a:pPr marL="571500" indent="-571500">
              <a:buFont typeface="Wingdings" panose="05000000000000000000" pitchFamily="2" charset="2"/>
              <a:buChar char="Ø"/>
            </a:pPr>
            <a:r>
              <a:rPr lang="en-IN" sz="3200" b="1" u="sng" dirty="0">
                <a:latin typeface="Cambria Math" panose="02040503050406030204" pitchFamily="18" charset="0"/>
                <a:ea typeface="Cambria Math" panose="02040503050406030204" pitchFamily="18" charset="0"/>
              </a:rPr>
              <a:t>DISADVANTAGES:</a:t>
            </a:r>
          </a:p>
        </p:txBody>
      </p:sp>
      <p:sp>
        <p:nvSpPr>
          <p:cNvPr id="9" name="Content Placeholder 8">
            <a:extLst>
              <a:ext uri="{FF2B5EF4-FFF2-40B4-BE49-F238E27FC236}">
                <a16:creationId xmlns:a16="http://schemas.microsoft.com/office/drawing/2014/main" id="{BA8C4F79-F4A3-801C-6AA8-D8E80E886D77}"/>
              </a:ext>
            </a:extLst>
          </p:cNvPr>
          <p:cNvSpPr>
            <a:spLocks noGrp="1"/>
          </p:cNvSpPr>
          <p:nvPr>
            <p:ph idx="1"/>
          </p:nvPr>
        </p:nvSpPr>
        <p:spPr>
          <a:xfrm>
            <a:off x="182880" y="1126156"/>
            <a:ext cx="12009120" cy="5582653"/>
          </a:xfrm>
        </p:spPr>
        <p:txBody>
          <a:bodyPr>
            <a:normAutofit lnSpcReduction="10000"/>
          </a:bodyPr>
          <a:lstStyle/>
          <a:p>
            <a:pPr marL="0" indent="0">
              <a:buNone/>
            </a:pPr>
            <a:r>
              <a:rPr lang="en-US" dirty="0"/>
              <a:t> </a:t>
            </a:r>
            <a:r>
              <a:rPr lang="en-US" sz="2400" dirty="0"/>
              <a:t>Although MINIX has several advantages, it also has some disadvantages, including:</a:t>
            </a:r>
          </a:p>
          <a:p>
            <a:pPr marL="514350" indent="-514350">
              <a:buAutoNum type="arabicPeriod"/>
            </a:pPr>
            <a:r>
              <a:rPr lang="en-US" sz="2400" dirty="0"/>
              <a:t>Limited hardware support: MINIX has limited hardware support compared to other operating systems, especially when it comes to supporting specialized or newer hardware.  </a:t>
            </a:r>
          </a:p>
          <a:p>
            <a:pPr marL="514350" indent="-514350">
              <a:buAutoNum type="arabicPeriod"/>
            </a:pPr>
            <a:r>
              <a:rPr lang="en-US" sz="2400" dirty="0"/>
              <a:t>Limited software availability: MINIX has a smaller user base than other operating systems, which can limit the availability of software and tools.  </a:t>
            </a:r>
          </a:p>
          <a:p>
            <a:pPr marL="514350" indent="-514350">
              <a:buAutoNum type="arabicPeriod"/>
            </a:pPr>
            <a:r>
              <a:rPr lang="en-US" sz="2400" dirty="0"/>
              <a:t>Performance:  Due  to  its  microkernel  architecture,  MINIX  may  not perform as well as other operating systems in certain applications or under heavy workloads. </a:t>
            </a:r>
          </a:p>
          <a:p>
            <a:pPr marL="514350" indent="-514350">
              <a:buAutoNum type="arabicPeriod"/>
            </a:pPr>
            <a:r>
              <a:rPr lang="en-US" sz="2400" dirty="0"/>
              <a:t>Complexity: While its microkernel design makes it simpler in some ways, it can also add complexity when it comes to implementing certain features or services.</a:t>
            </a:r>
          </a:p>
          <a:p>
            <a:pPr marL="514350" indent="-514350">
              <a:buAutoNum type="arabicPeriod"/>
            </a:pPr>
            <a:r>
              <a:rPr lang="en-US" sz="2400" dirty="0"/>
              <a:t>User interface: The default user interface for MINIX is not as user- friendly as other operating systems, which may make it less appealing to casual users.  </a:t>
            </a:r>
          </a:p>
          <a:p>
            <a:pPr marL="0" indent="0">
              <a:buNone/>
            </a:pPr>
            <a:r>
              <a:rPr lang="en-US" sz="2400" dirty="0"/>
              <a:t>Overall, MINIX is a specialized operating system that is not suitable for every use case. Its limited hardware and software support, as well as its performance and complexity issues, may make it less appealing to some users. However, for those who need a secure and customizable system, MINIX can be an excellent choice. </a:t>
            </a:r>
            <a:endParaRPr lang="en-IN" sz="2400" dirty="0"/>
          </a:p>
        </p:txBody>
      </p:sp>
    </p:spTree>
    <p:extLst>
      <p:ext uri="{BB962C8B-B14F-4D97-AF65-F5344CB8AC3E}">
        <p14:creationId xmlns:p14="http://schemas.microsoft.com/office/powerpoint/2010/main" val="235808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BFD5-103E-4C49-12BE-96EBD4E08588}"/>
              </a:ext>
            </a:extLst>
          </p:cNvPr>
          <p:cNvSpPr>
            <a:spLocks noGrp="1"/>
          </p:cNvSpPr>
          <p:nvPr>
            <p:ph type="title"/>
          </p:nvPr>
        </p:nvSpPr>
        <p:spPr>
          <a:xfrm>
            <a:off x="240632" y="96253"/>
            <a:ext cx="10824411" cy="972152"/>
          </a:xfrm>
        </p:spPr>
        <p:txBody>
          <a:bodyPr>
            <a:normAutofit/>
          </a:bodyPr>
          <a:lstStyle/>
          <a:p>
            <a:pPr marL="457200" indent="-457200">
              <a:buFont typeface="Wingdings" panose="05000000000000000000" pitchFamily="2" charset="2"/>
              <a:buChar char="Ø"/>
            </a:pPr>
            <a:r>
              <a:rPr lang="en-IN" sz="3200" b="1" u="sng" dirty="0">
                <a:latin typeface="Cambria Math" panose="02040503050406030204" pitchFamily="18" charset="0"/>
                <a:ea typeface="Cambria Math" panose="02040503050406030204" pitchFamily="18" charset="0"/>
              </a:rPr>
              <a:t>PURPOSE OF MINIX:</a:t>
            </a:r>
          </a:p>
        </p:txBody>
      </p:sp>
      <p:sp>
        <p:nvSpPr>
          <p:cNvPr id="3" name="Content Placeholder 2">
            <a:extLst>
              <a:ext uri="{FF2B5EF4-FFF2-40B4-BE49-F238E27FC236}">
                <a16:creationId xmlns:a16="http://schemas.microsoft.com/office/drawing/2014/main" id="{1CB588B3-FDBA-1C6A-E092-505803706832}"/>
              </a:ext>
            </a:extLst>
          </p:cNvPr>
          <p:cNvSpPr>
            <a:spLocks noGrp="1"/>
          </p:cNvSpPr>
          <p:nvPr>
            <p:ph idx="1"/>
          </p:nvPr>
        </p:nvSpPr>
        <p:spPr>
          <a:xfrm>
            <a:off x="240632" y="1068405"/>
            <a:ext cx="11951368" cy="5789596"/>
          </a:xfrm>
        </p:spPr>
        <p:txBody>
          <a:bodyPr>
            <a:normAutofit fontScale="32500" lnSpcReduction="20000"/>
          </a:bodyPr>
          <a:lstStyle/>
          <a:p>
            <a:pPr marL="0" indent="0" algn="l">
              <a:buNone/>
            </a:pPr>
            <a:r>
              <a:rPr lang="en-US" sz="7400" b="0" i="0" dirty="0">
                <a:solidFill>
                  <a:srgbClr val="000000"/>
                </a:solidFill>
                <a:effectLst/>
                <a:latin typeface="ff2"/>
              </a:rPr>
              <a:t>    Over the years, MINIX has also been used for research and development in various fields.</a:t>
            </a:r>
          </a:p>
          <a:p>
            <a:pPr marL="0" indent="0" algn="l">
              <a:buNone/>
            </a:pPr>
            <a:endParaRPr lang="en-US" sz="7400" b="0" i="0" dirty="0">
              <a:solidFill>
                <a:srgbClr val="000000"/>
              </a:solidFill>
              <a:effectLst/>
              <a:latin typeface="ff2"/>
            </a:endParaRPr>
          </a:p>
          <a:p>
            <a:pPr algn="l">
              <a:buFont typeface="Wingdings" panose="05000000000000000000" pitchFamily="2" charset="2"/>
              <a:buChar char="§"/>
            </a:pPr>
            <a:r>
              <a:rPr lang="en-US" sz="6800" b="0" i="0" dirty="0">
                <a:solidFill>
                  <a:srgbClr val="000000"/>
                </a:solidFill>
                <a:effectLst/>
                <a:latin typeface="ff1"/>
              </a:rPr>
              <a:t>Education:</a:t>
            </a:r>
            <a:r>
              <a:rPr lang="en-US" sz="6800" b="0" i="0" dirty="0">
                <a:solidFill>
                  <a:srgbClr val="000000"/>
                </a:solidFill>
                <a:effectLst/>
                <a:latin typeface="ff2"/>
              </a:rPr>
              <a:t>   MINIX was initially designed as a teaching tool for computer science students. It is still widely used in computer science courses to teach operating system concepts. </a:t>
            </a:r>
          </a:p>
          <a:p>
            <a:pPr algn="l">
              <a:buFont typeface="Wingdings" panose="05000000000000000000" pitchFamily="2" charset="2"/>
              <a:buChar char="§"/>
            </a:pPr>
            <a:r>
              <a:rPr lang="en-US" sz="6800" b="0" i="0" dirty="0">
                <a:solidFill>
                  <a:srgbClr val="000000"/>
                </a:solidFill>
                <a:effectLst/>
                <a:latin typeface="ff4"/>
              </a:rPr>
              <a:t> </a:t>
            </a:r>
            <a:r>
              <a:rPr lang="en-US" sz="6800" b="0" i="0" dirty="0">
                <a:solidFill>
                  <a:srgbClr val="000000"/>
                </a:solidFill>
                <a:effectLst/>
                <a:latin typeface="ff1"/>
              </a:rPr>
              <a:t>Research:</a:t>
            </a:r>
            <a:r>
              <a:rPr lang="en-US" sz="6800" b="0" i="0" dirty="0">
                <a:solidFill>
                  <a:srgbClr val="000000"/>
                </a:solidFill>
                <a:effectLst/>
                <a:latin typeface="ff2"/>
              </a:rPr>
              <a:t>    MINIX has been used for research in various fields, including computer security, networking, and real-time systems. </a:t>
            </a:r>
          </a:p>
          <a:p>
            <a:pPr algn="l">
              <a:buFont typeface="Wingdings" panose="05000000000000000000" pitchFamily="2" charset="2"/>
              <a:buChar char="§"/>
            </a:pPr>
            <a:r>
              <a:rPr lang="en-US" sz="6800" b="0" i="0" dirty="0">
                <a:solidFill>
                  <a:srgbClr val="000000"/>
                </a:solidFill>
                <a:effectLst/>
                <a:latin typeface="ff4"/>
              </a:rPr>
              <a:t> </a:t>
            </a:r>
            <a:r>
              <a:rPr lang="en-US" sz="6800" b="0" i="0" dirty="0">
                <a:solidFill>
                  <a:srgbClr val="000000"/>
                </a:solidFill>
                <a:effectLst/>
                <a:latin typeface="ff1"/>
              </a:rPr>
              <a:t>Embedded Systems:</a:t>
            </a:r>
            <a:r>
              <a:rPr lang="en-US" sz="6800" b="0" i="0" dirty="0">
                <a:solidFill>
                  <a:srgbClr val="000000"/>
                </a:solidFill>
                <a:effectLst/>
                <a:latin typeface="ff2"/>
              </a:rPr>
              <a:t>    MINIX is often used in embedded systems because of its small size, low memory requirements, and high reliability. </a:t>
            </a:r>
          </a:p>
          <a:p>
            <a:pPr algn="l">
              <a:buFont typeface="Wingdings" panose="05000000000000000000" pitchFamily="2" charset="2"/>
              <a:buChar char="§"/>
            </a:pPr>
            <a:r>
              <a:rPr lang="en-US" sz="6800" b="0" i="0" dirty="0">
                <a:solidFill>
                  <a:srgbClr val="000000"/>
                </a:solidFill>
                <a:effectLst/>
                <a:latin typeface="ff4"/>
              </a:rPr>
              <a:t> </a:t>
            </a:r>
            <a:r>
              <a:rPr lang="en-US" sz="6800" b="0" i="0" dirty="0">
                <a:solidFill>
                  <a:srgbClr val="000000"/>
                </a:solidFill>
                <a:effectLst/>
                <a:latin typeface="ff1"/>
              </a:rPr>
              <a:t>Server Hosting:   </a:t>
            </a:r>
            <a:r>
              <a:rPr lang="en-US" sz="6800" b="0" i="0" dirty="0">
                <a:solidFill>
                  <a:srgbClr val="000000"/>
                </a:solidFill>
                <a:effectLst/>
                <a:latin typeface="ff2"/>
              </a:rPr>
              <a:t> MINIX can be used to host servers for various purposes, such as web hosting, file hosting, and email hosting.</a:t>
            </a:r>
          </a:p>
          <a:p>
            <a:pPr algn="l">
              <a:buFont typeface="Wingdings" panose="05000000000000000000" pitchFamily="2" charset="2"/>
              <a:buChar char="§"/>
            </a:pPr>
            <a:r>
              <a:rPr lang="en-US" sz="6800" b="0" i="0" dirty="0">
                <a:solidFill>
                  <a:srgbClr val="000000"/>
                </a:solidFill>
                <a:effectLst/>
                <a:latin typeface="ff1"/>
              </a:rPr>
              <a:t>Virtualization:   </a:t>
            </a:r>
            <a:r>
              <a:rPr lang="en-US" sz="6800" b="0" i="0" dirty="0">
                <a:solidFill>
                  <a:srgbClr val="000000"/>
                </a:solidFill>
                <a:effectLst/>
                <a:latin typeface="ff2"/>
              </a:rPr>
              <a:t> MINIX can be used as a host operating system for virtual machines, allowing multiple virtual machines to run on the same physical machine. </a:t>
            </a:r>
          </a:p>
          <a:p>
            <a:pPr algn="l">
              <a:buFont typeface="Wingdings" panose="05000000000000000000" pitchFamily="2" charset="2"/>
              <a:buChar char="§"/>
            </a:pPr>
            <a:r>
              <a:rPr lang="en-US" sz="6800" b="0" i="0" dirty="0">
                <a:solidFill>
                  <a:srgbClr val="000000"/>
                </a:solidFill>
                <a:effectLst/>
                <a:latin typeface="ff4"/>
              </a:rPr>
              <a:t> </a:t>
            </a:r>
            <a:r>
              <a:rPr lang="en-US" sz="6800" b="0" i="0" dirty="0">
                <a:solidFill>
                  <a:srgbClr val="000000"/>
                </a:solidFill>
                <a:effectLst/>
                <a:latin typeface="ff1"/>
              </a:rPr>
              <a:t>Testing:</a:t>
            </a:r>
            <a:r>
              <a:rPr lang="en-US" sz="6800" b="0" i="0" dirty="0">
                <a:solidFill>
                  <a:srgbClr val="000000"/>
                </a:solidFill>
                <a:effectLst/>
                <a:latin typeface="ff2"/>
              </a:rPr>
              <a:t>    MINIX can be used to test software and hardware because of its reliability and stability. </a:t>
            </a:r>
          </a:p>
          <a:p>
            <a:pPr algn="l">
              <a:buFont typeface="Wingdings" panose="05000000000000000000" pitchFamily="2" charset="2"/>
              <a:buChar char="§"/>
            </a:pPr>
            <a:r>
              <a:rPr lang="en-US" sz="6800" b="0" i="0" dirty="0">
                <a:solidFill>
                  <a:srgbClr val="000000"/>
                </a:solidFill>
                <a:effectLst/>
                <a:latin typeface="ff1"/>
              </a:rPr>
              <a:t>System Administration:  </a:t>
            </a:r>
            <a:r>
              <a:rPr lang="en-US" sz="6800" b="0" i="0" dirty="0">
                <a:solidFill>
                  <a:srgbClr val="000000"/>
                </a:solidFill>
                <a:effectLst/>
                <a:latin typeface="ff2"/>
              </a:rPr>
              <a:t> MINIX can be used as a system administration tool to manage servers and other computing systems.</a:t>
            </a:r>
          </a:p>
          <a:p>
            <a:pPr algn="l">
              <a:buFont typeface="Wingdings" panose="05000000000000000000" pitchFamily="2" charset="2"/>
              <a:buChar char="§"/>
            </a:pPr>
            <a:r>
              <a:rPr lang="en-US" sz="6800" b="0" i="0" dirty="0">
                <a:solidFill>
                  <a:srgbClr val="000000"/>
                </a:solidFill>
                <a:effectLst/>
                <a:latin typeface="ff1"/>
              </a:rPr>
              <a:t>High-Performance Computing:</a:t>
            </a:r>
            <a:r>
              <a:rPr lang="en-US" sz="6800" b="0" i="0" dirty="0">
                <a:solidFill>
                  <a:srgbClr val="000000"/>
                </a:solidFill>
                <a:effectLst/>
                <a:latin typeface="ff2"/>
              </a:rPr>
              <a:t> MINIX has been used for high- performance computing because of its ability to run on various hardware platforms</a:t>
            </a:r>
          </a:p>
          <a:p>
            <a:endParaRPr lang="en-IN" dirty="0"/>
          </a:p>
        </p:txBody>
      </p:sp>
    </p:spTree>
    <p:extLst>
      <p:ext uri="{BB962C8B-B14F-4D97-AF65-F5344CB8AC3E}">
        <p14:creationId xmlns:p14="http://schemas.microsoft.com/office/powerpoint/2010/main" val="94647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96B5-2EE1-0A60-2E4A-C64B9A7E31E3}"/>
              </a:ext>
            </a:extLst>
          </p:cNvPr>
          <p:cNvSpPr>
            <a:spLocks noGrp="1"/>
          </p:cNvSpPr>
          <p:nvPr>
            <p:ph type="title"/>
          </p:nvPr>
        </p:nvSpPr>
        <p:spPr>
          <a:xfrm>
            <a:off x="838200" y="365125"/>
            <a:ext cx="10515600" cy="992037"/>
          </a:xfrm>
        </p:spPr>
        <p:txBody>
          <a:bodyPr>
            <a:normAutofit/>
          </a:bodyPr>
          <a:lstStyle/>
          <a:p>
            <a:pPr marL="571500" indent="-571500">
              <a:buFont typeface="Wingdings" panose="05000000000000000000" pitchFamily="2" charset="2"/>
              <a:buChar char="Ø"/>
            </a:pPr>
            <a:r>
              <a:rPr lang="en-IN" sz="3600" b="1" u="sng" dirty="0">
                <a:latin typeface="Cambria Math" panose="02040503050406030204" pitchFamily="18" charset="0"/>
                <a:ea typeface="Cambria Math" panose="02040503050406030204" pitchFamily="18" charset="0"/>
              </a:rPr>
              <a:t>CONCLUSION</a:t>
            </a:r>
          </a:p>
        </p:txBody>
      </p:sp>
      <p:sp>
        <p:nvSpPr>
          <p:cNvPr id="3" name="Content Placeholder 2">
            <a:extLst>
              <a:ext uri="{FF2B5EF4-FFF2-40B4-BE49-F238E27FC236}">
                <a16:creationId xmlns:a16="http://schemas.microsoft.com/office/drawing/2014/main" id="{63C3E496-2850-1D83-E758-D75FA5337801}"/>
              </a:ext>
            </a:extLst>
          </p:cNvPr>
          <p:cNvSpPr>
            <a:spLocks noGrp="1"/>
          </p:cNvSpPr>
          <p:nvPr>
            <p:ph idx="1"/>
          </p:nvPr>
        </p:nvSpPr>
        <p:spPr>
          <a:xfrm>
            <a:off x="327259" y="1540042"/>
            <a:ext cx="11704320" cy="5168765"/>
          </a:xfrm>
        </p:spPr>
        <p:txBody>
          <a:bodyPr>
            <a:normAutofit/>
          </a:bodyPr>
          <a:lstStyle/>
          <a:p>
            <a:pPr marL="0" indent="0">
              <a:buNone/>
            </a:pPr>
            <a:r>
              <a:rPr lang="en-US" sz="2600" dirty="0"/>
              <a:t>So, we can conclude that MINIX is a well-designed operating system that provides a good foundation for learning about operating system design and implementation. </a:t>
            </a:r>
          </a:p>
          <a:p>
            <a:pPr marL="0" indent="0">
              <a:buNone/>
            </a:pPr>
            <a:r>
              <a:rPr lang="en-US" sz="2600" dirty="0"/>
              <a:t>Today,  it is  still  actively  maintained  and  continues  to be  used  as  a  platform  for research and experimentation in operating system design. Overall, the structure of MINIX is designed to be modular and flexible, with a clear separation between the different  layers  of  the  system.</a:t>
            </a:r>
          </a:p>
          <a:p>
            <a:pPr marL="0" indent="0">
              <a:buNone/>
            </a:pPr>
            <a:r>
              <a:rPr lang="en-US" sz="2600" dirty="0"/>
              <a:t> It  is  a  specialized  operating  system  that  is  not suitable for every use case but it is a reliable, secure, and customizable operating system  that  is  well-suited  for  educational  ,and  research  purposes.  MINIX 3  is  a more  modern  and  advanced  operating  system  than  MINIX,  still  it  remains  an </a:t>
            </a:r>
            <a:r>
              <a:rPr lang="en-IN" sz="2600" dirty="0"/>
              <a:t>important historical milestone in the development of microkernel operating systems</a:t>
            </a:r>
            <a:r>
              <a:rPr lang="en-IN" dirty="0"/>
              <a:t>.</a:t>
            </a:r>
          </a:p>
        </p:txBody>
      </p:sp>
    </p:spTree>
    <p:extLst>
      <p:ext uri="{BB962C8B-B14F-4D97-AF65-F5344CB8AC3E}">
        <p14:creationId xmlns:p14="http://schemas.microsoft.com/office/powerpoint/2010/main" val="5243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1343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Rounded MT Bold</vt:lpstr>
      <vt:lpstr>Calibri</vt:lpstr>
      <vt:lpstr>Calibri Light</vt:lpstr>
      <vt:lpstr>Cambria Math</vt:lpstr>
      <vt:lpstr>ff1</vt:lpstr>
      <vt:lpstr>ff2</vt:lpstr>
      <vt:lpstr>ff4</vt:lpstr>
      <vt:lpstr>Wingdings</vt:lpstr>
      <vt:lpstr>Office Theme</vt:lpstr>
      <vt:lpstr>                     MINIX OPERATING SYSTEM</vt:lpstr>
      <vt:lpstr>WHY WAS MINIX OS DEVELOPED ?</vt:lpstr>
      <vt:lpstr>PowerPoint Presentation</vt:lpstr>
      <vt:lpstr>THE ADVANTAGES OF USING MINIX : </vt:lpstr>
      <vt:lpstr>PowerPoint Presentation</vt:lpstr>
      <vt:lpstr>DISADVANTAGES:</vt:lpstr>
      <vt:lpstr>PURPOSE OF MINIX: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MINIX OPERATING SYSTEM</dc:title>
  <dc:creator>vishnu kk</dc:creator>
  <cp:lastModifiedBy>vishnu kk</cp:lastModifiedBy>
  <cp:revision>1</cp:revision>
  <dcterms:created xsi:type="dcterms:W3CDTF">2024-01-08T13:12:38Z</dcterms:created>
  <dcterms:modified xsi:type="dcterms:W3CDTF">2024-01-08T20:24:12Z</dcterms:modified>
</cp:coreProperties>
</file>