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29"/>
  </p:notesMasterIdLst>
  <p:sldIdLst>
    <p:sldId id="328" r:id="rId2"/>
    <p:sldId id="257" r:id="rId3"/>
    <p:sldId id="359" r:id="rId4"/>
    <p:sldId id="484" r:id="rId5"/>
    <p:sldId id="486" r:id="rId6"/>
    <p:sldId id="489" r:id="rId7"/>
    <p:sldId id="490" r:id="rId8"/>
    <p:sldId id="491" r:id="rId9"/>
    <p:sldId id="492" r:id="rId10"/>
    <p:sldId id="497" r:id="rId11"/>
    <p:sldId id="498" r:id="rId12"/>
    <p:sldId id="495" r:id="rId13"/>
    <p:sldId id="503" r:id="rId14"/>
    <p:sldId id="501" r:id="rId15"/>
    <p:sldId id="505" r:id="rId16"/>
    <p:sldId id="500" r:id="rId17"/>
    <p:sldId id="506" r:id="rId18"/>
    <p:sldId id="507" r:id="rId19"/>
    <p:sldId id="509" r:id="rId20"/>
    <p:sldId id="517" r:id="rId21"/>
    <p:sldId id="511" r:id="rId22"/>
    <p:sldId id="512" r:id="rId23"/>
    <p:sldId id="515" r:id="rId24"/>
    <p:sldId id="514" r:id="rId25"/>
    <p:sldId id="513" r:id="rId26"/>
    <p:sldId id="516" r:id="rId27"/>
    <p:sldId id="51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ED8DF61-E0D6-4BDF-8D58-B2600EECCD15}">
          <p14:sldIdLst>
            <p14:sldId id="328"/>
            <p14:sldId id="257"/>
            <p14:sldId id="359"/>
            <p14:sldId id="484"/>
            <p14:sldId id="486"/>
            <p14:sldId id="489"/>
            <p14:sldId id="490"/>
            <p14:sldId id="491"/>
            <p14:sldId id="492"/>
            <p14:sldId id="497"/>
            <p14:sldId id="498"/>
            <p14:sldId id="495"/>
            <p14:sldId id="503"/>
            <p14:sldId id="501"/>
            <p14:sldId id="505"/>
            <p14:sldId id="500"/>
            <p14:sldId id="506"/>
            <p14:sldId id="507"/>
            <p14:sldId id="509"/>
            <p14:sldId id="517"/>
            <p14:sldId id="511"/>
            <p14:sldId id="512"/>
            <p14:sldId id="515"/>
            <p14:sldId id="514"/>
            <p14:sldId id="513"/>
            <p14:sldId id="516"/>
            <p14:sldId id="51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5889" autoAdjust="0"/>
  </p:normalViewPr>
  <p:slideViewPr>
    <p:cSldViewPr snapToGrid="0">
      <p:cViewPr varScale="1">
        <p:scale>
          <a:sx n="61" d="100"/>
          <a:sy n="61" d="100"/>
        </p:scale>
        <p:origin x="1038" y="114"/>
      </p:cViewPr>
      <p:guideLst>
        <p:guide orient="horz" pos="2160"/>
        <p:guide pos="3840"/>
      </p:guideLst>
    </p:cSldViewPr>
  </p:slideViewPr>
  <p:outlineViewPr>
    <p:cViewPr>
      <p:scale>
        <a:sx n="33" d="100"/>
        <a:sy n="33" d="100"/>
      </p:scale>
      <p:origin x="0" y="-13934"/>
    </p:cViewPr>
  </p:outlineViewPr>
  <p:notesTextViewPr>
    <p:cViewPr>
      <p:scale>
        <a:sx n="1" d="1"/>
        <a:sy n="1" d="1"/>
      </p:scale>
      <p:origin x="0" y="0"/>
    </p:cViewPr>
  </p:notesTextViewPr>
  <p:sorterViewPr>
    <p:cViewPr>
      <p:scale>
        <a:sx n="100" d="100"/>
        <a:sy n="100" d="100"/>
      </p:scale>
      <p:origin x="0" y="-11765"/>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63D046-5C79-497F-9E81-FED2BDCDD9D1}" type="datetimeFigureOut">
              <a:rPr lang="en-IN" smtClean="0"/>
              <a:t>18-01-2024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D05BA7-B103-4BE4-BD85-1920266E6162}" type="slidenum">
              <a:rPr lang="en-IN" smtClean="0"/>
              <a:t>‹#›</a:t>
            </a:fld>
            <a:endParaRPr lang="en-IN"/>
          </a:p>
        </p:txBody>
      </p:sp>
    </p:spTree>
    <p:extLst>
      <p:ext uri="{BB962C8B-B14F-4D97-AF65-F5344CB8AC3E}">
        <p14:creationId xmlns:p14="http://schemas.microsoft.com/office/powerpoint/2010/main" val="826318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0D05BA7-B103-4BE4-BD85-1920266E6162}" type="slidenum">
              <a:rPr lang="en-IN" smtClean="0"/>
              <a:t>1</a:t>
            </a:fld>
            <a:endParaRPr lang="en-IN"/>
          </a:p>
        </p:txBody>
      </p:sp>
    </p:spTree>
    <p:extLst>
      <p:ext uri="{BB962C8B-B14F-4D97-AF65-F5344CB8AC3E}">
        <p14:creationId xmlns:p14="http://schemas.microsoft.com/office/powerpoint/2010/main" val="1734963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0D05BA7-B103-4BE4-BD85-1920266E6162}" type="slidenum">
              <a:rPr lang="en-IN" smtClean="0"/>
              <a:t>12</a:t>
            </a:fld>
            <a:endParaRPr lang="en-IN"/>
          </a:p>
        </p:txBody>
      </p:sp>
    </p:spTree>
    <p:extLst>
      <p:ext uri="{BB962C8B-B14F-4D97-AF65-F5344CB8AC3E}">
        <p14:creationId xmlns:p14="http://schemas.microsoft.com/office/powerpoint/2010/main" val="2452529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0D05BA7-B103-4BE4-BD85-1920266E6162}" type="slidenum">
              <a:rPr lang="en-IN" smtClean="0"/>
              <a:t>13</a:t>
            </a:fld>
            <a:endParaRPr lang="en-IN"/>
          </a:p>
        </p:txBody>
      </p:sp>
    </p:spTree>
    <p:extLst>
      <p:ext uri="{BB962C8B-B14F-4D97-AF65-F5344CB8AC3E}">
        <p14:creationId xmlns:p14="http://schemas.microsoft.com/office/powerpoint/2010/main" val="1833578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0D05BA7-B103-4BE4-BD85-1920266E6162}" type="slidenum">
              <a:rPr lang="en-IN" smtClean="0"/>
              <a:t>14</a:t>
            </a:fld>
            <a:endParaRPr lang="en-IN"/>
          </a:p>
        </p:txBody>
      </p:sp>
    </p:spTree>
    <p:extLst>
      <p:ext uri="{BB962C8B-B14F-4D97-AF65-F5344CB8AC3E}">
        <p14:creationId xmlns:p14="http://schemas.microsoft.com/office/powerpoint/2010/main" val="4137854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0D05BA7-B103-4BE4-BD85-1920266E6162}" type="slidenum">
              <a:rPr lang="en-IN" smtClean="0"/>
              <a:t>15</a:t>
            </a:fld>
            <a:endParaRPr lang="en-IN"/>
          </a:p>
        </p:txBody>
      </p:sp>
    </p:spTree>
    <p:extLst>
      <p:ext uri="{BB962C8B-B14F-4D97-AF65-F5344CB8AC3E}">
        <p14:creationId xmlns:p14="http://schemas.microsoft.com/office/powerpoint/2010/main" val="2962167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0D05BA7-B103-4BE4-BD85-1920266E6162}" type="slidenum">
              <a:rPr lang="en-IN" smtClean="0"/>
              <a:t>16</a:t>
            </a:fld>
            <a:endParaRPr lang="en-IN"/>
          </a:p>
        </p:txBody>
      </p:sp>
    </p:spTree>
    <p:extLst>
      <p:ext uri="{BB962C8B-B14F-4D97-AF65-F5344CB8AC3E}">
        <p14:creationId xmlns:p14="http://schemas.microsoft.com/office/powerpoint/2010/main" val="2684683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0D05BA7-B103-4BE4-BD85-1920266E6162}" type="slidenum">
              <a:rPr lang="en-IN" smtClean="0"/>
              <a:t>17</a:t>
            </a:fld>
            <a:endParaRPr lang="en-IN"/>
          </a:p>
        </p:txBody>
      </p:sp>
    </p:spTree>
    <p:extLst>
      <p:ext uri="{BB962C8B-B14F-4D97-AF65-F5344CB8AC3E}">
        <p14:creationId xmlns:p14="http://schemas.microsoft.com/office/powerpoint/2010/main" val="416062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0D05BA7-B103-4BE4-BD85-1920266E6162}" type="slidenum">
              <a:rPr lang="en-IN" smtClean="0"/>
              <a:t>18</a:t>
            </a:fld>
            <a:endParaRPr lang="en-IN"/>
          </a:p>
        </p:txBody>
      </p:sp>
    </p:spTree>
    <p:extLst>
      <p:ext uri="{BB962C8B-B14F-4D97-AF65-F5344CB8AC3E}">
        <p14:creationId xmlns:p14="http://schemas.microsoft.com/office/powerpoint/2010/main" val="1415131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0D05BA7-B103-4BE4-BD85-1920266E6162}" type="slidenum">
              <a:rPr lang="en-IN" smtClean="0"/>
              <a:t>19</a:t>
            </a:fld>
            <a:endParaRPr lang="en-IN"/>
          </a:p>
        </p:txBody>
      </p:sp>
    </p:spTree>
    <p:extLst>
      <p:ext uri="{BB962C8B-B14F-4D97-AF65-F5344CB8AC3E}">
        <p14:creationId xmlns:p14="http://schemas.microsoft.com/office/powerpoint/2010/main" val="13768601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0D05BA7-B103-4BE4-BD85-1920266E6162}" type="slidenum">
              <a:rPr lang="en-IN" smtClean="0"/>
              <a:t>20</a:t>
            </a:fld>
            <a:endParaRPr lang="en-IN"/>
          </a:p>
        </p:txBody>
      </p:sp>
    </p:spTree>
    <p:extLst>
      <p:ext uri="{BB962C8B-B14F-4D97-AF65-F5344CB8AC3E}">
        <p14:creationId xmlns:p14="http://schemas.microsoft.com/office/powerpoint/2010/main" val="20737992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0D05BA7-B103-4BE4-BD85-1920266E6162}" type="slidenum">
              <a:rPr lang="en-IN" smtClean="0"/>
              <a:t>21</a:t>
            </a:fld>
            <a:endParaRPr lang="en-IN"/>
          </a:p>
        </p:txBody>
      </p:sp>
    </p:spTree>
    <p:extLst>
      <p:ext uri="{BB962C8B-B14F-4D97-AF65-F5344CB8AC3E}">
        <p14:creationId xmlns:p14="http://schemas.microsoft.com/office/powerpoint/2010/main" val="621408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0D05BA7-B103-4BE4-BD85-1920266E6162}" type="slidenum">
              <a:rPr lang="en-IN" smtClean="0"/>
              <a:t>4</a:t>
            </a:fld>
            <a:endParaRPr lang="en-IN"/>
          </a:p>
        </p:txBody>
      </p:sp>
    </p:spTree>
    <p:extLst>
      <p:ext uri="{BB962C8B-B14F-4D97-AF65-F5344CB8AC3E}">
        <p14:creationId xmlns:p14="http://schemas.microsoft.com/office/powerpoint/2010/main" val="40375848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0D05BA7-B103-4BE4-BD85-1920266E6162}" type="slidenum">
              <a:rPr lang="en-IN" smtClean="0"/>
              <a:t>22</a:t>
            </a:fld>
            <a:endParaRPr lang="en-IN"/>
          </a:p>
        </p:txBody>
      </p:sp>
    </p:spTree>
    <p:extLst>
      <p:ext uri="{BB962C8B-B14F-4D97-AF65-F5344CB8AC3E}">
        <p14:creationId xmlns:p14="http://schemas.microsoft.com/office/powerpoint/2010/main" val="29308045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0D05BA7-B103-4BE4-BD85-1920266E6162}" type="slidenum">
              <a:rPr lang="en-IN" smtClean="0"/>
              <a:t>23</a:t>
            </a:fld>
            <a:endParaRPr lang="en-IN"/>
          </a:p>
        </p:txBody>
      </p:sp>
    </p:spTree>
    <p:extLst>
      <p:ext uri="{BB962C8B-B14F-4D97-AF65-F5344CB8AC3E}">
        <p14:creationId xmlns:p14="http://schemas.microsoft.com/office/powerpoint/2010/main" val="11270013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0D05BA7-B103-4BE4-BD85-1920266E6162}" type="slidenum">
              <a:rPr lang="en-IN" smtClean="0"/>
              <a:t>24</a:t>
            </a:fld>
            <a:endParaRPr lang="en-IN"/>
          </a:p>
        </p:txBody>
      </p:sp>
    </p:spTree>
    <p:extLst>
      <p:ext uri="{BB962C8B-B14F-4D97-AF65-F5344CB8AC3E}">
        <p14:creationId xmlns:p14="http://schemas.microsoft.com/office/powerpoint/2010/main" val="41178215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0D05BA7-B103-4BE4-BD85-1920266E6162}" type="slidenum">
              <a:rPr lang="en-IN" smtClean="0"/>
              <a:t>25</a:t>
            </a:fld>
            <a:endParaRPr lang="en-IN"/>
          </a:p>
        </p:txBody>
      </p:sp>
    </p:spTree>
    <p:extLst>
      <p:ext uri="{BB962C8B-B14F-4D97-AF65-F5344CB8AC3E}">
        <p14:creationId xmlns:p14="http://schemas.microsoft.com/office/powerpoint/2010/main" val="18940755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0D05BA7-B103-4BE4-BD85-1920266E6162}" type="slidenum">
              <a:rPr lang="en-IN" smtClean="0"/>
              <a:t>26</a:t>
            </a:fld>
            <a:endParaRPr lang="en-IN"/>
          </a:p>
        </p:txBody>
      </p:sp>
    </p:spTree>
    <p:extLst>
      <p:ext uri="{BB962C8B-B14F-4D97-AF65-F5344CB8AC3E}">
        <p14:creationId xmlns:p14="http://schemas.microsoft.com/office/powerpoint/2010/main" val="32472037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0D05BA7-B103-4BE4-BD85-1920266E6162}" type="slidenum">
              <a:rPr lang="en-IN" smtClean="0"/>
              <a:t>27</a:t>
            </a:fld>
            <a:endParaRPr lang="en-IN"/>
          </a:p>
        </p:txBody>
      </p:sp>
    </p:spTree>
    <p:extLst>
      <p:ext uri="{BB962C8B-B14F-4D97-AF65-F5344CB8AC3E}">
        <p14:creationId xmlns:p14="http://schemas.microsoft.com/office/powerpoint/2010/main" val="2271267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0D05BA7-B103-4BE4-BD85-1920266E6162}" type="slidenum">
              <a:rPr lang="en-IN" smtClean="0"/>
              <a:t>5</a:t>
            </a:fld>
            <a:endParaRPr lang="en-IN"/>
          </a:p>
        </p:txBody>
      </p:sp>
    </p:spTree>
    <p:extLst>
      <p:ext uri="{BB962C8B-B14F-4D97-AF65-F5344CB8AC3E}">
        <p14:creationId xmlns:p14="http://schemas.microsoft.com/office/powerpoint/2010/main" val="3940071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0D05BA7-B103-4BE4-BD85-1920266E6162}" type="slidenum">
              <a:rPr lang="en-IN" smtClean="0"/>
              <a:t>6</a:t>
            </a:fld>
            <a:endParaRPr lang="en-IN"/>
          </a:p>
        </p:txBody>
      </p:sp>
    </p:spTree>
    <p:extLst>
      <p:ext uri="{BB962C8B-B14F-4D97-AF65-F5344CB8AC3E}">
        <p14:creationId xmlns:p14="http://schemas.microsoft.com/office/powerpoint/2010/main" val="510415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0D05BA7-B103-4BE4-BD85-1920266E6162}" type="slidenum">
              <a:rPr lang="en-IN" smtClean="0"/>
              <a:t>7</a:t>
            </a:fld>
            <a:endParaRPr lang="en-IN"/>
          </a:p>
        </p:txBody>
      </p:sp>
    </p:spTree>
    <p:extLst>
      <p:ext uri="{BB962C8B-B14F-4D97-AF65-F5344CB8AC3E}">
        <p14:creationId xmlns:p14="http://schemas.microsoft.com/office/powerpoint/2010/main" val="2124374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0D05BA7-B103-4BE4-BD85-1920266E6162}" type="slidenum">
              <a:rPr lang="en-IN" smtClean="0"/>
              <a:t>8</a:t>
            </a:fld>
            <a:endParaRPr lang="en-IN"/>
          </a:p>
        </p:txBody>
      </p:sp>
    </p:spTree>
    <p:extLst>
      <p:ext uri="{BB962C8B-B14F-4D97-AF65-F5344CB8AC3E}">
        <p14:creationId xmlns:p14="http://schemas.microsoft.com/office/powerpoint/2010/main" val="1944247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0D05BA7-B103-4BE4-BD85-1920266E6162}" type="slidenum">
              <a:rPr lang="en-IN" smtClean="0"/>
              <a:t>9</a:t>
            </a:fld>
            <a:endParaRPr lang="en-IN"/>
          </a:p>
        </p:txBody>
      </p:sp>
    </p:spTree>
    <p:extLst>
      <p:ext uri="{BB962C8B-B14F-4D97-AF65-F5344CB8AC3E}">
        <p14:creationId xmlns:p14="http://schemas.microsoft.com/office/powerpoint/2010/main" val="1137816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0D05BA7-B103-4BE4-BD85-1920266E6162}" type="slidenum">
              <a:rPr lang="en-IN" smtClean="0"/>
              <a:t>10</a:t>
            </a:fld>
            <a:endParaRPr lang="en-IN"/>
          </a:p>
        </p:txBody>
      </p:sp>
    </p:spTree>
    <p:extLst>
      <p:ext uri="{BB962C8B-B14F-4D97-AF65-F5344CB8AC3E}">
        <p14:creationId xmlns:p14="http://schemas.microsoft.com/office/powerpoint/2010/main" val="1787909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0D05BA7-B103-4BE4-BD85-1920266E6162}" type="slidenum">
              <a:rPr lang="en-IN" smtClean="0"/>
              <a:t>11</a:t>
            </a:fld>
            <a:endParaRPr lang="en-IN"/>
          </a:p>
        </p:txBody>
      </p:sp>
    </p:spTree>
    <p:extLst>
      <p:ext uri="{BB962C8B-B14F-4D97-AF65-F5344CB8AC3E}">
        <p14:creationId xmlns:p14="http://schemas.microsoft.com/office/powerpoint/2010/main" val="1345455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4E4D0-D93A-7261-D550-76759B34F7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2C5741-C738-9FDE-E096-005EC9016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319625-E759-6956-825A-D1A025E200ED}"/>
              </a:ext>
            </a:extLst>
          </p:cNvPr>
          <p:cNvSpPr>
            <a:spLocks noGrp="1"/>
          </p:cNvSpPr>
          <p:nvPr>
            <p:ph type="dt" sz="half" idx="10"/>
          </p:nvPr>
        </p:nvSpPr>
        <p:spPr/>
        <p:txBody>
          <a:bodyPr/>
          <a:lstStyle/>
          <a:p>
            <a:fld id="{3160411E-E077-4A05-9CB1-334BA8A29E2A}" type="datetimeFigureOut">
              <a:rPr lang="en-IN" smtClean="0"/>
              <a:t>18-01-2024</a:t>
            </a:fld>
            <a:endParaRPr lang="en-IN"/>
          </a:p>
        </p:txBody>
      </p:sp>
      <p:sp>
        <p:nvSpPr>
          <p:cNvPr id="5" name="Footer Placeholder 4">
            <a:extLst>
              <a:ext uri="{FF2B5EF4-FFF2-40B4-BE49-F238E27FC236}">
                <a16:creationId xmlns:a16="http://schemas.microsoft.com/office/drawing/2014/main" id="{3998B0D6-7387-D52B-A717-000640EF47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D8BEDE-6F98-7492-B039-F3F8517EB7E7}"/>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387696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B8B46-0CD7-4D04-1767-A3F227E662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257DBE-66F4-79AB-7E47-7836F091FC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3DC623-7DAF-6919-5927-B4717553B8CD}"/>
              </a:ext>
            </a:extLst>
          </p:cNvPr>
          <p:cNvSpPr>
            <a:spLocks noGrp="1"/>
          </p:cNvSpPr>
          <p:nvPr>
            <p:ph type="dt" sz="half" idx="10"/>
          </p:nvPr>
        </p:nvSpPr>
        <p:spPr/>
        <p:txBody>
          <a:bodyPr/>
          <a:lstStyle/>
          <a:p>
            <a:fld id="{3160411E-E077-4A05-9CB1-334BA8A29E2A}" type="datetimeFigureOut">
              <a:rPr lang="en-IN" smtClean="0"/>
              <a:t>18-01-2024</a:t>
            </a:fld>
            <a:endParaRPr lang="en-IN"/>
          </a:p>
        </p:txBody>
      </p:sp>
      <p:sp>
        <p:nvSpPr>
          <p:cNvPr id="5" name="Footer Placeholder 4">
            <a:extLst>
              <a:ext uri="{FF2B5EF4-FFF2-40B4-BE49-F238E27FC236}">
                <a16:creationId xmlns:a16="http://schemas.microsoft.com/office/drawing/2014/main" id="{D6B450B3-5711-07BC-2C5F-7A05D83793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C1D93E-D1C4-0AD6-C710-BF2713322F50}"/>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380241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EF668F-5C21-2024-52A7-805F9EE417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52254A-C179-AAD7-310D-D3701E6170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38EDC7-DA2A-9B51-F410-AE47C5434F64}"/>
              </a:ext>
            </a:extLst>
          </p:cNvPr>
          <p:cNvSpPr>
            <a:spLocks noGrp="1"/>
          </p:cNvSpPr>
          <p:nvPr>
            <p:ph type="dt" sz="half" idx="10"/>
          </p:nvPr>
        </p:nvSpPr>
        <p:spPr/>
        <p:txBody>
          <a:bodyPr/>
          <a:lstStyle/>
          <a:p>
            <a:fld id="{3160411E-E077-4A05-9CB1-334BA8A29E2A}" type="datetimeFigureOut">
              <a:rPr lang="en-IN" smtClean="0"/>
              <a:t>18-01-2024</a:t>
            </a:fld>
            <a:endParaRPr lang="en-IN"/>
          </a:p>
        </p:txBody>
      </p:sp>
      <p:sp>
        <p:nvSpPr>
          <p:cNvPr id="5" name="Footer Placeholder 4">
            <a:extLst>
              <a:ext uri="{FF2B5EF4-FFF2-40B4-BE49-F238E27FC236}">
                <a16:creationId xmlns:a16="http://schemas.microsoft.com/office/drawing/2014/main" id="{A1F336F7-F3CA-1BD8-57FC-06ADFAF33B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FC8FF5-0A58-B75F-B3BC-823CAEDFB568}"/>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434436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70F55-A68B-1087-7999-22DDC62275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2668C1-F0B6-8675-1DDA-F2849A423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660C66-FC14-BC3C-2899-F4F8AAC999BC}"/>
              </a:ext>
            </a:extLst>
          </p:cNvPr>
          <p:cNvSpPr>
            <a:spLocks noGrp="1"/>
          </p:cNvSpPr>
          <p:nvPr>
            <p:ph type="dt" sz="half" idx="10"/>
          </p:nvPr>
        </p:nvSpPr>
        <p:spPr/>
        <p:txBody>
          <a:bodyPr/>
          <a:lstStyle/>
          <a:p>
            <a:fld id="{3160411E-E077-4A05-9CB1-334BA8A29E2A}" type="datetimeFigureOut">
              <a:rPr lang="en-IN" smtClean="0"/>
              <a:t>18-01-2024</a:t>
            </a:fld>
            <a:endParaRPr lang="en-IN"/>
          </a:p>
        </p:txBody>
      </p:sp>
      <p:sp>
        <p:nvSpPr>
          <p:cNvPr id="5" name="Footer Placeholder 4">
            <a:extLst>
              <a:ext uri="{FF2B5EF4-FFF2-40B4-BE49-F238E27FC236}">
                <a16:creationId xmlns:a16="http://schemas.microsoft.com/office/drawing/2014/main" id="{6DD37F77-2E24-B3FD-DD2D-D12B7FBD48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1ACE8C-4910-DBAF-2995-A624E5D20104}"/>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271244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97EA4-21B5-0DF4-DC7F-8A17862F5A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8E727B-FC6D-BFE9-ADD8-8D4466F165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B1C81B-70E2-5482-661B-F3EB85E16432}"/>
              </a:ext>
            </a:extLst>
          </p:cNvPr>
          <p:cNvSpPr>
            <a:spLocks noGrp="1"/>
          </p:cNvSpPr>
          <p:nvPr>
            <p:ph type="dt" sz="half" idx="10"/>
          </p:nvPr>
        </p:nvSpPr>
        <p:spPr/>
        <p:txBody>
          <a:bodyPr/>
          <a:lstStyle/>
          <a:p>
            <a:fld id="{3160411E-E077-4A05-9CB1-334BA8A29E2A}" type="datetimeFigureOut">
              <a:rPr lang="en-IN" smtClean="0"/>
              <a:t>18-01-2024</a:t>
            </a:fld>
            <a:endParaRPr lang="en-IN"/>
          </a:p>
        </p:txBody>
      </p:sp>
      <p:sp>
        <p:nvSpPr>
          <p:cNvPr id="5" name="Footer Placeholder 4">
            <a:extLst>
              <a:ext uri="{FF2B5EF4-FFF2-40B4-BE49-F238E27FC236}">
                <a16:creationId xmlns:a16="http://schemas.microsoft.com/office/drawing/2014/main" id="{0B017A89-7405-C83C-A7C8-C1B61B0A8D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378CE3-7DF2-CDBE-CFF5-5FCA516820C1}"/>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66727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CC67-EBD3-5D96-C871-ADAD8663C8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868ED3-4CCB-96E0-08EE-0C66FFF86C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035146-91E5-A535-ADD3-6D869D6A5B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BA4D688-5552-5F96-0087-5585D00E7447}"/>
              </a:ext>
            </a:extLst>
          </p:cNvPr>
          <p:cNvSpPr>
            <a:spLocks noGrp="1"/>
          </p:cNvSpPr>
          <p:nvPr>
            <p:ph type="dt" sz="half" idx="10"/>
          </p:nvPr>
        </p:nvSpPr>
        <p:spPr/>
        <p:txBody>
          <a:bodyPr/>
          <a:lstStyle/>
          <a:p>
            <a:fld id="{3160411E-E077-4A05-9CB1-334BA8A29E2A}" type="datetimeFigureOut">
              <a:rPr lang="en-IN" smtClean="0"/>
              <a:t>18-01-2024</a:t>
            </a:fld>
            <a:endParaRPr lang="en-IN"/>
          </a:p>
        </p:txBody>
      </p:sp>
      <p:sp>
        <p:nvSpPr>
          <p:cNvPr id="6" name="Footer Placeholder 5">
            <a:extLst>
              <a:ext uri="{FF2B5EF4-FFF2-40B4-BE49-F238E27FC236}">
                <a16:creationId xmlns:a16="http://schemas.microsoft.com/office/drawing/2014/main" id="{2FE0B343-F919-5315-6FA4-37576BF8E8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36B061-1E45-5377-CE61-5CF6B56AC206}"/>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727424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86BFF-F411-3B87-D5B4-511422005F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882671-54DA-5815-B906-250D7FD96A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1E937F-42B5-408D-BE3A-1B886B17DB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CCF50C0-C61E-2AC7-8AA5-5D93A58DF6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DC9E63-C7E9-5962-84C2-CAB9C4952C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E32B6EA-1F96-CDD9-A034-EC593F479B18}"/>
              </a:ext>
            </a:extLst>
          </p:cNvPr>
          <p:cNvSpPr>
            <a:spLocks noGrp="1"/>
          </p:cNvSpPr>
          <p:nvPr>
            <p:ph type="dt" sz="half" idx="10"/>
          </p:nvPr>
        </p:nvSpPr>
        <p:spPr/>
        <p:txBody>
          <a:bodyPr/>
          <a:lstStyle/>
          <a:p>
            <a:fld id="{3160411E-E077-4A05-9CB1-334BA8A29E2A}" type="datetimeFigureOut">
              <a:rPr lang="en-IN" smtClean="0"/>
              <a:t>18-01-2024</a:t>
            </a:fld>
            <a:endParaRPr lang="en-IN"/>
          </a:p>
        </p:txBody>
      </p:sp>
      <p:sp>
        <p:nvSpPr>
          <p:cNvPr id="8" name="Footer Placeholder 7">
            <a:extLst>
              <a:ext uri="{FF2B5EF4-FFF2-40B4-BE49-F238E27FC236}">
                <a16:creationId xmlns:a16="http://schemas.microsoft.com/office/drawing/2014/main" id="{124E54FB-D180-06FE-81CD-BF83970DA75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E047B5-C697-0C7D-F1A4-475952111694}"/>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63517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7C180-4288-31E5-93DD-63BE81B074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7659C2-BD87-9A35-319F-194B2CF8C50D}"/>
              </a:ext>
            </a:extLst>
          </p:cNvPr>
          <p:cNvSpPr>
            <a:spLocks noGrp="1"/>
          </p:cNvSpPr>
          <p:nvPr>
            <p:ph type="dt" sz="half" idx="10"/>
          </p:nvPr>
        </p:nvSpPr>
        <p:spPr/>
        <p:txBody>
          <a:bodyPr/>
          <a:lstStyle/>
          <a:p>
            <a:fld id="{3160411E-E077-4A05-9CB1-334BA8A29E2A}" type="datetimeFigureOut">
              <a:rPr lang="en-IN" smtClean="0"/>
              <a:t>18-01-2024</a:t>
            </a:fld>
            <a:endParaRPr lang="en-IN"/>
          </a:p>
        </p:txBody>
      </p:sp>
      <p:sp>
        <p:nvSpPr>
          <p:cNvPr id="4" name="Footer Placeholder 3">
            <a:extLst>
              <a:ext uri="{FF2B5EF4-FFF2-40B4-BE49-F238E27FC236}">
                <a16:creationId xmlns:a16="http://schemas.microsoft.com/office/drawing/2014/main" id="{4BE9B235-5766-FF5C-194B-4FE69FE849E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81669C-B5F0-685F-F3D9-D416AC015895}"/>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582588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9CB23-422E-D908-B900-53DF964B2794}"/>
              </a:ext>
            </a:extLst>
          </p:cNvPr>
          <p:cNvSpPr>
            <a:spLocks noGrp="1"/>
          </p:cNvSpPr>
          <p:nvPr>
            <p:ph type="dt" sz="half" idx="10"/>
          </p:nvPr>
        </p:nvSpPr>
        <p:spPr/>
        <p:txBody>
          <a:bodyPr/>
          <a:lstStyle/>
          <a:p>
            <a:fld id="{3160411E-E077-4A05-9CB1-334BA8A29E2A}" type="datetimeFigureOut">
              <a:rPr lang="en-IN" smtClean="0"/>
              <a:t>18-01-2024</a:t>
            </a:fld>
            <a:endParaRPr lang="en-IN"/>
          </a:p>
        </p:txBody>
      </p:sp>
      <p:sp>
        <p:nvSpPr>
          <p:cNvPr id="3" name="Footer Placeholder 2">
            <a:extLst>
              <a:ext uri="{FF2B5EF4-FFF2-40B4-BE49-F238E27FC236}">
                <a16:creationId xmlns:a16="http://schemas.microsoft.com/office/drawing/2014/main" id="{6398E31C-F240-E1DE-8F42-4C3496DBFB2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5008FC5-A072-7BEC-2332-2622DE1A73BA}"/>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845729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68040-51A0-D419-C9EE-AA795A27F5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1E5AF5-96AA-0221-FE8B-0459ADDC03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B5EF0CD-993D-185A-A0CE-BF4B2162C2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5FA2BD-1F43-BFF5-4B94-0BB67F552B4D}"/>
              </a:ext>
            </a:extLst>
          </p:cNvPr>
          <p:cNvSpPr>
            <a:spLocks noGrp="1"/>
          </p:cNvSpPr>
          <p:nvPr>
            <p:ph type="dt" sz="half" idx="10"/>
          </p:nvPr>
        </p:nvSpPr>
        <p:spPr/>
        <p:txBody>
          <a:bodyPr/>
          <a:lstStyle/>
          <a:p>
            <a:fld id="{3160411E-E077-4A05-9CB1-334BA8A29E2A}" type="datetimeFigureOut">
              <a:rPr lang="en-IN" smtClean="0"/>
              <a:t>18-01-2024</a:t>
            </a:fld>
            <a:endParaRPr lang="en-IN"/>
          </a:p>
        </p:txBody>
      </p:sp>
      <p:sp>
        <p:nvSpPr>
          <p:cNvPr id="6" name="Footer Placeholder 5">
            <a:extLst>
              <a:ext uri="{FF2B5EF4-FFF2-40B4-BE49-F238E27FC236}">
                <a16:creationId xmlns:a16="http://schemas.microsoft.com/office/drawing/2014/main" id="{068F81DA-21F5-424B-9BF3-998237CA7B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B8D2B9-ADF5-B35D-ECD2-9E5434E8009F}"/>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52639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610D5-C8BC-E298-30B4-428B35DF5C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235B9E5-7468-84FE-C976-69A35E57CA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8BD6DD-0838-9E49-EB1E-CA498B463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D010AF-D97F-2E7E-4454-AE6DF1CCD4B8}"/>
              </a:ext>
            </a:extLst>
          </p:cNvPr>
          <p:cNvSpPr>
            <a:spLocks noGrp="1"/>
          </p:cNvSpPr>
          <p:nvPr>
            <p:ph type="dt" sz="half" idx="10"/>
          </p:nvPr>
        </p:nvSpPr>
        <p:spPr/>
        <p:txBody>
          <a:bodyPr/>
          <a:lstStyle/>
          <a:p>
            <a:fld id="{3160411E-E077-4A05-9CB1-334BA8A29E2A}" type="datetimeFigureOut">
              <a:rPr lang="en-IN" smtClean="0"/>
              <a:t>18-01-2024</a:t>
            </a:fld>
            <a:endParaRPr lang="en-IN"/>
          </a:p>
        </p:txBody>
      </p:sp>
      <p:sp>
        <p:nvSpPr>
          <p:cNvPr id="6" name="Footer Placeholder 5">
            <a:extLst>
              <a:ext uri="{FF2B5EF4-FFF2-40B4-BE49-F238E27FC236}">
                <a16:creationId xmlns:a16="http://schemas.microsoft.com/office/drawing/2014/main" id="{7E3DB0B5-8512-BEE7-CE07-031ABCDDF7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CCE138-8F38-C109-D02B-FDACB900905B}"/>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3364747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0DB8CF-F69C-C104-56F4-7003FF4CA3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8DFE53-A190-97C4-778B-8F8AFAF065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23D3B1-A2DD-E4AB-83DD-F4771BC47A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60411E-E077-4A05-9CB1-334BA8A29E2A}" type="datetimeFigureOut">
              <a:rPr lang="en-IN" smtClean="0"/>
              <a:t>18-01-2024</a:t>
            </a:fld>
            <a:endParaRPr lang="en-IN"/>
          </a:p>
        </p:txBody>
      </p:sp>
      <p:sp>
        <p:nvSpPr>
          <p:cNvPr id="5" name="Footer Placeholder 4">
            <a:extLst>
              <a:ext uri="{FF2B5EF4-FFF2-40B4-BE49-F238E27FC236}">
                <a16:creationId xmlns:a16="http://schemas.microsoft.com/office/drawing/2014/main" id="{128762B0-9E78-0D62-83A0-2E61480B55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15682E-9FC1-9EFE-FEDB-178615BE39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9472E1-21D8-4BD7-A683-55BC32005088}" type="slidenum">
              <a:rPr lang="en-IN" smtClean="0"/>
              <a:t>‹#›</a:t>
            </a:fld>
            <a:endParaRPr lang="en-IN"/>
          </a:p>
        </p:txBody>
      </p:sp>
    </p:spTree>
    <p:extLst>
      <p:ext uri="{BB962C8B-B14F-4D97-AF65-F5344CB8AC3E}">
        <p14:creationId xmlns:p14="http://schemas.microsoft.com/office/powerpoint/2010/main" val="4072663958"/>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jpeg"/><Relationship Id="rId7"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1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jpeg"/><Relationship Id="rId7"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4.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8.jp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jpe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CF1B1374-6C99-4642-9617-4426B07B7CEA}"/>
              </a:ext>
            </a:extLst>
          </p:cNvPr>
          <p:cNvSpPr txBox="1"/>
          <p:nvPr/>
        </p:nvSpPr>
        <p:spPr>
          <a:xfrm>
            <a:off x="1888711" y="2424871"/>
            <a:ext cx="7871109" cy="646331"/>
          </a:xfrm>
          <a:prstGeom prst="rect">
            <a:avLst/>
          </a:prstGeom>
          <a:noFill/>
        </p:spPr>
        <p:txBody>
          <a:bodyPr wrap="square" rtlCol="0">
            <a:spAutoFit/>
          </a:bodyPr>
          <a:lstStyle/>
          <a:p>
            <a:pPr algn="ctr"/>
            <a:r>
              <a:rPr lang="en-US" sz="3600" b="1" dirty="0"/>
              <a:t>Capstone Project – Credit Score Dataset</a:t>
            </a:r>
            <a:endParaRPr lang="en-US" sz="36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F1B1374-6C99-4642-9617-4426B07B7CEA}"/>
              </a:ext>
            </a:extLst>
          </p:cNvPr>
          <p:cNvSpPr txBox="1"/>
          <p:nvPr/>
        </p:nvSpPr>
        <p:spPr>
          <a:xfrm>
            <a:off x="853013" y="4974685"/>
            <a:ext cx="8235003" cy="1661993"/>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Submitted by </a:t>
            </a:r>
            <a:r>
              <a:rPr lang="en-US" sz="4400" b="1" dirty="0">
                <a:latin typeface="Times New Roman" panose="02020603050405020304" pitchFamily="18" charset="0"/>
                <a:cs typeface="Times New Roman" panose="02020603050405020304" pitchFamily="18" charset="0"/>
              </a:rPr>
              <a:t>:Group 2</a:t>
            </a:r>
          </a:p>
          <a:p>
            <a:r>
              <a:rPr lang="en-US" sz="4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PGP DSE JUN-2023 BATCH</a:t>
            </a:r>
          </a:p>
          <a:p>
            <a:endParaRPr lang="en-IN" sz="1400" dirty="0">
              <a:effectLst/>
            </a:endParaRPr>
          </a:p>
        </p:txBody>
      </p:sp>
      <p:pic>
        <p:nvPicPr>
          <p:cNvPr id="7" name="Picture 6">
            <a:extLst>
              <a:ext uri="{FF2B5EF4-FFF2-40B4-BE49-F238E27FC236}">
                <a16:creationId xmlns:a16="http://schemas.microsoft.com/office/drawing/2014/main" id="{E1FC9B31-468B-4A09-9D76-407AC5042E3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51059" y="58880"/>
            <a:ext cx="2614172" cy="1163929"/>
          </a:xfrm>
          <a:prstGeom prst="rect">
            <a:avLst/>
          </a:prstGeom>
          <a:noFill/>
          <a:ln>
            <a:noFill/>
          </a:ln>
        </p:spPr>
      </p:pic>
      <p:sp>
        <p:nvSpPr>
          <p:cNvPr id="9" name="Round Diagonal Corner Rectangle 3">
            <a:extLst>
              <a:ext uri="{FF2B5EF4-FFF2-40B4-BE49-F238E27FC236}">
                <a16:creationId xmlns:a16="http://schemas.microsoft.com/office/drawing/2014/main" id="{04124B0B-61A7-E1CF-7273-8B8B99BC34E3}"/>
              </a:ext>
            </a:extLst>
          </p:cNvPr>
          <p:cNvSpPr/>
          <p:nvPr/>
        </p:nvSpPr>
        <p:spPr>
          <a:xfrm>
            <a:off x="130645" y="28057"/>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16CEEE4C-5AB5-9C7A-4B19-5528B8682B77}"/>
              </a:ext>
            </a:extLst>
          </p:cNvPr>
          <p:cNvSpPr txBox="1"/>
          <p:nvPr/>
        </p:nvSpPr>
        <p:spPr>
          <a:xfrm>
            <a:off x="981776" y="640844"/>
            <a:ext cx="2469779"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Capstone-Project</a:t>
            </a:r>
            <a:endParaRPr lang="en-IN" sz="2400" b="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B3E76D-C2F9-205F-F1D2-DE7668B954C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0101" y="0"/>
            <a:ext cx="2614172" cy="1052181"/>
          </a:xfrm>
          <a:prstGeom prst="rect">
            <a:avLst/>
          </a:prstGeom>
          <a:noFill/>
          <a:ln>
            <a:noFill/>
          </a:ln>
        </p:spPr>
      </p:pic>
      <p:sp>
        <p:nvSpPr>
          <p:cNvPr id="5" name="Round Diagonal Corner Rectangle 3">
            <a:extLst>
              <a:ext uri="{FF2B5EF4-FFF2-40B4-BE49-F238E27FC236}">
                <a16:creationId xmlns:a16="http://schemas.microsoft.com/office/drawing/2014/main" id="{4E0A8E85-226A-6151-6C76-3596857E31E4}"/>
              </a:ext>
            </a:extLst>
          </p:cNvPr>
          <p:cNvSpPr/>
          <p:nvPr/>
        </p:nvSpPr>
        <p:spPr>
          <a:xfrm>
            <a:off x="131069" y="0"/>
            <a:ext cx="205664" cy="226868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4">
            <a:extLst>
              <a:ext uri="{FF2B5EF4-FFF2-40B4-BE49-F238E27FC236}">
                <a16:creationId xmlns:a16="http://schemas.microsoft.com/office/drawing/2014/main" id="{6D649E65-2797-C540-2477-4E6B8F65F138}"/>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2" name="Picture 1">
            <a:extLst>
              <a:ext uri="{FF2B5EF4-FFF2-40B4-BE49-F238E27FC236}">
                <a16:creationId xmlns:a16="http://schemas.microsoft.com/office/drawing/2014/main" id="{6174E450-2455-0FDD-6129-F98E29F1B915}"/>
              </a:ext>
            </a:extLst>
          </p:cNvPr>
          <p:cNvPicPr>
            <a:picLocks noChangeAspect="1"/>
          </p:cNvPicPr>
          <p:nvPr/>
        </p:nvPicPr>
        <p:blipFill>
          <a:blip r:embed="rId4"/>
          <a:stretch>
            <a:fillRect/>
          </a:stretch>
        </p:blipFill>
        <p:spPr>
          <a:xfrm>
            <a:off x="451940" y="1052181"/>
            <a:ext cx="5644060" cy="2376819"/>
          </a:xfrm>
          <a:prstGeom prst="rect">
            <a:avLst/>
          </a:prstGeom>
        </p:spPr>
      </p:pic>
      <p:pic>
        <p:nvPicPr>
          <p:cNvPr id="9" name="Picture 8">
            <a:extLst>
              <a:ext uri="{FF2B5EF4-FFF2-40B4-BE49-F238E27FC236}">
                <a16:creationId xmlns:a16="http://schemas.microsoft.com/office/drawing/2014/main" id="{6B93D24F-0028-34B8-A68E-A05842DB18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134340"/>
            <a:ext cx="5644060" cy="2376819"/>
          </a:xfrm>
          <a:prstGeom prst="rect">
            <a:avLst/>
          </a:prstGeom>
        </p:spPr>
      </p:pic>
      <p:pic>
        <p:nvPicPr>
          <p:cNvPr id="11" name="Picture 10">
            <a:extLst>
              <a:ext uri="{FF2B5EF4-FFF2-40B4-BE49-F238E27FC236}">
                <a16:creationId xmlns:a16="http://schemas.microsoft.com/office/drawing/2014/main" id="{3250C5CE-A173-19C4-38E3-7E2956591273}"/>
              </a:ext>
            </a:extLst>
          </p:cNvPr>
          <p:cNvPicPr>
            <a:picLocks noChangeAspect="1"/>
          </p:cNvPicPr>
          <p:nvPr/>
        </p:nvPicPr>
        <p:blipFill>
          <a:blip r:embed="rId6"/>
          <a:stretch>
            <a:fillRect/>
          </a:stretch>
        </p:blipFill>
        <p:spPr>
          <a:xfrm>
            <a:off x="454989" y="3429000"/>
            <a:ext cx="5444200" cy="3034788"/>
          </a:xfrm>
          <a:prstGeom prst="rect">
            <a:avLst/>
          </a:prstGeom>
        </p:spPr>
      </p:pic>
      <p:pic>
        <p:nvPicPr>
          <p:cNvPr id="12" name="Picture 11">
            <a:extLst>
              <a:ext uri="{FF2B5EF4-FFF2-40B4-BE49-F238E27FC236}">
                <a16:creationId xmlns:a16="http://schemas.microsoft.com/office/drawing/2014/main" id="{F425DFF2-B2FB-304B-A9B4-11FE875ADAC5}"/>
              </a:ext>
            </a:extLst>
          </p:cNvPr>
          <p:cNvPicPr>
            <a:picLocks noChangeAspect="1"/>
          </p:cNvPicPr>
          <p:nvPr/>
        </p:nvPicPr>
        <p:blipFill>
          <a:blip r:embed="rId7"/>
          <a:stretch>
            <a:fillRect/>
          </a:stretch>
        </p:blipFill>
        <p:spPr>
          <a:xfrm>
            <a:off x="6096000" y="3511159"/>
            <a:ext cx="5450296" cy="2952629"/>
          </a:xfrm>
          <a:prstGeom prst="rect">
            <a:avLst/>
          </a:prstGeom>
        </p:spPr>
      </p:pic>
    </p:spTree>
    <p:extLst>
      <p:ext uri="{BB962C8B-B14F-4D97-AF65-F5344CB8AC3E}">
        <p14:creationId xmlns:p14="http://schemas.microsoft.com/office/powerpoint/2010/main" val="4082195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B3E76D-C2F9-205F-F1D2-DE7668B954C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0101" y="0"/>
            <a:ext cx="2614172" cy="1052181"/>
          </a:xfrm>
          <a:prstGeom prst="rect">
            <a:avLst/>
          </a:prstGeom>
          <a:noFill/>
          <a:ln>
            <a:noFill/>
          </a:ln>
        </p:spPr>
      </p:pic>
      <p:sp>
        <p:nvSpPr>
          <p:cNvPr id="5" name="Round Diagonal Corner Rectangle 3">
            <a:extLst>
              <a:ext uri="{FF2B5EF4-FFF2-40B4-BE49-F238E27FC236}">
                <a16:creationId xmlns:a16="http://schemas.microsoft.com/office/drawing/2014/main" id="{4E0A8E85-226A-6151-6C76-3596857E31E4}"/>
              </a:ext>
            </a:extLst>
          </p:cNvPr>
          <p:cNvSpPr/>
          <p:nvPr/>
        </p:nvSpPr>
        <p:spPr>
          <a:xfrm>
            <a:off x="131069" y="0"/>
            <a:ext cx="205664" cy="226868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4">
            <a:extLst>
              <a:ext uri="{FF2B5EF4-FFF2-40B4-BE49-F238E27FC236}">
                <a16:creationId xmlns:a16="http://schemas.microsoft.com/office/drawing/2014/main" id="{6D649E65-2797-C540-2477-4E6B8F65F138}"/>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3" name="Picture 2">
            <a:extLst>
              <a:ext uri="{FF2B5EF4-FFF2-40B4-BE49-F238E27FC236}">
                <a16:creationId xmlns:a16="http://schemas.microsoft.com/office/drawing/2014/main" id="{031B7AE5-7375-E9C8-61EF-6EECABBBC0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9992" y="1134340"/>
            <a:ext cx="4420217" cy="5106113"/>
          </a:xfrm>
          <a:prstGeom prst="rect">
            <a:avLst/>
          </a:prstGeom>
        </p:spPr>
      </p:pic>
      <p:sp>
        <p:nvSpPr>
          <p:cNvPr id="8" name="Content Placeholder 7">
            <a:extLst>
              <a:ext uri="{FF2B5EF4-FFF2-40B4-BE49-F238E27FC236}">
                <a16:creationId xmlns:a16="http://schemas.microsoft.com/office/drawing/2014/main" id="{A6F84418-E581-E46B-F077-8E2E6AF94D17}"/>
              </a:ext>
            </a:extLst>
          </p:cNvPr>
          <p:cNvSpPr>
            <a:spLocks noGrp="1"/>
          </p:cNvSpPr>
          <p:nvPr>
            <p:ph idx="1"/>
          </p:nvPr>
        </p:nvSpPr>
        <p:spPr>
          <a:xfrm>
            <a:off x="838200" y="362607"/>
            <a:ext cx="6431791" cy="5814356"/>
          </a:xfrm>
        </p:spPr>
        <p:txBody>
          <a:bodyPr>
            <a:normAutofit/>
          </a:bodyPr>
          <a:lstStyle/>
          <a:p>
            <a:pPr marL="342900" lvl="0" indent="-342900">
              <a:lnSpc>
                <a:spcPct val="107000"/>
              </a:lnSpc>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data of each customer for all the 6 months are available.</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data of lawyers are most in the data and the data of musicians and writers are least.</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people with credit score as Standard is the most and Bad is the least.</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Most of them have done the minimum payment and less number of people have not mentioned whether they did or not.</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Most of the people have the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behavior</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of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Low_spent_small_value_payments</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and very less people does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low_spent_large</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_</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value_payments</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28352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B3E76D-C2F9-205F-F1D2-DE7668B954C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0101" y="0"/>
            <a:ext cx="2614172" cy="1052181"/>
          </a:xfrm>
          <a:prstGeom prst="rect">
            <a:avLst/>
          </a:prstGeom>
          <a:noFill/>
          <a:ln>
            <a:noFill/>
          </a:ln>
        </p:spPr>
      </p:pic>
      <p:sp>
        <p:nvSpPr>
          <p:cNvPr id="5" name="Round Diagonal Corner Rectangle 3">
            <a:extLst>
              <a:ext uri="{FF2B5EF4-FFF2-40B4-BE49-F238E27FC236}">
                <a16:creationId xmlns:a16="http://schemas.microsoft.com/office/drawing/2014/main" id="{4E0A8E85-226A-6151-6C76-3596857E31E4}"/>
              </a:ext>
            </a:extLst>
          </p:cNvPr>
          <p:cNvSpPr/>
          <p:nvPr/>
        </p:nvSpPr>
        <p:spPr>
          <a:xfrm>
            <a:off x="131069" y="0"/>
            <a:ext cx="205664" cy="226868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4">
            <a:extLst>
              <a:ext uri="{FF2B5EF4-FFF2-40B4-BE49-F238E27FC236}">
                <a16:creationId xmlns:a16="http://schemas.microsoft.com/office/drawing/2014/main" id="{6D649E65-2797-C540-2477-4E6B8F65F138}"/>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F8CBBB93-1671-3F2E-DE9D-E5A7D7B38B1A}"/>
              </a:ext>
            </a:extLst>
          </p:cNvPr>
          <p:cNvSpPr>
            <a:spLocks noGrp="1"/>
          </p:cNvSpPr>
          <p:nvPr>
            <p:ph type="title"/>
          </p:nvPr>
        </p:nvSpPr>
        <p:spPr>
          <a:xfrm>
            <a:off x="336732" y="0"/>
            <a:ext cx="10515600" cy="1026130"/>
          </a:xfrm>
        </p:spPr>
        <p:txBody>
          <a:bodyPr>
            <a:normAutofit/>
          </a:bodyPr>
          <a:lstStyle/>
          <a:p>
            <a:pPr algn="ctr"/>
            <a:r>
              <a:rPr lang="en-GB" sz="2800" b="1" i="0" dirty="0">
                <a:solidFill>
                  <a:srgbClr val="000000"/>
                </a:solidFill>
                <a:effectLst/>
                <a:latin typeface="Helvetica Neue"/>
              </a:rPr>
              <a:t>Bi - </a:t>
            </a:r>
            <a:r>
              <a:rPr lang="en-GB" sz="2800" b="1" i="0" dirty="0" err="1">
                <a:solidFill>
                  <a:srgbClr val="000000"/>
                </a:solidFill>
                <a:effectLst/>
                <a:latin typeface="Helvetica Neue"/>
              </a:rPr>
              <a:t>Variante</a:t>
            </a:r>
            <a:r>
              <a:rPr lang="en-GB" sz="2800" b="1" i="0" dirty="0">
                <a:solidFill>
                  <a:srgbClr val="000000"/>
                </a:solidFill>
                <a:effectLst/>
                <a:latin typeface="Helvetica Neue"/>
              </a:rPr>
              <a:t> - Analysis</a:t>
            </a:r>
          </a:p>
        </p:txBody>
      </p:sp>
      <p:pic>
        <p:nvPicPr>
          <p:cNvPr id="13" name="Picture 12">
            <a:extLst>
              <a:ext uri="{FF2B5EF4-FFF2-40B4-BE49-F238E27FC236}">
                <a16:creationId xmlns:a16="http://schemas.microsoft.com/office/drawing/2014/main" id="{080D94DD-8852-EB18-68D7-70C510BFF9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465" y="1026132"/>
            <a:ext cx="5707535" cy="1363108"/>
          </a:xfrm>
          <a:prstGeom prst="rect">
            <a:avLst/>
          </a:prstGeom>
        </p:spPr>
      </p:pic>
      <p:pic>
        <p:nvPicPr>
          <p:cNvPr id="16" name="Picture 15">
            <a:extLst>
              <a:ext uri="{FF2B5EF4-FFF2-40B4-BE49-F238E27FC236}">
                <a16:creationId xmlns:a16="http://schemas.microsoft.com/office/drawing/2014/main" id="{412E30A4-7DBC-C4E0-62C3-79E902A68C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47732" y="1052183"/>
            <a:ext cx="5946541" cy="1337056"/>
          </a:xfrm>
          <a:prstGeom prst="rect">
            <a:avLst/>
          </a:prstGeom>
        </p:spPr>
      </p:pic>
      <p:pic>
        <p:nvPicPr>
          <p:cNvPr id="18" name="Picture 17">
            <a:extLst>
              <a:ext uri="{FF2B5EF4-FFF2-40B4-BE49-F238E27FC236}">
                <a16:creationId xmlns:a16="http://schemas.microsoft.com/office/drawing/2014/main" id="{BB7063E5-2DF7-547B-7849-E0AC22B7AB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8464" y="2389240"/>
            <a:ext cx="5759268" cy="1363109"/>
          </a:xfrm>
          <a:prstGeom prst="rect">
            <a:avLst/>
          </a:prstGeom>
        </p:spPr>
      </p:pic>
      <p:pic>
        <p:nvPicPr>
          <p:cNvPr id="20" name="Picture 19">
            <a:extLst>
              <a:ext uri="{FF2B5EF4-FFF2-40B4-BE49-F238E27FC236}">
                <a16:creationId xmlns:a16="http://schemas.microsoft.com/office/drawing/2014/main" id="{9F31EA0F-A0DF-F807-553D-88ED4178F7E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47731" y="2415289"/>
            <a:ext cx="5488094" cy="1447263"/>
          </a:xfrm>
          <a:prstGeom prst="rect">
            <a:avLst/>
          </a:prstGeom>
        </p:spPr>
      </p:pic>
      <p:pic>
        <p:nvPicPr>
          <p:cNvPr id="3" name="Picture 2">
            <a:extLst>
              <a:ext uri="{FF2B5EF4-FFF2-40B4-BE49-F238E27FC236}">
                <a16:creationId xmlns:a16="http://schemas.microsoft.com/office/drawing/2014/main" id="{DEF5883B-F42B-6024-EFD5-2EEF2D0F753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9111" y="3862552"/>
            <a:ext cx="5646241" cy="1363109"/>
          </a:xfrm>
          <a:prstGeom prst="rect">
            <a:avLst/>
          </a:prstGeom>
        </p:spPr>
      </p:pic>
      <p:pic>
        <p:nvPicPr>
          <p:cNvPr id="8" name="Picture 7">
            <a:extLst>
              <a:ext uri="{FF2B5EF4-FFF2-40B4-BE49-F238E27FC236}">
                <a16:creationId xmlns:a16="http://schemas.microsoft.com/office/drawing/2014/main" id="{0DB72DBA-EF30-65FF-C33C-726148EFC3D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96000" y="3820476"/>
            <a:ext cx="5851905" cy="1405186"/>
          </a:xfrm>
          <a:prstGeom prst="rect">
            <a:avLst/>
          </a:prstGeom>
        </p:spPr>
      </p:pic>
      <p:pic>
        <p:nvPicPr>
          <p:cNvPr id="10" name="Picture 9">
            <a:extLst>
              <a:ext uri="{FF2B5EF4-FFF2-40B4-BE49-F238E27FC236}">
                <a16:creationId xmlns:a16="http://schemas.microsoft.com/office/drawing/2014/main" id="{A40732D1-D5EB-F426-2266-5B1C25A84E8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9111" y="5187033"/>
            <a:ext cx="5759268" cy="1473313"/>
          </a:xfrm>
          <a:prstGeom prst="rect">
            <a:avLst/>
          </a:prstGeom>
        </p:spPr>
      </p:pic>
      <p:pic>
        <p:nvPicPr>
          <p:cNvPr id="7" name="Picture 6">
            <a:extLst>
              <a:ext uri="{FF2B5EF4-FFF2-40B4-BE49-F238E27FC236}">
                <a16:creationId xmlns:a16="http://schemas.microsoft.com/office/drawing/2014/main" id="{CEEE88C3-D73C-08F9-F46D-ECF0A575957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21086" y="5187033"/>
            <a:ext cx="5851905" cy="1469866"/>
          </a:xfrm>
          <a:prstGeom prst="rect">
            <a:avLst/>
          </a:prstGeom>
        </p:spPr>
      </p:pic>
    </p:spTree>
    <p:extLst>
      <p:ext uri="{BB962C8B-B14F-4D97-AF65-F5344CB8AC3E}">
        <p14:creationId xmlns:p14="http://schemas.microsoft.com/office/powerpoint/2010/main" val="1050571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B3E76D-C2F9-205F-F1D2-DE7668B954C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0101" y="0"/>
            <a:ext cx="2614172" cy="1052181"/>
          </a:xfrm>
          <a:prstGeom prst="rect">
            <a:avLst/>
          </a:prstGeom>
          <a:noFill/>
          <a:ln>
            <a:noFill/>
          </a:ln>
        </p:spPr>
      </p:pic>
      <p:sp>
        <p:nvSpPr>
          <p:cNvPr id="5" name="Round Diagonal Corner Rectangle 3">
            <a:extLst>
              <a:ext uri="{FF2B5EF4-FFF2-40B4-BE49-F238E27FC236}">
                <a16:creationId xmlns:a16="http://schemas.microsoft.com/office/drawing/2014/main" id="{4E0A8E85-226A-6151-6C76-3596857E31E4}"/>
              </a:ext>
            </a:extLst>
          </p:cNvPr>
          <p:cNvSpPr/>
          <p:nvPr/>
        </p:nvSpPr>
        <p:spPr>
          <a:xfrm>
            <a:off x="131069" y="0"/>
            <a:ext cx="205664" cy="226868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4">
            <a:extLst>
              <a:ext uri="{FF2B5EF4-FFF2-40B4-BE49-F238E27FC236}">
                <a16:creationId xmlns:a16="http://schemas.microsoft.com/office/drawing/2014/main" id="{6D649E65-2797-C540-2477-4E6B8F65F138}"/>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3" name="Picture 2">
            <a:extLst>
              <a:ext uri="{FF2B5EF4-FFF2-40B4-BE49-F238E27FC236}">
                <a16:creationId xmlns:a16="http://schemas.microsoft.com/office/drawing/2014/main" id="{DAA8A09D-DDCF-E75A-EC7B-A17096481C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003" y="1134340"/>
            <a:ext cx="5617998" cy="1372886"/>
          </a:xfrm>
          <a:prstGeom prst="rect">
            <a:avLst/>
          </a:prstGeom>
        </p:spPr>
      </p:pic>
      <p:pic>
        <p:nvPicPr>
          <p:cNvPr id="8" name="Picture 7">
            <a:extLst>
              <a:ext uri="{FF2B5EF4-FFF2-40B4-BE49-F238E27FC236}">
                <a16:creationId xmlns:a16="http://schemas.microsoft.com/office/drawing/2014/main" id="{4A6E62B9-22D5-36E6-8447-5C1505CACC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134340"/>
            <a:ext cx="5998273" cy="1372886"/>
          </a:xfrm>
          <a:prstGeom prst="rect">
            <a:avLst/>
          </a:prstGeom>
        </p:spPr>
      </p:pic>
      <p:pic>
        <p:nvPicPr>
          <p:cNvPr id="10" name="Picture 9">
            <a:extLst>
              <a:ext uri="{FF2B5EF4-FFF2-40B4-BE49-F238E27FC236}">
                <a16:creationId xmlns:a16="http://schemas.microsoft.com/office/drawing/2014/main" id="{EEB2BA85-21EE-F6CA-121A-1F76AD0F67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6732" y="2507226"/>
            <a:ext cx="5617997" cy="1372886"/>
          </a:xfrm>
          <a:prstGeom prst="rect">
            <a:avLst/>
          </a:prstGeom>
        </p:spPr>
      </p:pic>
      <p:pic>
        <p:nvPicPr>
          <p:cNvPr id="13" name="Picture 12">
            <a:extLst>
              <a:ext uri="{FF2B5EF4-FFF2-40B4-BE49-F238E27FC236}">
                <a16:creationId xmlns:a16="http://schemas.microsoft.com/office/drawing/2014/main" id="{3DD650AB-897C-62E2-6570-B8DC7209F7F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63082" y="2589385"/>
            <a:ext cx="5998273" cy="1290727"/>
          </a:xfrm>
          <a:prstGeom prst="rect">
            <a:avLst/>
          </a:prstGeom>
        </p:spPr>
      </p:pic>
      <p:pic>
        <p:nvPicPr>
          <p:cNvPr id="2" name="Picture 1">
            <a:extLst>
              <a:ext uri="{FF2B5EF4-FFF2-40B4-BE49-F238E27FC236}">
                <a16:creationId xmlns:a16="http://schemas.microsoft.com/office/drawing/2014/main" id="{50C1E443-ACE3-2B31-A6BF-781F4988D2F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7423" y="3851756"/>
            <a:ext cx="5587942" cy="1372886"/>
          </a:xfrm>
          <a:prstGeom prst="rect">
            <a:avLst/>
          </a:prstGeom>
        </p:spPr>
      </p:pic>
      <p:pic>
        <p:nvPicPr>
          <p:cNvPr id="7" name="Picture 6">
            <a:extLst>
              <a:ext uri="{FF2B5EF4-FFF2-40B4-BE49-F238E27FC236}">
                <a16:creationId xmlns:a16="http://schemas.microsoft.com/office/drawing/2014/main" id="{F89F1912-2C85-3CD0-9B4A-1972EAF7F53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48744" y="3851756"/>
            <a:ext cx="5826948" cy="1372886"/>
          </a:xfrm>
          <a:prstGeom prst="rect">
            <a:avLst/>
          </a:prstGeom>
        </p:spPr>
      </p:pic>
      <p:pic>
        <p:nvPicPr>
          <p:cNvPr id="9" name="Picture 8">
            <a:extLst>
              <a:ext uri="{FF2B5EF4-FFF2-40B4-BE49-F238E27FC236}">
                <a16:creationId xmlns:a16="http://schemas.microsoft.com/office/drawing/2014/main" id="{91EBF804-10AA-5FFC-261B-80D979AD715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545" y="5210687"/>
            <a:ext cx="5826948" cy="1358485"/>
          </a:xfrm>
          <a:prstGeom prst="rect">
            <a:avLst/>
          </a:prstGeom>
        </p:spPr>
      </p:pic>
      <p:pic>
        <p:nvPicPr>
          <p:cNvPr id="11" name="Picture 10">
            <a:extLst>
              <a:ext uri="{FF2B5EF4-FFF2-40B4-BE49-F238E27FC236}">
                <a16:creationId xmlns:a16="http://schemas.microsoft.com/office/drawing/2014/main" id="{F21AF59B-35F3-55EF-EE72-3499320B57A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24493" y="5210687"/>
            <a:ext cx="5794031" cy="1519163"/>
          </a:xfrm>
          <a:prstGeom prst="rect">
            <a:avLst/>
          </a:prstGeom>
        </p:spPr>
      </p:pic>
    </p:spTree>
    <p:extLst>
      <p:ext uri="{BB962C8B-B14F-4D97-AF65-F5344CB8AC3E}">
        <p14:creationId xmlns:p14="http://schemas.microsoft.com/office/powerpoint/2010/main" val="413067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B3E76D-C2F9-205F-F1D2-DE7668B954C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0101" y="0"/>
            <a:ext cx="2614172" cy="1052181"/>
          </a:xfrm>
          <a:prstGeom prst="rect">
            <a:avLst/>
          </a:prstGeom>
          <a:noFill/>
          <a:ln>
            <a:noFill/>
          </a:ln>
        </p:spPr>
      </p:pic>
      <p:sp>
        <p:nvSpPr>
          <p:cNvPr id="5" name="Round Diagonal Corner Rectangle 3">
            <a:extLst>
              <a:ext uri="{FF2B5EF4-FFF2-40B4-BE49-F238E27FC236}">
                <a16:creationId xmlns:a16="http://schemas.microsoft.com/office/drawing/2014/main" id="{4E0A8E85-226A-6151-6C76-3596857E31E4}"/>
              </a:ext>
            </a:extLst>
          </p:cNvPr>
          <p:cNvSpPr/>
          <p:nvPr/>
        </p:nvSpPr>
        <p:spPr>
          <a:xfrm>
            <a:off x="131069" y="0"/>
            <a:ext cx="205664" cy="226868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4">
            <a:extLst>
              <a:ext uri="{FF2B5EF4-FFF2-40B4-BE49-F238E27FC236}">
                <a16:creationId xmlns:a16="http://schemas.microsoft.com/office/drawing/2014/main" id="{6D649E65-2797-C540-2477-4E6B8F65F138}"/>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3" name="Picture 2">
            <a:extLst>
              <a:ext uri="{FF2B5EF4-FFF2-40B4-BE49-F238E27FC236}">
                <a16:creationId xmlns:a16="http://schemas.microsoft.com/office/drawing/2014/main" id="{7261D233-F138-1F33-7546-6EA7A7DF60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2399" y="1180331"/>
            <a:ext cx="4275019" cy="5549519"/>
          </a:xfrm>
          <a:prstGeom prst="rect">
            <a:avLst/>
          </a:prstGeom>
        </p:spPr>
      </p:pic>
      <p:sp>
        <p:nvSpPr>
          <p:cNvPr id="8" name="Content Placeholder 7">
            <a:extLst>
              <a:ext uri="{FF2B5EF4-FFF2-40B4-BE49-F238E27FC236}">
                <a16:creationId xmlns:a16="http://schemas.microsoft.com/office/drawing/2014/main" id="{909F0EC7-D955-70EF-2E8C-BF48AE6E6B00}"/>
              </a:ext>
            </a:extLst>
          </p:cNvPr>
          <p:cNvSpPr>
            <a:spLocks noGrp="1"/>
          </p:cNvSpPr>
          <p:nvPr>
            <p:ph idx="1"/>
          </p:nvPr>
        </p:nvSpPr>
        <p:spPr>
          <a:xfrm>
            <a:off x="336732" y="128150"/>
            <a:ext cx="7435666" cy="6729850"/>
          </a:xfrm>
        </p:spPr>
        <p:txBody>
          <a:bodyPr>
            <a:noAutofit/>
          </a:bodyPr>
          <a:lstStyle/>
          <a:p>
            <a:pPr marL="342900" lvl="0" indent="-342900" algn="just">
              <a:lnSpc>
                <a:spcPct val="107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All the credit score features are equally shown by the people who comes under the age group of 10 – 60.</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Those having the tree types of credit score have annual incomes in very different ranges.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standard and poor credit score have outliers in monthly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inhand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salary.</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Those having good credit score have more number of bank account, number of credit cards, number of loans, interest rate, interest rate, delay from due date, compare to others.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Number of delay payment is almost similar for all the credit score.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median of changed credit limit is almost same for standard and poor credit score and all of those have positive outliers.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maximum and minimum value of number of credit inquiries are same for each credit score.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minimum, maximum and median of credit utilization ratio for credit score types are same.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Age has negative outliers in good credit score and poor have positive outliers.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Total EMI per month have a large number of outliers in each category.</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1800" dirty="0"/>
          </a:p>
        </p:txBody>
      </p:sp>
    </p:spTree>
    <p:extLst>
      <p:ext uri="{BB962C8B-B14F-4D97-AF65-F5344CB8AC3E}">
        <p14:creationId xmlns:p14="http://schemas.microsoft.com/office/powerpoint/2010/main" val="3822745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B3E76D-C2F9-205F-F1D2-DE7668B954C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0101" y="0"/>
            <a:ext cx="2614172" cy="1052181"/>
          </a:xfrm>
          <a:prstGeom prst="rect">
            <a:avLst/>
          </a:prstGeom>
          <a:noFill/>
          <a:ln>
            <a:noFill/>
          </a:ln>
        </p:spPr>
      </p:pic>
      <p:sp>
        <p:nvSpPr>
          <p:cNvPr id="5" name="Round Diagonal Corner Rectangle 3">
            <a:extLst>
              <a:ext uri="{FF2B5EF4-FFF2-40B4-BE49-F238E27FC236}">
                <a16:creationId xmlns:a16="http://schemas.microsoft.com/office/drawing/2014/main" id="{4E0A8E85-226A-6151-6C76-3596857E31E4}"/>
              </a:ext>
            </a:extLst>
          </p:cNvPr>
          <p:cNvSpPr/>
          <p:nvPr/>
        </p:nvSpPr>
        <p:spPr>
          <a:xfrm>
            <a:off x="131069" y="0"/>
            <a:ext cx="205664" cy="226868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4">
            <a:extLst>
              <a:ext uri="{FF2B5EF4-FFF2-40B4-BE49-F238E27FC236}">
                <a16:creationId xmlns:a16="http://schemas.microsoft.com/office/drawing/2014/main" id="{6D649E65-2797-C540-2477-4E6B8F65F138}"/>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F8CBBB93-1671-3F2E-DE9D-E5A7D7B38B1A}"/>
              </a:ext>
            </a:extLst>
          </p:cNvPr>
          <p:cNvSpPr>
            <a:spLocks noGrp="1"/>
          </p:cNvSpPr>
          <p:nvPr>
            <p:ph type="title"/>
          </p:nvPr>
        </p:nvSpPr>
        <p:spPr>
          <a:xfrm>
            <a:off x="336732" y="0"/>
            <a:ext cx="10515600" cy="1026130"/>
          </a:xfrm>
        </p:spPr>
        <p:txBody>
          <a:bodyPr>
            <a:normAutofit/>
          </a:bodyPr>
          <a:lstStyle/>
          <a:p>
            <a:pPr lvl="0" algn="ctr">
              <a:lnSpc>
                <a:spcPct val="107000"/>
              </a:lnSpc>
              <a:spcAft>
                <a:spcPts val="800"/>
              </a:spcAft>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Count Plot</a:t>
            </a:r>
            <a:endParaRPr lang="en-GB" sz="3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56AD7CFE-C8DC-B797-0BEA-2DC1074ED7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397" y="1134340"/>
            <a:ext cx="11518534" cy="1402383"/>
          </a:xfrm>
          <a:prstGeom prst="rect">
            <a:avLst/>
          </a:prstGeom>
        </p:spPr>
      </p:pic>
      <p:pic>
        <p:nvPicPr>
          <p:cNvPr id="9" name="Picture 8">
            <a:extLst>
              <a:ext uri="{FF2B5EF4-FFF2-40B4-BE49-F238E27FC236}">
                <a16:creationId xmlns:a16="http://schemas.microsoft.com/office/drawing/2014/main" id="{E62265AE-F3B9-283F-8C5B-4F4BD10562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1728" y="2536723"/>
            <a:ext cx="11629203" cy="1402383"/>
          </a:xfrm>
          <a:prstGeom prst="rect">
            <a:avLst/>
          </a:prstGeom>
        </p:spPr>
      </p:pic>
      <p:pic>
        <p:nvPicPr>
          <p:cNvPr id="3" name="Picture 2">
            <a:extLst>
              <a:ext uri="{FF2B5EF4-FFF2-40B4-BE49-F238E27FC236}">
                <a16:creationId xmlns:a16="http://schemas.microsoft.com/office/drawing/2014/main" id="{11852491-6030-BBC3-291F-E6B6105A84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0075" y="3905634"/>
            <a:ext cx="11724198" cy="1402384"/>
          </a:xfrm>
          <a:prstGeom prst="rect">
            <a:avLst/>
          </a:prstGeom>
        </p:spPr>
      </p:pic>
      <p:pic>
        <p:nvPicPr>
          <p:cNvPr id="8" name="Picture 7">
            <a:extLst>
              <a:ext uri="{FF2B5EF4-FFF2-40B4-BE49-F238E27FC236}">
                <a16:creationId xmlns:a16="http://schemas.microsoft.com/office/drawing/2014/main" id="{BB4E95C9-0BF1-8975-E422-FF9CCFD400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6732" y="5308017"/>
            <a:ext cx="11757541" cy="1549983"/>
          </a:xfrm>
          <a:prstGeom prst="rect">
            <a:avLst/>
          </a:prstGeom>
        </p:spPr>
      </p:pic>
    </p:spTree>
    <p:extLst>
      <p:ext uri="{BB962C8B-B14F-4D97-AF65-F5344CB8AC3E}">
        <p14:creationId xmlns:p14="http://schemas.microsoft.com/office/powerpoint/2010/main" val="409240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B3E76D-C2F9-205F-F1D2-DE7668B954C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0101" y="0"/>
            <a:ext cx="2614172" cy="1052181"/>
          </a:xfrm>
          <a:prstGeom prst="rect">
            <a:avLst/>
          </a:prstGeom>
          <a:noFill/>
          <a:ln>
            <a:noFill/>
          </a:ln>
        </p:spPr>
      </p:pic>
      <p:sp>
        <p:nvSpPr>
          <p:cNvPr id="5" name="Round Diagonal Corner Rectangle 3">
            <a:extLst>
              <a:ext uri="{FF2B5EF4-FFF2-40B4-BE49-F238E27FC236}">
                <a16:creationId xmlns:a16="http://schemas.microsoft.com/office/drawing/2014/main" id="{4E0A8E85-226A-6151-6C76-3596857E31E4}"/>
              </a:ext>
            </a:extLst>
          </p:cNvPr>
          <p:cNvSpPr/>
          <p:nvPr/>
        </p:nvSpPr>
        <p:spPr>
          <a:xfrm>
            <a:off x="131069" y="0"/>
            <a:ext cx="205664" cy="226868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4">
            <a:extLst>
              <a:ext uri="{FF2B5EF4-FFF2-40B4-BE49-F238E27FC236}">
                <a16:creationId xmlns:a16="http://schemas.microsoft.com/office/drawing/2014/main" id="{6D649E65-2797-C540-2477-4E6B8F65F138}"/>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3" name="Picture 2">
            <a:extLst>
              <a:ext uri="{FF2B5EF4-FFF2-40B4-BE49-F238E27FC236}">
                <a16:creationId xmlns:a16="http://schemas.microsoft.com/office/drawing/2014/main" id="{EC1FFADE-139E-43B4-4964-A635A528DC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732" y="1134341"/>
            <a:ext cx="11855268" cy="2539026"/>
          </a:xfrm>
          <a:prstGeom prst="rect">
            <a:avLst/>
          </a:prstGeom>
        </p:spPr>
      </p:pic>
      <p:sp>
        <p:nvSpPr>
          <p:cNvPr id="8" name="Content Placeholder 7">
            <a:extLst>
              <a:ext uri="{FF2B5EF4-FFF2-40B4-BE49-F238E27FC236}">
                <a16:creationId xmlns:a16="http://schemas.microsoft.com/office/drawing/2014/main" id="{A041CF0C-4FE0-2B3A-10F9-1DA9345133E5}"/>
              </a:ext>
            </a:extLst>
          </p:cNvPr>
          <p:cNvSpPr>
            <a:spLocks noGrp="1"/>
          </p:cNvSpPr>
          <p:nvPr>
            <p:ph idx="1"/>
          </p:nvPr>
        </p:nvSpPr>
        <p:spPr>
          <a:xfrm>
            <a:off x="336731" y="3755528"/>
            <a:ext cx="11017069" cy="2974322"/>
          </a:xfrm>
        </p:spPr>
        <p:txBody>
          <a:bodyPr>
            <a:noAutofit/>
          </a:bodyPr>
          <a:lstStyle/>
          <a:p>
            <a:pPr marL="342900" lvl="0" indent="-342900">
              <a:lnSpc>
                <a:spcPct val="107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Scientists, teachers, engineers, developers, lawyers, media manager, doctors, journalists, architects have a chance to get good credit score.</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Lawyers, mechanics, architects, writers have a average or standard credit score.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Mechanics, accountants, entrepreneurs have bad credit score.</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Those who have not done minimum amount payment have a good credit score.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People who did minimum payment amount have a poor credit score.</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Those whose behavior is High spending medium value payments have a good credit score.</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2000" dirty="0"/>
          </a:p>
        </p:txBody>
      </p:sp>
    </p:spTree>
    <p:extLst>
      <p:ext uri="{BB962C8B-B14F-4D97-AF65-F5344CB8AC3E}">
        <p14:creationId xmlns:p14="http://schemas.microsoft.com/office/powerpoint/2010/main" val="337878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B3E76D-C2F9-205F-F1D2-DE7668B954C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0101" y="0"/>
            <a:ext cx="2614172" cy="1052181"/>
          </a:xfrm>
          <a:prstGeom prst="rect">
            <a:avLst/>
          </a:prstGeom>
          <a:noFill/>
          <a:ln>
            <a:noFill/>
          </a:ln>
        </p:spPr>
      </p:pic>
      <p:sp>
        <p:nvSpPr>
          <p:cNvPr id="5" name="Round Diagonal Corner Rectangle 3">
            <a:extLst>
              <a:ext uri="{FF2B5EF4-FFF2-40B4-BE49-F238E27FC236}">
                <a16:creationId xmlns:a16="http://schemas.microsoft.com/office/drawing/2014/main" id="{4E0A8E85-226A-6151-6C76-3596857E31E4}"/>
              </a:ext>
            </a:extLst>
          </p:cNvPr>
          <p:cNvSpPr/>
          <p:nvPr/>
        </p:nvSpPr>
        <p:spPr>
          <a:xfrm>
            <a:off x="131069" y="0"/>
            <a:ext cx="205664" cy="226868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4">
            <a:extLst>
              <a:ext uri="{FF2B5EF4-FFF2-40B4-BE49-F238E27FC236}">
                <a16:creationId xmlns:a16="http://schemas.microsoft.com/office/drawing/2014/main" id="{6D649E65-2797-C540-2477-4E6B8F65F138}"/>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F8CBBB93-1671-3F2E-DE9D-E5A7D7B38B1A}"/>
              </a:ext>
            </a:extLst>
          </p:cNvPr>
          <p:cNvSpPr>
            <a:spLocks noGrp="1"/>
          </p:cNvSpPr>
          <p:nvPr>
            <p:ph type="title"/>
          </p:nvPr>
        </p:nvSpPr>
        <p:spPr>
          <a:xfrm>
            <a:off x="336732" y="0"/>
            <a:ext cx="10515600" cy="1026130"/>
          </a:xfrm>
        </p:spPr>
        <p:txBody>
          <a:bodyPr>
            <a:normAutofit/>
          </a:bodyPr>
          <a:lstStyle/>
          <a:p>
            <a:pPr algn="ctr">
              <a:lnSpc>
                <a:spcPct val="107000"/>
              </a:lnSpc>
              <a:spcAft>
                <a:spcPts val="800"/>
              </a:spcAft>
            </a:pPr>
            <a:r>
              <a:rPr lang="en-GB" sz="2800" b="1" i="0" dirty="0">
                <a:solidFill>
                  <a:srgbClr val="000000"/>
                </a:solidFill>
                <a:effectLst/>
                <a:latin typeface="Helvetica Neue"/>
              </a:rPr>
              <a:t>Multi - </a:t>
            </a:r>
            <a:r>
              <a:rPr lang="en-GB" sz="2800" b="1" i="0" dirty="0" err="1">
                <a:solidFill>
                  <a:srgbClr val="000000"/>
                </a:solidFill>
                <a:effectLst/>
                <a:latin typeface="Helvetica Neue"/>
              </a:rPr>
              <a:t>Variante</a:t>
            </a:r>
            <a:r>
              <a:rPr lang="en-GB" sz="2800" b="1" i="0" dirty="0">
                <a:solidFill>
                  <a:srgbClr val="000000"/>
                </a:solidFill>
                <a:effectLst/>
                <a:latin typeface="Helvetica Neue"/>
              </a:rPr>
              <a:t> - </a:t>
            </a:r>
            <a:r>
              <a:rPr lang="en-GB" sz="2800" b="1" i="0" dirty="0" err="1">
                <a:solidFill>
                  <a:srgbClr val="000000"/>
                </a:solidFill>
                <a:effectLst/>
                <a:latin typeface="Helvetica Neue"/>
              </a:rPr>
              <a:t>Analysi</a:t>
            </a:r>
            <a:endParaRPr lang="en-GB" sz="6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DEC12171-D9DC-C060-700E-81F66E0291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733" y="1061706"/>
            <a:ext cx="11757540" cy="5668143"/>
          </a:xfrm>
          <a:prstGeom prst="rect">
            <a:avLst/>
          </a:prstGeom>
        </p:spPr>
      </p:pic>
    </p:spTree>
    <p:extLst>
      <p:ext uri="{BB962C8B-B14F-4D97-AF65-F5344CB8AC3E}">
        <p14:creationId xmlns:p14="http://schemas.microsoft.com/office/powerpoint/2010/main" val="2756704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B3E76D-C2F9-205F-F1D2-DE7668B954C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0101" y="0"/>
            <a:ext cx="2614172" cy="1052181"/>
          </a:xfrm>
          <a:prstGeom prst="rect">
            <a:avLst/>
          </a:prstGeom>
          <a:noFill/>
          <a:ln>
            <a:noFill/>
          </a:ln>
        </p:spPr>
      </p:pic>
      <p:sp>
        <p:nvSpPr>
          <p:cNvPr id="5" name="Round Diagonal Corner Rectangle 3">
            <a:extLst>
              <a:ext uri="{FF2B5EF4-FFF2-40B4-BE49-F238E27FC236}">
                <a16:creationId xmlns:a16="http://schemas.microsoft.com/office/drawing/2014/main" id="{4E0A8E85-226A-6151-6C76-3596857E31E4}"/>
              </a:ext>
            </a:extLst>
          </p:cNvPr>
          <p:cNvSpPr/>
          <p:nvPr/>
        </p:nvSpPr>
        <p:spPr>
          <a:xfrm>
            <a:off x="131069" y="0"/>
            <a:ext cx="205664" cy="226868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4">
            <a:extLst>
              <a:ext uri="{FF2B5EF4-FFF2-40B4-BE49-F238E27FC236}">
                <a16:creationId xmlns:a16="http://schemas.microsoft.com/office/drawing/2014/main" id="{6D649E65-2797-C540-2477-4E6B8F65F138}"/>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 name="TextBox 2"/>
          <p:cNvSpPr txBox="1"/>
          <p:nvPr/>
        </p:nvSpPr>
        <p:spPr>
          <a:xfrm>
            <a:off x="1645920" y="402336"/>
            <a:ext cx="7616952" cy="523220"/>
          </a:xfrm>
          <a:prstGeom prst="rect">
            <a:avLst/>
          </a:prstGeom>
          <a:noFill/>
        </p:spPr>
        <p:txBody>
          <a:bodyPr wrap="square" rtlCol="0">
            <a:spAutoFit/>
          </a:bodyPr>
          <a:lstStyle/>
          <a:p>
            <a:pPr algn="ctr"/>
            <a:r>
              <a:rPr lang="en-IN" sz="2800" b="1" dirty="0">
                <a:solidFill>
                  <a:prstClr val="black"/>
                </a:solidFill>
              </a:rPr>
              <a:t>Modelling and Evaluation </a:t>
            </a:r>
            <a:endParaRPr lang="en-IN" sz="2800" b="1"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705" y="1020037"/>
            <a:ext cx="9283382" cy="549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7671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B3E76D-C2F9-205F-F1D2-DE7668B954C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0101" y="0"/>
            <a:ext cx="2614172" cy="1052181"/>
          </a:xfrm>
          <a:prstGeom prst="rect">
            <a:avLst/>
          </a:prstGeom>
          <a:noFill/>
          <a:ln>
            <a:noFill/>
          </a:ln>
        </p:spPr>
      </p:pic>
      <p:sp>
        <p:nvSpPr>
          <p:cNvPr id="5" name="Round Diagonal Corner Rectangle 3">
            <a:extLst>
              <a:ext uri="{FF2B5EF4-FFF2-40B4-BE49-F238E27FC236}">
                <a16:creationId xmlns:a16="http://schemas.microsoft.com/office/drawing/2014/main" id="{4E0A8E85-226A-6151-6C76-3596857E31E4}"/>
              </a:ext>
            </a:extLst>
          </p:cNvPr>
          <p:cNvSpPr/>
          <p:nvPr/>
        </p:nvSpPr>
        <p:spPr>
          <a:xfrm>
            <a:off x="131069" y="0"/>
            <a:ext cx="205664" cy="226868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4">
            <a:extLst>
              <a:ext uri="{FF2B5EF4-FFF2-40B4-BE49-F238E27FC236}">
                <a16:creationId xmlns:a16="http://schemas.microsoft.com/office/drawing/2014/main" id="{6D649E65-2797-C540-2477-4E6B8F65F138}"/>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 name="TextBox 2"/>
          <p:cNvSpPr txBox="1"/>
          <p:nvPr/>
        </p:nvSpPr>
        <p:spPr>
          <a:xfrm>
            <a:off x="1645920" y="402336"/>
            <a:ext cx="7616952" cy="1015663"/>
          </a:xfrm>
          <a:prstGeom prst="rect">
            <a:avLst/>
          </a:prstGeom>
          <a:noFill/>
        </p:spPr>
        <p:txBody>
          <a:bodyPr wrap="square" rtlCol="0">
            <a:spAutoFit/>
          </a:bodyPr>
          <a:lstStyle/>
          <a:p>
            <a:pPr algn="ctr"/>
            <a:r>
              <a:rPr lang="en-US" sz="6000" b="1" dirty="0"/>
              <a:t>Conclusion</a:t>
            </a:r>
            <a:endParaRPr lang="en-IN" sz="2800" b="1" dirty="0"/>
          </a:p>
        </p:txBody>
      </p:sp>
      <p:sp>
        <p:nvSpPr>
          <p:cNvPr id="2" name="Content Placeholder 2">
            <a:extLst>
              <a:ext uri="{FF2B5EF4-FFF2-40B4-BE49-F238E27FC236}">
                <a16:creationId xmlns:a16="http://schemas.microsoft.com/office/drawing/2014/main" id="{3F39921B-F1AC-1D8D-7F7B-292504316238}"/>
              </a:ext>
            </a:extLst>
          </p:cNvPr>
          <p:cNvSpPr>
            <a:spLocks noGrp="1"/>
          </p:cNvSpPr>
          <p:nvPr>
            <p:ph idx="1"/>
          </p:nvPr>
        </p:nvSpPr>
        <p:spPr>
          <a:xfrm>
            <a:off x="838200" y="1825625"/>
            <a:ext cx="10515600" cy="4351338"/>
          </a:xfrm>
        </p:spPr>
        <p:txBody>
          <a:bodyPr>
            <a:normAutofit lnSpcReduction="10000"/>
          </a:bodyPr>
          <a:lstStyle/>
          <a:p>
            <a:pPr marL="0" indent="0">
              <a:buNone/>
            </a:pPr>
            <a:r>
              <a:rPr lang="en-US" sz="2000" dirty="0"/>
              <a:t>We followed following  7 steps for base modeling :</a:t>
            </a:r>
          </a:p>
          <a:p>
            <a:pPr marL="0" indent="0">
              <a:buNone/>
            </a:pPr>
            <a:endParaRPr lang="en-US" sz="2000" dirty="0"/>
          </a:p>
          <a:p>
            <a:pPr>
              <a:buFont typeface="Wingdings" pitchFamily="2" charset="2"/>
              <a:buChar char="Ø"/>
            </a:pPr>
            <a:r>
              <a:rPr lang="en-US" sz="1600" dirty="0"/>
              <a:t>Reading Data</a:t>
            </a:r>
          </a:p>
          <a:p>
            <a:pPr>
              <a:buFont typeface="Wingdings" pitchFamily="2" charset="2"/>
              <a:buChar char="Ø"/>
            </a:pPr>
            <a:r>
              <a:rPr lang="en-US" sz="1600" dirty="0"/>
              <a:t>Data Exploration</a:t>
            </a:r>
          </a:p>
          <a:p>
            <a:pPr>
              <a:buFont typeface="Wingdings" pitchFamily="2" charset="2"/>
              <a:buChar char="Ø"/>
            </a:pPr>
            <a:r>
              <a:rPr lang="en-US" sz="1600" dirty="0"/>
              <a:t>Data cleaning</a:t>
            </a:r>
          </a:p>
          <a:p>
            <a:pPr>
              <a:buFont typeface="Wingdings" pitchFamily="2" charset="2"/>
              <a:buChar char="Ø"/>
            </a:pPr>
            <a:r>
              <a:rPr lang="en-US" sz="1600" dirty="0"/>
              <a:t>Data Preprocessing</a:t>
            </a:r>
          </a:p>
          <a:p>
            <a:pPr>
              <a:buFont typeface="Wingdings" pitchFamily="2" charset="2"/>
              <a:buChar char="Ø"/>
            </a:pPr>
            <a:r>
              <a:rPr lang="en-US" sz="1600" dirty="0"/>
              <a:t>Data Visualization</a:t>
            </a:r>
          </a:p>
          <a:p>
            <a:pPr>
              <a:buFont typeface="Wingdings" pitchFamily="2" charset="2"/>
              <a:buChar char="Ø"/>
            </a:pPr>
            <a:r>
              <a:rPr lang="en-US" sz="1600" dirty="0"/>
              <a:t>Data Transformation</a:t>
            </a:r>
          </a:p>
          <a:p>
            <a:pPr>
              <a:buFont typeface="Wingdings" pitchFamily="2" charset="2"/>
              <a:buChar char="Ø"/>
            </a:pPr>
            <a:r>
              <a:rPr lang="en-US" sz="1600" dirty="0"/>
              <a:t>Modeling &amp; Evaluation</a:t>
            </a:r>
          </a:p>
          <a:p>
            <a:pPr marL="0" indent="0">
              <a:buNone/>
            </a:pPr>
            <a:endParaRPr lang="en-US" sz="1600" dirty="0"/>
          </a:p>
          <a:p>
            <a:r>
              <a:rPr lang="en-US" sz="2000" dirty="0"/>
              <a:t>We got 72 percent accuracy from our base model for 3 classes </a:t>
            </a:r>
            <a:r>
              <a:rPr lang="en-US" sz="2000" dirty="0" err="1"/>
              <a:t>i.e</a:t>
            </a:r>
            <a:r>
              <a:rPr lang="en-US" sz="2000" dirty="0"/>
              <a:t>  Good , Poor , Standard.</a:t>
            </a:r>
          </a:p>
          <a:p>
            <a:r>
              <a:rPr lang="en-US" sz="2000" dirty="0"/>
              <a:t>We will be trying Different Models along with Feature engineering , PCA , Advanced EDA and smote for future improvement of out modeling Process</a:t>
            </a:r>
          </a:p>
          <a:p>
            <a:pPr marL="0" indent="0">
              <a:buNone/>
            </a:pPr>
            <a:endParaRPr lang="en-US" sz="1600" dirty="0"/>
          </a:p>
        </p:txBody>
      </p:sp>
    </p:spTree>
    <p:extLst>
      <p:ext uri="{BB962C8B-B14F-4D97-AF65-F5344CB8AC3E}">
        <p14:creationId xmlns:p14="http://schemas.microsoft.com/office/powerpoint/2010/main" val="2779550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2371B-DD05-3D04-31A3-739C690211DD}"/>
              </a:ext>
            </a:extLst>
          </p:cNvPr>
          <p:cNvSpPr>
            <a:spLocks noGrp="1"/>
          </p:cNvSpPr>
          <p:nvPr>
            <p:ph type="title"/>
          </p:nvPr>
        </p:nvSpPr>
        <p:spPr/>
        <p:txBody>
          <a:bodyPr/>
          <a:lstStyle/>
          <a:p>
            <a:r>
              <a:rPr lang="en-US" sz="4400" b="1" dirty="0">
                <a:latin typeface="Times New Roman" panose="02020603050405020304" pitchFamily="18" charset="0"/>
                <a:ea typeface="굴림" panose="020B0600000101010101" pitchFamily="34" charset="-127"/>
                <a:cs typeface="Times New Roman" panose="02020603050405020304" pitchFamily="18" charset="0"/>
              </a:rPr>
              <a:t>Problem Definition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67673A-E47F-584C-1578-ED837F27F5C1}"/>
              </a:ext>
            </a:extLst>
          </p:cNvPr>
          <p:cNvSpPr>
            <a:spLocks noGrp="1"/>
          </p:cNvSpPr>
          <p:nvPr>
            <p:ph idx="1"/>
          </p:nvPr>
        </p:nvSpPr>
        <p:spPr>
          <a:xfrm>
            <a:off x="822960" y="1627632"/>
            <a:ext cx="10336452" cy="4549331"/>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Dataset: </a:t>
            </a:r>
          </a:p>
          <a:p>
            <a:r>
              <a:rPr lang="en-US" sz="2000" b="1" dirty="0"/>
              <a:t>Credit Score Dataset(</a:t>
            </a:r>
            <a:r>
              <a:rPr lang="en-US" sz="2000" dirty="0"/>
              <a:t>real Credit Score data taken from Kaggle.com)</a:t>
            </a:r>
            <a:endParaRPr lang="en-IN"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Problem Statement : </a:t>
            </a:r>
          </a:p>
          <a:p>
            <a:r>
              <a:rPr lang="en-US" sz="2000" dirty="0">
                <a:latin typeface="Times New Roman" panose="02020603050405020304" pitchFamily="18" charset="0"/>
                <a:cs typeface="Times New Roman" panose="02020603050405020304" pitchFamily="18" charset="0"/>
              </a:rPr>
              <a:t>To prepare a base model that can predict the credit score of a person based on his bank and other essential details.</a:t>
            </a:r>
          </a:p>
          <a:p>
            <a:pPr marL="0" indent="0">
              <a:buNone/>
            </a:pPr>
            <a:r>
              <a:rPr lang="en-GB" sz="2000" dirty="0">
                <a:latin typeface="Times New Roman" panose="02020603050405020304" pitchFamily="18" charset="0"/>
                <a:cs typeface="Times New Roman" panose="02020603050405020304" pitchFamily="18" charset="0"/>
              </a:rPr>
              <a:t>Business Importance </a:t>
            </a:r>
            <a:r>
              <a:rPr lang="en-US" sz="2000" dirty="0">
                <a:latin typeface="Times New Roman" panose="02020603050405020304" pitchFamily="18" charset="0"/>
                <a:cs typeface="Times New Roman" panose="02020603050405020304" pitchFamily="18" charset="0"/>
              </a:rPr>
              <a:t>of Problem</a:t>
            </a:r>
          </a:p>
          <a:p>
            <a:r>
              <a:rPr lang="en-IN" sz="2000" dirty="0">
                <a:solidFill>
                  <a:schemeClr val="tx1">
                    <a:lumMod val="95000"/>
                    <a:lumOff val="5000"/>
                  </a:schemeClr>
                </a:solidFill>
                <a:cs typeface="Times New Roman" panose="02020603050405020304" pitchFamily="18" charset="0"/>
              </a:rPr>
              <a:t>Investment decisions can be made </a:t>
            </a:r>
          </a:p>
          <a:p>
            <a:r>
              <a:rPr lang="en-IN" sz="2000" dirty="0">
                <a:solidFill>
                  <a:schemeClr val="tx1">
                    <a:lumMod val="95000"/>
                    <a:lumOff val="5000"/>
                  </a:schemeClr>
                </a:solidFill>
                <a:cs typeface="Times New Roman" panose="02020603050405020304" pitchFamily="18" charset="0"/>
              </a:rPr>
              <a:t>Used to create reports </a:t>
            </a:r>
          </a:p>
          <a:p>
            <a:r>
              <a:rPr lang="en-IN" sz="2000" dirty="0">
                <a:solidFill>
                  <a:schemeClr val="tx1">
                    <a:lumMod val="95000"/>
                    <a:lumOff val="5000"/>
                  </a:schemeClr>
                </a:solidFill>
                <a:cs typeface="Times New Roman" panose="02020603050405020304" pitchFamily="18" charset="0"/>
              </a:rPr>
              <a:t>Regulation evaluation and new strategy development</a:t>
            </a:r>
          </a:p>
          <a:p>
            <a:r>
              <a:rPr lang="en-GB" sz="2000" dirty="0">
                <a:solidFill>
                  <a:schemeClr val="tx1">
                    <a:lumMod val="95000"/>
                    <a:lumOff val="5000"/>
                  </a:schemeClr>
                </a:solidFill>
              </a:rPr>
              <a:t>Risk Assessment</a:t>
            </a:r>
          </a:p>
          <a:p>
            <a:r>
              <a:rPr lang="en-US" sz="2000" dirty="0">
                <a:solidFill>
                  <a:schemeClr val="tx1">
                    <a:lumMod val="95000"/>
                    <a:lumOff val="5000"/>
                  </a:schemeClr>
                </a:solidFill>
              </a:rPr>
              <a:t>Loan Approval and Interest Rates</a:t>
            </a:r>
          </a:p>
          <a:p>
            <a:r>
              <a:rPr lang="en-GB" sz="2000" dirty="0">
                <a:solidFill>
                  <a:schemeClr val="tx1">
                    <a:lumMod val="95000"/>
                    <a:lumOff val="5000"/>
                  </a:schemeClr>
                </a:solidFill>
              </a:rPr>
              <a:t>Automation of Decision Processes</a:t>
            </a:r>
            <a:endParaRPr lang="en-US" sz="2000" dirty="0">
              <a:solidFill>
                <a:schemeClr val="tx1">
                  <a:lumMod val="95000"/>
                  <a:lumOff val="5000"/>
                </a:schemeClr>
              </a:solidFill>
            </a:endParaRPr>
          </a:p>
          <a:p>
            <a:r>
              <a:rPr lang="en-GB" sz="2000" dirty="0">
                <a:solidFill>
                  <a:schemeClr val="tx1">
                    <a:lumMod val="95000"/>
                    <a:lumOff val="5000"/>
                  </a:schemeClr>
                </a:solidFill>
              </a:rPr>
              <a:t>Market Competitiveness</a:t>
            </a:r>
          </a:p>
          <a:p>
            <a:pPr marL="0" indent="0">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3">
            <a:extLst>
              <a:ext uri="{FF2B5EF4-FFF2-40B4-BE49-F238E27FC236}">
                <a16:creationId xmlns:a16="http://schemas.microsoft.com/office/drawing/2014/main" id="{9958885C-86D6-BB8D-B47A-C3CE8797ECE7}"/>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56668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B3E76D-C2F9-205F-F1D2-DE7668B954C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0101" y="0"/>
            <a:ext cx="2614172" cy="1052181"/>
          </a:xfrm>
          <a:prstGeom prst="rect">
            <a:avLst/>
          </a:prstGeom>
          <a:noFill/>
          <a:ln>
            <a:noFill/>
          </a:ln>
        </p:spPr>
      </p:pic>
      <p:sp>
        <p:nvSpPr>
          <p:cNvPr id="5" name="Round Diagonal Corner Rectangle 3">
            <a:extLst>
              <a:ext uri="{FF2B5EF4-FFF2-40B4-BE49-F238E27FC236}">
                <a16:creationId xmlns:a16="http://schemas.microsoft.com/office/drawing/2014/main" id="{4E0A8E85-226A-6151-6C76-3596857E31E4}"/>
              </a:ext>
            </a:extLst>
          </p:cNvPr>
          <p:cNvSpPr/>
          <p:nvPr/>
        </p:nvSpPr>
        <p:spPr>
          <a:xfrm>
            <a:off x="131069" y="0"/>
            <a:ext cx="205664" cy="226868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4">
            <a:extLst>
              <a:ext uri="{FF2B5EF4-FFF2-40B4-BE49-F238E27FC236}">
                <a16:creationId xmlns:a16="http://schemas.microsoft.com/office/drawing/2014/main" id="{6D649E65-2797-C540-2477-4E6B8F65F138}"/>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 name="TextBox 2"/>
          <p:cNvSpPr txBox="1"/>
          <p:nvPr/>
        </p:nvSpPr>
        <p:spPr>
          <a:xfrm>
            <a:off x="930166" y="402336"/>
            <a:ext cx="8332706" cy="646331"/>
          </a:xfrm>
          <a:prstGeom prst="rect">
            <a:avLst/>
          </a:prstGeom>
          <a:noFill/>
        </p:spPr>
        <p:txBody>
          <a:bodyPr wrap="square" rtlCol="0">
            <a:spAutoFit/>
          </a:bodyPr>
          <a:lstStyle/>
          <a:p>
            <a:pPr algn="ctr"/>
            <a:r>
              <a:rPr lang="en-IN" sz="3600" b="1" dirty="0"/>
              <a:t>Feature Importance</a:t>
            </a:r>
          </a:p>
        </p:txBody>
      </p:sp>
      <p:pic>
        <p:nvPicPr>
          <p:cNvPr id="10" name="Content Placeholder 9">
            <a:extLst>
              <a:ext uri="{FF2B5EF4-FFF2-40B4-BE49-F238E27FC236}">
                <a16:creationId xmlns:a16="http://schemas.microsoft.com/office/drawing/2014/main" id="{05762815-C1EA-FDF9-2C78-A40A1E52442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36028" y="1497724"/>
            <a:ext cx="11524903" cy="5232126"/>
          </a:xfrm>
        </p:spPr>
      </p:pic>
    </p:spTree>
    <p:extLst>
      <p:ext uri="{BB962C8B-B14F-4D97-AF65-F5344CB8AC3E}">
        <p14:creationId xmlns:p14="http://schemas.microsoft.com/office/powerpoint/2010/main" val="4024370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B3E76D-C2F9-205F-F1D2-DE7668B954C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0101" y="0"/>
            <a:ext cx="2614172" cy="1052181"/>
          </a:xfrm>
          <a:prstGeom prst="rect">
            <a:avLst/>
          </a:prstGeom>
          <a:noFill/>
          <a:ln>
            <a:noFill/>
          </a:ln>
        </p:spPr>
      </p:pic>
      <p:sp>
        <p:nvSpPr>
          <p:cNvPr id="5" name="Round Diagonal Corner Rectangle 3">
            <a:extLst>
              <a:ext uri="{FF2B5EF4-FFF2-40B4-BE49-F238E27FC236}">
                <a16:creationId xmlns:a16="http://schemas.microsoft.com/office/drawing/2014/main" id="{4E0A8E85-226A-6151-6C76-3596857E31E4}"/>
              </a:ext>
            </a:extLst>
          </p:cNvPr>
          <p:cNvSpPr/>
          <p:nvPr/>
        </p:nvSpPr>
        <p:spPr>
          <a:xfrm>
            <a:off x="131069" y="0"/>
            <a:ext cx="205664" cy="226868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4">
            <a:extLst>
              <a:ext uri="{FF2B5EF4-FFF2-40B4-BE49-F238E27FC236}">
                <a16:creationId xmlns:a16="http://schemas.microsoft.com/office/drawing/2014/main" id="{6D649E65-2797-C540-2477-4E6B8F65F138}"/>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 name="TextBox 2"/>
          <p:cNvSpPr txBox="1"/>
          <p:nvPr/>
        </p:nvSpPr>
        <p:spPr>
          <a:xfrm>
            <a:off x="2287524" y="-107069"/>
            <a:ext cx="7616952" cy="1200329"/>
          </a:xfrm>
          <a:prstGeom prst="rect">
            <a:avLst/>
          </a:prstGeom>
          <a:noFill/>
        </p:spPr>
        <p:txBody>
          <a:bodyPr wrap="square" rtlCol="0">
            <a:spAutoFit/>
          </a:bodyPr>
          <a:lstStyle/>
          <a:p>
            <a:pPr algn="ctr"/>
            <a:r>
              <a:rPr lang="en-IN" sz="3600" b="1" dirty="0"/>
              <a:t>Performance Measure : Weighted Average F1</a:t>
            </a:r>
            <a:endParaRPr lang="en-IN" sz="3200" b="1" dirty="0"/>
          </a:p>
        </p:txBody>
      </p:sp>
      <p:pic>
        <p:nvPicPr>
          <p:cNvPr id="7" name="Picture 6">
            <a:extLst>
              <a:ext uri="{FF2B5EF4-FFF2-40B4-BE49-F238E27FC236}">
                <a16:creationId xmlns:a16="http://schemas.microsoft.com/office/drawing/2014/main" id="{C18B4B49-28BE-C036-0110-B45443550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052181"/>
            <a:ext cx="11637073" cy="5677669"/>
          </a:xfrm>
          <a:prstGeom prst="rect">
            <a:avLst/>
          </a:prstGeom>
        </p:spPr>
      </p:pic>
    </p:spTree>
    <p:extLst>
      <p:ext uri="{BB962C8B-B14F-4D97-AF65-F5344CB8AC3E}">
        <p14:creationId xmlns:p14="http://schemas.microsoft.com/office/powerpoint/2010/main" val="730451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B3E76D-C2F9-205F-F1D2-DE7668B954C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0101" y="0"/>
            <a:ext cx="2614172" cy="1052181"/>
          </a:xfrm>
          <a:prstGeom prst="rect">
            <a:avLst/>
          </a:prstGeom>
          <a:noFill/>
          <a:ln>
            <a:noFill/>
          </a:ln>
        </p:spPr>
      </p:pic>
      <p:sp>
        <p:nvSpPr>
          <p:cNvPr id="5" name="Round Diagonal Corner Rectangle 3">
            <a:extLst>
              <a:ext uri="{FF2B5EF4-FFF2-40B4-BE49-F238E27FC236}">
                <a16:creationId xmlns:a16="http://schemas.microsoft.com/office/drawing/2014/main" id="{4E0A8E85-226A-6151-6C76-3596857E31E4}"/>
              </a:ext>
            </a:extLst>
          </p:cNvPr>
          <p:cNvSpPr/>
          <p:nvPr/>
        </p:nvSpPr>
        <p:spPr>
          <a:xfrm>
            <a:off x="131069" y="0"/>
            <a:ext cx="205664" cy="226868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4">
            <a:extLst>
              <a:ext uri="{FF2B5EF4-FFF2-40B4-BE49-F238E27FC236}">
                <a16:creationId xmlns:a16="http://schemas.microsoft.com/office/drawing/2014/main" id="{6D649E65-2797-C540-2477-4E6B8F65F138}"/>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9" name="Picture 8">
            <a:extLst>
              <a:ext uri="{FF2B5EF4-FFF2-40B4-BE49-F238E27FC236}">
                <a16:creationId xmlns:a16="http://schemas.microsoft.com/office/drawing/2014/main" id="{259C8168-22BD-B796-191C-ED05D6E223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691" y="1180786"/>
            <a:ext cx="11548582" cy="5549064"/>
          </a:xfrm>
          <a:prstGeom prst="rect">
            <a:avLst/>
          </a:prstGeom>
        </p:spPr>
      </p:pic>
    </p:spTree>
    <p:extLst>
      <p:ext uri="{BB962C8B-B14F-4D97-AF65-F5344CB8AC3E}">
        <p14:creationId xmlns:p14="http://schemas.microsoft.com/office/powerpoint/2010/main" val="3129485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B3E76D-C2F9-205F-F1D2-DE7668B954C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0101" y="0"/>
            <a:ext cx="2614172" cy="1052181"/>
          </a:xfrm>
          <a:prstGeom prst="rect">
            <a:avLst/>
          </a:prstGeom>
          <a:noFill/>
          <a:ln>
            <a:noFill/>
          </a:ln>
        </p:spPr>
      </p:pic>
      <p:sp>
        <p:nvSpPr>
          <p:cNvPr id="5" name="Round Diagonal Corner Rectangle 3">
            <a:extLst>
              <a:ext uri="{FF2B5EF4-FFF2-40B4-BE49-F238E27FC236}">
                <a16:creationId xmlns:a16="http://schemas.microsoft.com/office/drawing/2014/main" id="{4E0A8E85-226A-6151-6C76-3596857E31E4}"/>
              </a:ext>
            </a:extLst>
          </p:cNvPr>
          <p:cNvSpPr/>
          <p:nvPr/>
        </p:nvSpPr>
        <p:spPr>
          <a:xfrm>
            <a:off x="131069" y="0"/>
            <a:ext cx="205664" cy="226868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4">
            <a:extLst>
              <a:ext uri="{FF2B5EF4-FFF2-40B4-BE49-F238E27FC236}">
                <a16:creationId xmlns:a16="http://schemas.microsoft.com/office/drawing/2014/main" id="{6D649E65-2797-C540-2477-4E6B8F65F138}"/>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D67671A7-D65E-486F-915D-AC0E7C764C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567" y="1314155"/>
            <a:ext cx="11550364" cy="5415695"/>
          </a:xfrm>
          <a:prstGeom prst="rect">
            <a:avLst/>
          </a:prstGeom>
        </p:spPr>
      </p:pic>
    </p:spTree>
    <p:extLst>
      <p:ext uri="{BB962C8B-B14F-4D97-AF65-F5344CB8AC3E}">
        <p14:creationId xmlns:p14="http://schemas.microsoft.com/office/powerpoint/2010/main" val="2311267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B3E76D-C2F9-205F-F1D2-DE7668B954C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0101" y="0"/>
            <a:ext cx="2614172" cy="1052181"/>
          </a:xfrm>
          <a:prstGeom prst="rect">
            <a:avLst/>
          </a:prstGeom>
          <a:noFill/>
          <a:ln>
            <a:noFill/>
          </a:ln>
        </p:spPr>
      </p:pic>
      <p:sp>
        <p:nvSpPr>
          <p:cNvPr id="5" name="Round Diagonal Corner Rectangle 3">
            <a:extLst>
              <a:ext uri="{FF2B5EF4-FFF2-40B4-BE49-F238E27FC236}">
                <a16:creationId xmlns:a16="http://schemas.microsoft.com/office/drawing/2014/main" id="{4E0A8E85-226A-6151-6C76-3596857E31E4}"/>
              </a:ext>
            </a:extLst>
          </p:cNvPr>
          <p:cNvSpPr/>
          <p:nvPr/>
        </p:nvSpPr>
        <p:spPr>
          <a:xfrm>
            <a:off x="131069" y="0"/>
            <a:ext cx="205664" cy="226868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4">
            <a:extLst>
              <a:ext uri="{FF2B5EF4-FFF2-40B4-BE49-F238E27FC236}">
                <a16:creationId xmlns:a16="http://schemas.microsoft.com/office/drawing/2014/main" id="{6D649E65-2797-C540-2477-4E6B8F65F138}"/>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37A0BD5D-C89D-DF98-A86F-1227731FD4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445" y="1209368"/>
            <a:ext cx="11559486" cy="5520481"/>
          </a:xfrm>
          <a:prstGeom prst="rect">
            <a:avLst/>
          </a:prstGeom>
        </p:spPr>
      </p:pic>
    </p:spTree>
    <p:extLst>
      <p:ext uri="{BB962C8B-B14F-4D97-AF65-F5344CB8AC3E}">
        <p14:creationId xmlns:p14="http://schemas.microsoft.com/office/powerpoint/2010/main" val="2523371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B3E76D-C2F9-205F-F1D2-DE7668B954C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0101" y="0"/>
            <a:ext cx="2614172" cy="1052181"/>
          </a:xfrm>
          <a:prstGeom prst="rect">
            <a:avLst/>
          </a:prstGeom>
          <a:noFill/>
          <a:ln>
            <a:noFill/>
          </a:ln>
        </p:spPr>
      </p:pic>
      <p:sp>
        <p:nvSpPr>
          <p:cNvPr id="5" name="Round Diagonal Corner Rectangle 3">
            <a:extLst>
              <a:ext uri="{FF2B5EF4-FFF2-40B4-BE49-F238E27FC236}">
                <a16:creationId xmlns:a16="http://schemas.microsoft.com/office/drawing/2014/main" id="{4E0A8E85-226A-6151-6C76-3596857E31E4}"/>
              </a:ext>
            </a:extLst>
          </p:cNvPr>
          <p:cNvSpPr/>
          <p:nvPr/>
        </p:nvSpPr>
        <p:spPr>
          <a:xfrm>
            <a:off x="131069" y="0"/>
            <a:ext cx="205664" cy="226868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4">
            <a:extLst>
              <a:ext uri="{FF2B5EF4-FFF2-40B4-BE49-F238E27FC236}">
                <a16:creationId xmlns:a16="http://schemas.microsoft.com/office/drawing/2014/main" id="{6D649E65-2797-C540-2477-4E6B8F65F138}"/>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884B110E-B81E-1959-0E5E-89839C4BA6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181" y="1179872"/>
            <a:ext cx="11282516" cy="5549978"/>
          </a:xfrm>
          <a:prstGeom prst="rect">
            <a:avLst/>
          </a:prstGeom>
        </p:spPr>
      </p:pic>
    </p:spTree>
    <p:extLst>
      <p:ext uri="{BB962C8B-B14F-4D97-AF65-F5344CB8AC3E}">
        <p14:creationId xmlns:p14="http://schemas.microsoft.com/office/powerpoint/2010/main" val="647638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B3E76D-C2F9-205F-F1D2-DE7668B954C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0101" y="0"/>
            <a:ext cx="2614172" cy="1052181"/>
          </a:xfrm>
          <a:prstGeom prst="rect">
            <a:avLst/>
          </a:prstGeom>
          <a:noFill/>
          <a:ln>
            <a:noFill/>
          </a:ln>
        </p:spPr>
      </p:pic>
      <p:sp>
        <p:nvSpPr>
          <p:cNvPr id="5" name="Round Diagonal Corner Rectangle 3">
            <a:extLst>
              <a:ext uri="{FF2B5EF4-FFF2-40B4-BE49-F238E27FC236}">
                <a16:creationId xmlns:a16="http://schemas.microsoft.com/office/drawing/2014/main" id="{4E0A8E85-226A-6151-6C76-3596857E31E4}"/>
              </a:ext>
            </a:extLst>
          </p:cNvPr>
          <p:cNvSpPr/>
          <p:nvPr/>
        </p:nvSpPr>
        <p:spPr>
          <a:xfrm>
            <a:off x="131069" y="0"/>
            <a:ext cx="205664" cy="226868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4">
            <a:extLst>
              <a:ext uri="{FF2B5EF4-FFF2-40B4-BE49-F238E27FC236}">
                <a16:creationId xmlns:a16="http://schemas.microsoft.com/office/drawing/2014/main" id="{6D649E65-2797-C540-2477-4E6B8F65F138}"/>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 name="TextBox 2"/>
          <p:cNvSpPr txBox="1"/>
          <p:nvPr/>
        </p:nvSpPr>
        <p:spPr>
          <a:xfrm>
            <a:off x="1645920" y="402336"/>
            <a:ext cx="7616952" cy="1015663"/>
          </a:xfrm>
          <a:prstGeom prst="rect">
            <a:avLst/>
          </a:prstGeom>
          <a:noFill/>
        </p:spPr>
        <p:txBody>
          <a:bodyPr wrap="square" rtlCol="0">
            <a:spAutoFit/>
          </a:bodyPr>
          <a:lstStyle/>
          <a:p>
            <a:pPr algn="ctr"/>
            <a:r>
              <a:rPr lang="en-US" sz="6000" b="1" dirty="0"/>
              <a:t>Conclusion</a:t>
            </a:r>
            <a:endParaRPr lang="en-IN" sz="2800" b="1" dirty="0"/>
          </a:p>
        </p:txBody>
      </p:sp>
      <p:sp>
        <p:nvSpPr>
          <p:cNvPr id="2" name="Content Placeholder 2">
            <a:extLst>
              <a:ext uri="{FF2B5EF4-FFF2-40B4-BE49-F238E27FC236}">
                <a16:creationId xmlns:a16="http://schemas.microsoft.com/office/drawing/2014/main" id="{3F39921B-F1AC-1D8D-7F7B-292504316238}"/>
              </a:ext>
            </a:extLst>
          </p:cNvPr>
          <p:cNvSpPr>
            <a:spLocks noGrp="1"/>
          </p:cNvSpPr>
          <p:nvPr>
            <p:ph idx="1"/>
          </p:nvPr>
        </p:nvSpPr>
        <p:spPr>
          <a:xfrm>
            <a:off x="838200" y="1825625"/>
            <a:ext cx="10515600" cy="4351338"/>
          </a:xfrm>
        </p:spPr>
        <p:txBody>
          <a:bodyPr>
            <a:normAutofit lnSpcReduction="10000"/>
          </a:bodyPr>
          <a:lstStyle/>
          <a:p>
            <a:r>
              <a:rPr lang="en-US" sz="2400" dirty="0" err="1"/>
              <a:t>Outstanding_Debt</a:t>
            </a:r>
            <a:r>
              <a:rPr lang="en-US" sz="2400" dirty="0"/>
              <a:t>, </a:t>
            </a:r>
            <a:r>
              <a:rPr lang="en-US" sz="2400" dirty="0" err="1"/>
              <a:t>Credit_Mix_Standard</a:t>
            </a:r>
            <a:r>
              <a:rPr lang="en-US" sz="2400" dirty="0"/>
              <a:t> and </a:t>
            </a:r>
            <a:r>
              <a:rPr lang="en-US" sz="2400" dirty="0" err="1"/>
              <a:t>Credit_History_Age</a:t>
            </a:r>
            <a:r>
              <a:rPr lang="en-US" sz="2400" dirty="0"/>
              <a:t> has more influence on the target.</a:t>
            </a:r>
          </a:p>
          <a:p>
            <a:r>
              <a:rPr lang="en-US" sz="2400" dirty="0"/>
              <a:t>As our data is imbalanced we are not considering accuracy.</a:t>
            </a:r>
          </a:p>
          <a:p>
            <a:r>
              <a:rPr lang="en-US" sz="2400" dirty="0"/>
              <a:t>Also we have 3 classes so we cannot rely on precision and recall. So, we will be looking at F1 score for selection of best model.</a:t>
            </a:r>
          </a:p>
          <a:p>
            <a:r>
              <a:rPr lang="en-US" sz="2400" dirty="0"/>
              <a:t>After analyzing all the models build, XGBoost Is the best model.</a:t>
            </a:r>
          </a:p>
          <a:p>
            <a:r>
              <a:rPr lang="en-US" sz="2400" dirty="0"/>
              <a:t>Choosing XGBoost as the best model before SMOTE. We got weighted F1 score 76% in test dataset and 83% in training dataset.</a:t>
            </a:r>
          </a:p>
          <a:p>
            <a:r>
              <a:rPr lang="en-US" sz="2400" dirty="0"/>
              <a:t>To improve the model performance we tuned the model and performed SMOTE</a:t>
            </a:r>
            <a:r>
              <a:rPr lang="en-US" sz="2000" dirty="0"/>
              <a:t>,  </a:t>
            </a:r>
            <a:r>
              <a:rPr lang="en-US" sz="2400" dirty="0"/>
              <a:t>But the model performance did not improve.</a:t>
            </a:r>
          </a:p>
          <a:p>
            <a:r>
              <a:rPr lang="en-US" sz="2400" dirty="0"/>
              <a:t>So, We are going with the base model.</a:t>
            </a:r>
          </a:p>
        </p:txBody>
      </p:sp>
    </p:spTree>
    <p:extLst>
      <p:ext uri="{BB962C8B-B14F-4D97-AF65-F5344CB8AC3E}">
        <p14:creationId xmlns:p14="http://schemas.microsoft.com/office/powerpoint/2010/main" val="13073788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B3E76D-C2F9-205F-F1D2-DE7668B954C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0101" y="0"/>
            <a:ext cx="2614172" cy="1052181"/>
          </a:xfrm>
          <a:prstGeom prst="rect">
            <a:avLst/>
          </a:prstGeom>
          <a:noFill/>
          <a:ln>
            <a:noFill/>
          </a:ln>
        </p:spPr>
      </p:pic>
      <p:sp>
        <p:nvSpPr>
          <p:cNvPr id="5" name="Round Diagonal Corner Rectangle 3">
            <a:extLst>
              <a:ext uri="{FF2B5EF4-FFF2-40B4-BE49-F238E27FC236}">
                <a16:creationId xmlns:a16="http://schemas.microsoft.com/office/drawing/2014/main" id="{4E0A8E85-226A-6151-6C76-3596857E31E4}"/>
              </a:ext>
            </a:extLst>
          </p:cNvPr>
          <p:cNvSpPr/>
          <p:nvPr/>
        </p:nvSpPr>
        <p:spPr>
          <a:xfrm>
            <a:off x="131069" y="0"/>
            <a:ext cx="205664" cy="226868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4">
            <a:extLst>
              <a:ext uri="{FF2B5EF4-FFF2-40B4-BE49-F238E27FC236}">
                <a16:creationId xmlns:a16="http://schemas.microsoft.com/office/drawing/2014/main" id="{6D649E65-2797-C540-2477-4E6B8F65F138}"/>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 name="TextBox 2"/>
          <p:cNvSpPr txBox="1"/>
          <p:nvPr/>
        </p:nvSpPr>
        <p:spPr>
          <a:xfrm>
            <a:off x="2287524" y="2967335"/>
            <a:ext cx="7616952" cy="1107996"/>
          </a:xfrm>
          <a:prstGeom prst="rect">
            <a:avLst/>
          </a:prstGeom>
          <a:noFill/>
        </p:spPr>
        <p:txBody>
          <a:bodyPr wrap="square" rtlCol="0">
            <a:spAutoFit/>
          </a:bodyPr>
          <a:lstStyle/>
          <a:p>
            <a:pPr algn="ctr"/>
            <a:r>
              <a:rPr lang="en-IN" sz="6600" b="1" dirty="0"/>
              <a:t>Thank you!!!</a:t>
            </a:r>
          </a:p>
        </p:txBody>
      </p:sp>
    </p:spTree>
    <p:extLst>
      <p:ext uri="{BB962C8B-B14F-4D97-AF65-F5344CB8AC3E}">
        <p14:creationId xmlns:p14="http://schemas.microsoft.com/office/powerpoint/2010/main" val="3591640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B354D-87CC-46C4-6161-7DBEAE5A8C39}"/>
              </a:ext>
            </a:extLst>
          </p:cNvPr>
          <p:cNvSpPr>
            <a:spLocks noGrp="1"/>
          </p:cNvSpPr>
          <p:nvPr>
            <p:ph type="title"/>
          </p:nvPr>
        </p:nvSpPr>
        <p:spPr>
          <a:xfrm>
            <a:off x="660919" y="166917"/>
            <a:ext cx="6187750" cy="1046064"/>
          </a:xfrm>
        </p:spPr>
        <p:txBody>
          <a:bodyPr>
            <a:normAutofit/>
          </a:bodyPr>
          <a:lstStyle/>
          <a:p>
            <a:r>
              <a:rPr lang="en-US" sz="2800" b="1" dirty="0">
                <a:latin typeface="Times New Roman" panose="02020603050405020304" pitchFamily="18" charset="0"/>
                <a:cs typeface="Times New Roman" panose="02020603050405020304" pitchFamily="18" charset="0"/>
              </a:rPr>
              <a:t>Data Set Description </a:t>
            </a:r>
            <a:endParaRPr lang="en-IN" sz="2800" dirty="0"/>
          </a:p>
        </p:txBody>
      </p:sp>
      <p:graphicFrame>
        <p:nvGraphicFramePr>
          <p:cNvPr id="9" name="Content Placeholder 8">
            <a:extLst>
              <a:ext uri="{FF2B5EF4-FFF2-40B4-BE49-F238E27FC236}">
                <a16:creationId xmlns:a16="http://schemas.microsoft.com/office/drawing/2014/main" id="{1A700CEC-2732-0A03-C822-AA62B85EA922}"/>
              </a:ext>
            </a:extLst>
          </p:cNvPr>
          <p:cNvGraphicFramePr>
            <a:graphicFrameLocks noGrp="1"/>
          </p:cNvGraphicFramePr>
          <p:nvPr>
            <p:ph idx="1"/>
            <p:extLst>
              <p:ext uri="{D42A27DB-BD31-4B8C-83A1-F6EECF244321}">
                <p14:modId xmlns:p14="http://schemas.microsoft.com/office/powerpoint/2010/main" val="2873674967"/>
              </p:ext>
            </p:extLst>
          </p:nvPr>
        </p:nvGraphicFramePr>
        <p:xfrm>
          <a:off x="545690" y="1212980"/>
          <a:ext cx="11515664" cy="5595968"/>
        </p:xfrm>
        <a:graphic>
          <a:graphicData uri="http://schemas.openxmlformats.org/drawingml/2006/table">
            <a:tbl>
              <a:tblPr>
                <a:tableStyleId>{5C22544A-7EE6-4342-B048-85BDC9FD1C3A}</a:tableStyleId>
              </a:tblPr>
              <a:tblGrid>
                <a:gridCol w="2552953">
                  <a:extLst>
                    <a:ext uri="{9D8B030D-6E8A-4147-A177-3AD203B41FA5}">
                      <a16:colId xmlns:a16="http://schemas.microsoft.com/office/drawing/2014/main" val="1198472781"/>
                    </a:ext>
                  </a:extLst>
                </a:gridCol>
                <a:gridCol w="3165066">
                  <a:extLst>
                    <a:ext uri="{9D8B030D-6E8A-4147-A177-3AD203B41FA5}">
                      <a16:colId xmlns:a16="http://schemas.microsoft.com/office/drawing/2014/main" val="2825282494"/>
                    </a:ext>
                  </a:extLst>
                </a:gridCol>
                <a:gridCol w="2886381">
                  <a:extLst>
                    <a:ext uri="{9D8B030D-6E8A-4147-A177-3AD203B41FA5}">
                      <a16:colId xmlns:a16="http://schemas.microsoft.com/office/drawing/2014/main" val="2528204228"/>
                    </a:ext>
                  </a:extLst>
                </a:gridCol>
                <a:gridCol w="2911264">
                  <a:extLst>
                    <a:ext uri="{9D8B030D-6E8A-4147-A177-3AD203B41FA5}">
                      <a16:colId xmlns:a16="http://schemas.microsoft.com/office/drawing/2014/main" val="3613280451"/>
                    </a:ext>
                  </a:extLst>
                </a:gridCol>
              </a:tblGrid>
              <a:tr h="399712">
                <a:tc>
                  <a:txBody>
                    <a:bodyPr/>
                    <a:lstStyle/>
                    <a:p>
                      <a:pPr algn="l" fontAlgn="b"/>
                      <a:r>
                        <a:rPr lang="en-GB" sz="1800" u="none" strike="noStrike" dirty="0">
                          <a:effectLst/>
                        </a:rPr>
                        <a:t> </a:t>
                      </a:r>
                      <a:r>
                        <a:rPr lang="en-GB" sz="1800" u="none" strike="noStrike" dirty="0" err="1">
                          <a:effectLst/>
                        </a:rPr>
                        <a:t>Customer_ID</a:t>
                      </a:r>
                      <a:r>
                        <a:rPr lang="en-GB" sz="1800" u="none" strike="noStrike" dirty="0">
                          <a:effectLst/>
                        </a:rPr>
                        <a:t>              </a:t>
                      </a:r>
                      <a:endParaRPr lang="en-GB"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800" u="none" strike="noStrike">
                          <a:effectLst/>
                        </a:rPr>
                        <a:t>Unique ID of customer</a:t>
                      </a:r>
                      <a:endParaRPr lang="en-GB"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800" u="none" strike="noStrike">
                          <a:effectLst/>
                        </a:rPr>
                        <a:t> Delay_from_due_date      </a:t>
                      </a:r>
                      <a:endParaRPr lang="en-GB"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800" u="none" strike="noStrike">
                          <a:effectLst/>
                        </a:rPr>
                        <a:t>Delay from due date</a:t>
                      </a:r>
                      <a:endParaRPr lang="en-GB"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21541097"/>
                  </a:ext>
                </a:extLst>
              </a:tr>
              <a:tr h="399712">
                <a:tc>
                  <a:txBody>
                    <a:bodyPr/>
                    <a:lstStyle/>
                    <a:p>
                      <a:pPr algn="l" fontAlgn="b"/>
                      <a:r>
                        <a:rPr lang="en-GB" sz="1800" u="none" strike="noStrike">
                          <a:effectLst/>
                        </a:rPr>
                        <a:t> Month                    </a:t>
                      </a:r>
                      <a:endParaRPr lang="en-GB"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800" u="none" strike="noStrike">
                          <a:effectLst/>
                        </a:rPr>
                        <a:t>Months </a:t>
                      </a:r>
                      <a:endParaRPr lang="en-GB"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800" u="none" strike="noStrike">
                          <a:effectLst/>
                        </a:rPr>
                        <a:t> Num_of_Delayed_Payment   </a:t>
                      </a:r>
                      <a:endParaRPr lang="en-GB"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800" u="none" strike="noStrike">
                          <a:effectLst/>
                        </a:rPr>
                        <a:t>Number of delayed payments</a:t>
                      </a:r>
                      <a:endParaRPr lang="en-GB"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70673384"/>
                  </a:ext>
                </a:extLst>
              </a:tr>
              <a:tr h="399712">
                <a:tc>
                  <a:txBody>
                    <a:bodyPr/>
                    <a:lstStyle/>
                    <a:p>
                      <a:pPr algn="l" fontAlgn="b"/>
                      <a:r>
                        <a:rPr lang="en-GB" sz="1800" u="none" strike="noStrike">
                          <a:effectLst/>
                        </a:rPr>
                        <a:t> Name                     </a:t>
                      </a:r>
                      <a:endParaRPr lang="en-GB"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800" u="none" strike="noStrike">
                          <a:effectLst/>
                        </a:rPr>
                        <a:t>Name of the customer</a:t>
                      </a:r>
                      <a:endParaRPr lang="en-GB"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800" u="none" strike="noStrike">
                          <a:effectLst/>
                        </a:rPr>
                        <a:t> Changed_Credit_Limit     </a:t>
                      </a:r>
                      <a:endParaRPr lang="en-GB"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800" u="none" strike="noStrike">
                          <a:effectLst/>
                        </a:rPr>
                        <a:t>changed credit limit</a:t>
                      </a:r>
                      <a:endParaRPr lang="en-GB"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34131815"/>
                  </a:ext>
                </a:extLst>
              </a:tr>
              <a:tr h="399712">
                <a:tc>
                  <a:txBody>
                    <a:bodyPr/>
                    <a:lstStyle/>
                    <a:p>
                      <a:pPr algn="l" fontAlgn="b"/>
                      <a:r>
                        <a:rPr lang="en-GB" sz="1800" u="none" strike="noStrike">
                          <a:effectLst/>
                        </a:rPr>
                        <a:t> Age                      </a:t>
                      </a:r>
                      <a:endParaRPr lang="en-GB"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800" u="none" strike="noStrike">
                          <a:effectLst/>
                        </a:rPr>
                        <a:t>Age of the customer</a:t>
                      </a:r>
                      <a:endParaRPr lang="en-GB"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800" u="none" strike="noStrike">
                          <a:effectLst/>
                        </a:rPr>
                        <a:t> Num_Credit_Inquiries     </a:t>
                      </a:r>
                      <a:endParaRPr lang="en-GB"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800" u="none" strike="noStrike">
                          <a:effectLst/>
                        </a:rPr>
                        <a:t>Number of loan inquries</a:t>
                      </a:r>
                      <a:endParaRPr lang="en-GB"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70177730"/>
                  </a:ext>
                </a:extLst>
              </a:tr>
              <a:tr h="399712">
                <a:tc>
                  <a:txBody>
                    <a:bodyPr/>
                    <a:lstStyle/>
                    <a:p>
                      <a:pPr algn="l" fontAlgn="b"/>
                      <a:r>
                        <a:rPr lang="en-GB" sz="1800" u="none" strike="noStrike">
                          <a:effectLst/>
                        </a:rPr>
                        <a:t> SSN                      </a:t>
                      </a:r>
                      <a:endParaRPr lang="en-GB"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800" u="none" strike="noStrike">
                          <a:effectLst/>
                        </a:rPr>
                        <a:t>Social security number</a:t>
                      </a:r>
                      <a:endParaRPr lang="en-GB"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800" u="none" strike="noStrike">
                          <a:effectLst/>
                        </a:rPr>
                        <a:t> Credit_Mix               </a:t>
                      </a:r>
                      <a:endParaRPr lang="en-GB"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800" u="none" strike="noStrike">
                          <a:effectLst/>
                        </a:rPr>
                        <a:t>different credit accounts</a:t>
                      </a:r>
                      <a:endParaRPr lang="en-GB"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6569631"/>
                  </a:ext>
                </a:extLst>
              </a:tr>
              <a:tr h="399712">
                <a:tc>
                  <a:txBody>
                    <a:bodyPr/>
                    <a:lstStyle/>
                    <a:p>
                      <a:pPr algn="l" fontAlgn="b"/>
                      <a:r>
                        <a:rPr lang="en-GB" sz="1800" u="none" strike="noStrike">
                          <a:effectLst/>
                        </a:rPr>
                        <a:t> Occupation               </a:t>
                      </a:r>
                      <a:endParaRPr lang="en-GB"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800" u="none" strike="noStrike">
                          <a:effectLst/>
                        </a:rPr>
                        <a:t>Occupation of the customer</a:t>
                      </a:r>
                      <a:endParaRPr lang="en-GB"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800" u="none" strike="noStrike">
                          <a:effectLst/>
                        </a:rPr>
                        <a:t> Outstanding_Debt         </a:t>
                      </a:r>
                      <a:endParaRPr lang="en-GB"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Total ammount to be paid</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55589890"/>
                  </a:ext>
                </a:extLst>
              </a:tr>
              <a:tr h="399712">
                <a:tc>
                  <a:txBody>
                    <a:bodyPr/>
                    <a:lstStyle/>
                    <a:p>
                      <a:pPr algn="l" fontAlgn="b"/>
                      <a:r>
                        <a:rPr lang="en-GB" sz="1800" u="none" strike="noStrike">
                          <a:effectLst/>
                        </a:rPr>
                        <a:t> Annual_Income            </a:t>
                      </a:r>
                      <a:endParaRPr lang="en-GB"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Annual income of that person</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800" u="none" strike="noStrike">
                          <a:effectLst/>
                        </a:rPr>
                        <a:t> Credit_Utilization_Ratio </a:t>
                      </a:r>
                      <a:endParaRPr lang="en-GB"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800" u="none" strike="noStrike">
                          <a:effectLst/>
                        </a:rPr>
                        <a:t>credit utilization ratio</a:t>
                      </a:r>
                      <a:endParaRPr lang="en-GB"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5569132"/>
                  </a:ext>
                </a:extLst>
              </a:tr>
              <a:tr h="399712">
                <a:tc>
                  <a:txBody>
                    <a:bodyPr/>
                    <a:lstStyle/>
                    <a:p>
                      <a:pPr algn="l" fontAlgn="b"/>
                      <a:r>
                        <a:rPr lang="en-GB" sz="1800" u="none" strike="noStrike">
                          <a:effectLst/>
                        </a:rPr>
                        <a:t> Monthly_Inhand_Salary    </a:t>
                      </a:r>
                      <a:endParaRPr lang="en-GB"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800" u="none" strike="noStrike">
                          <a:effectLst/>
                        </a:rPr>
                        <a:t>Monthly salary</a:t>
                      </a:r>
                      <a:endParaRPr lang="en-GB"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800" u="none" strike="noStrike">
                          <a:effectLst/>
                        </a:rPr>
                        <a:t> Credit_History_Age       </a:t>
                      </a:r>
                      <a:endParaRPr lang="en-GB"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800" u="none" strike="noStrike">
                          <a:effectLst/>
                        </a:rPr>
                        <a:t>credit history age</a:t>
                      </a:r>
                      <a:endParaRPr lang="en-GB"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9306693"/>
                  </a:ext>
                </a:extLst>
              </a:tr>
              <a:tr h="399712">
                <a:tc>
                  <a:txBody>
                    <a:bodyPr/>
                    <a:lstStyle/>
                    <a:p>
                      <a:pPr algn="l" fontAlgn="b"/>
                      <a:r>
                        <a:rPr lang="en-GB" sz="1800" u="none" strike="noStrike">
                          <a:effectLst/>
                        </a:rPr>
                        <a:t> Num_Bank_Accounts        </a:t>
                      </a:r>
                      <a:endParaRPr lang="en-GB"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800" u="none" strike="noStrike">
                          <a:effectLst/>
                        </a:rPr>
                        <a:t>Number of bank accounts</a:t>
                      </a:r>
                      <a:endParaRPr lang="en-GB"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800" u="none" strike="noStrike">
                          <a:effectLst/>
                        </a:rPr>
                        <a:t> Payment_of_Min_Amount    </a:t>
                      </a:r>
                      <a:endParaRPr lang="en-GB"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800" u="none" strike="noStrike">
                          <a:effectLst/>
                        </a:rPr>
                        <a:t>payment of min amount</a:t>
                      </a:r>
                      <a:endParaRPr lang="en-GB"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0039558"/>
                  </a:ext>
                </a:extLst>
              </a:tr>
              <a:tr h="399712">
                <a:tc>
                  <a:txBody>
                    <a:bodyPr/>
                    <a:lstStyle/>
                    <a:p>
                      <a:pPr algn="l" fontAlgn="b"/>
                      <a:r>
                        <a:rPr lang="en-GB" sz="1800" u="none" strike="noStrike">
                          <a:effectLst/>
                        </a:rPr>
                        <a:t> Num_Credit_Card          </a:t>
                      </a:r>
                      <a:endParaRPr lang="en-GB"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800" u="none" strike="noStrike">
                          <a:effectLst/>
                        </a:rPr>
                        <a:t>Number of credit cards</a:t>
                      </a:r>
                      <a:endParaRPr lang="en-GB"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800" u="none" strike="noStrike">
                          <a:effectLst/>
                        </a:rPr>
                        <a:t> Total_EMI_per_month      </a:t>
                      </a:r>
                      <a:endParaRPr lang="en-GB"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800" u="none" strike="noStrike">
                          <a:effectLst/>
                        </a:rPr>
                        <a:t>Total emi per month</a:t>
                      </a:r>
                      <a:endParaRPr lang="en-GB"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38386059"/>
                  </a:ext>
                </a:extLst>
              </a:tr>
              <a:tr h="399712">
                <a:tc>
                  <a:txBody>
                    <a:bodyPr/>
                    <a:lstStyle/>
                    <a:p>
                      <a:pPr algn="l" fontAlgn="b"/>
                      <a:r>
                        <a:rPr lang="en-GB" sz="1800" u="none" strike="noStrike">
                          <a:effectLst/>
                        </a:rPr>
                        <a:t> Interest_Rate            </a:t>
                      </a:r>
                      <a:endParaRPr lang="en-GB"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Rate of intrest on the lone taken</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800" u="none" strike="noStrike">
                          <a:effectLst/>
                        </a:rPr>
                        <a:t> Amount_invested_monthly  </a:t>
                      </a:r>
                      <a:endParaRPr lang="en-GB"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800" u="none" strike="noStrike">
                          <a:effectLst/>
                        </a:rPr>
                        <a:t>Amount invested monthly</a:t>
                      </a:r>
                      <a:endParaRPr lang="en-GB"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24130600"/>
                  </a:ext>
                </a:extLst>
              </a:tr>
              <a:tr h="399712">
                <a:tc>
                  <a:txBody>
                    <a:bodyPr/>
                    <a:lstStyle/>
                    <a:p>
                      <a:pPr algn="l" fontAlgn="b"/>
                      <a:r>
                        <a:rPr lang="en-GB" sz="1800" u="none" strike="noStrike">
                          <a:effectLst/>
                        </a:rPr>
                        <a:t> Num_of_Loan              </a:t>
                      </a:r>
                      <a:endParaRPr lang="en-GB"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800" u="none" strike="noStrike">
                          <a:effectLst/>
                        </a:rPr>
                        <a:t>Number of loans taken</a:t>
                      </a:r>
                      <a:endParaRPr lang="en-GB"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800" u="none" strike="noStrike">
                          <a:effectLst/>
                        </a:rPr>
                        <a:t> Payment_Behaviour        </a:t>
                      </a:r>
                      <a:endParaRPr lang="en-GB"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800" u="none" strike="noStrike">
                          <a:effectLst/>
                        </a:rPr>
                        <a:t>Amount spent</a:t>
                      </a:r>
                      <a:endParaRPr lang="en-GB"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74630056"/>
                  </a:ext>
                </a:extLst>
              </a:tr>
              <a:tr h="399712">
                <a:tc>
                  <a:txBody>
                    <a:bodyPr/>
                    <a:lstStyle/>
                    <a:p>
                      <a:pPr algn="l" fontAlgn="b"/>
                      <a:r>
                        <a:rPr lang="en-GB" sz="1800" u="none" strike="noStrike">
                          <a:effectLst/>
                        </a:rPr>
                        <a:t> Type_of_Loan             </a:t>
                      </a:r>
                      <a:endParaRPr lang="en-GB"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800" u="none" strike="noStrike">
                          <a:effectLst/>
                        </a:rPr>
                        <a:t>Type of loan</a:t>
                      </a:r>
                      <a:endParaRPr lang="en-GB"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800" u="none" strike="noStrike">
                          <a:effectLst/>
                        </a:rPr>
                        <a:t> Monthly_Balance          </a:t>
                      </a:r>
                      <a:endParaRPr lang="en-GB"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800" u="none" strike="noStrike">
                          <a:effectLst/>
                        </a:rPr>
                        <a:t>Monthly balance</a:t>
                      </a:r>
                      <a:endParaRPr lang="en-GB"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72201035"/>
                  </a:ext>
                </a:extLst>
              </a:tr>
              <a:tr h="399712">
                <a:tc>
                  <a:txBody>
                    <a:bodyPr/>
                    <a:lstStyle/>
                    <a:p>
                      <a:pPr algn="l" fontAlgn="b"/>
                      <a:endParaRPr lang="en-GB"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800" u="none" strike="noStrike">
                          <a:effectLst/>
                        </a:rPr>
                        <a:t> Credit_Score        </a:t>
                      </a:r>
                      <a:endParaRPr lang="en-GB"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800" u="none" strike="noStrike" dirty="0">
                          <a:effectLst/>
                        </a:rPr>
                        <a:t>Credit score/ The Target</a:t>
                      </a:r>
                      <a:endParaRPr lang="en-GB"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43014575"/>
                  </a:ext>
                </a:extLst>
              </a:tr>
            </a:tbl>
          </a:graphicData>
        </a:graphic>
      </p:graphicFrame>
      <p:pic>
        <p:nvPicPr>
          <p:cNvPr id="4" name="Picture 3">
            <a:extLst>
              <a:ext uri="{FF2B5EF4-FFF2-40B4-BE49-F238E27FC236}">
                <a16:creationId xmlns:a16="http://schemas.microsoft.com/office/drawing/2014/main" id="{A29E1F3B-68F6-0579-D3B3-B43CD5D0C4B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7183" y="49052"/>
            <a:ext cx="2614172" cy="1163929"/>
          </a:xfrm>
          <a:prstGeom prst="rect">
            <a:avLst/>
          </a:prstGeom>
          <a:noFill/>
          <a:ln>
            <a:noFill/>
          </a:ln>
        </p:spPr>
      </p:pic>
      <p:sp>
        <p:nvSpPr>
          <p:cNvPr id="5" name="Round Diagonal Corner Rectangle 3">
            <a:extLst>
              <a:ext uri="{FF2B5EF4-FFF2-40B4-BE49-F238E27FC236}">
                <a16:creationId xmlns:a16="http://schemas.microsoft.com/office/drawing/2014/main" id="{3069D830-F804-C9CE-E898-C1D32D9DE55C}"/>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4">
            <a:extLst>
              <a:ext uri="{FF2B5EF4-FFF2-40B4-BE49-F238E27FC236}">
                <a16:creationId xmlns:a16="http://schemas.microsoft.com/office/drawing/2014/main" id="{463CDC79-C9F7-E76C-D3F5-16FA44A862DD}"/>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3137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B3E76D-C2F9-205F-F1D2-DE7668B954C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0101" y="0"/>
            <a:ext cx="2614172" cy="1052181"/>
          </a:xfrm>
          <a:prstGeom prst="rect">
            <a:avLst/>
          </a:prstGeom>
          <a:noFill/>
          <a:ln>
            <a:noFill/>
          </a:ln>
        </p:spPr>
      </p:pic>
      <p:sp>
        <p:nvSpPr>
          <p:cNvPr id="5" name="Round Diagonal Corner Rectangle 3">
            <a:extLst>
              <a:ext uri="{FF2B5EF4-FFF2-40B4-BE49-F238E27FC236}">
                <a16:creationId xmlns:a16="http://schemas.microsoft.com/office/drawing/2014/main" id="{4E0A8E85-226A-6151-6C76-3596857E31E4}"/>
              </a:ext>
            </a:extLst>
          </p:cNvPr>
          <p:cNvSpPr/>
          <p:nvPr/>
        </p:nvSpPr>
        <p:spPr>
          <a:xfrm>
            <a:off x="131069" y="0"/>
            <a:ext cx="205664" cy="226868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4">
            <a:extLst>
              <a:ext uri="{FF2B5EF4-FFF2-40B4-BE49-F238E27FC236}">
                <a16:creationId xmlns:a16="http://schemas.microsoft.com/office/drawing/2014/main" id="{6D649E65-2797-C540-2477-4E6B8F65F138}"/>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F8CBBB93-1671-3F2E-DE9D-E5A7D7B38B1A}"/>
              </a:ext>
            </a:extLst>
          </p:cNvPr>
          <p:cNvSpPr>
            <a:spLocks noGrp="1"/>
          </p:cNvSpPr>
          <p:nvPr>
            <p:ph type="title"/>
          </p:nvPr>
        </p:nvSpPr>
        <p:spPr>
          <a:xfrm>
            <a:off x="336732" y="0"/>
            <a:ext cx="10515600" cy="1026130"/>
          </a:xfrm>
        </p:spPr>
        <p:txBody>
          <a:bodyPr>
            <a:normAutofit/>
          </a:bodyPr>
          <a:lstStyle/>
          <a:p>
            <a:pPr algn="ctr"/>
            <a:r>
              <a:rPr lang="en-GB" sz="4800" b="1" i="0" dirty="0">
                <a:solidFill>
                  <a:srgbClr val="000000"/>
                </a:solidFill>
                <a:effectLst/>
                <a:latin typeface="Helvetica Neue"/>
              </a:rPr>
              <a:t>Data Exploration</a:t>
            </a:r>
            <a:endParaRPr lang="en-GB" sz="4800" b="1" dirty="0">
              <a:latin typeface="Algerian" panose="04020705040A02060702" pitchFamily="82" charset="0"/>
            </a:endParaRPr>
          </a:p>
        </p:txBody>
      </p:sp>
      <p:sp>
        <p:nvSpPr>
          <p:cNvPr id="3" name="Text Placeholder 2">
            <a:extLst>
              <a:ext uri="{FF2B5EF4-FFF2-40B4-BE49-F238E27FC236}">
                <a16:creationId xmlns:a16="http://schemas.microsoft.com/office/drawing/2014/main" id="{136C097D-9FDB-3067-01F3-C014FF3EFCE8}"/>
              </a:ext>
            </a:extLst>
          </p:cNvPr>
          <p:cNvSpPr>
            <a:spLocks noGrp="1"/>
          </p:cNvSpPr>
          <p:nvPr>
            <p:ph type="body" idx="1"/>
          </p:nvPr>
        </p:nvSpPr>
        <p:spPr>
          <a:xfrm>
            <a:off x="831850" y="1403131"/>
            <a:ext cx="10515600" cy="4686519"/>
          </a:xfrm>
        </p:spPr>
        <p:txBody>
          <a:bodyPr>
            <a:noAutofit/>
          </a:bodyPr>
          <a:lstStyle/>
          <a:p>
            <a:pPr marL="342900" indent="-342900">
              <a:buFont typeface="Arial" panose="020B0604020202020204" pitchFamily="34" charset="0"/>
              <a:buChar char="•"/>
            </a:pPr>
            <a:r>
              <a:rPr lang="en-US" dirty="0">
                <a:solidFill>
                  <a:schemeClr val="tx1"/>
                </a:solidFill>
              </a:rPr>
              <a:t>There are total 1,00,000 rows and 28 columns.</a:t>
            </a:r>
          </a:p>
          <a:p>
            <a:pPr marL="342900" indent="-342900">
              <a:buFont typeface="Arial" panose="020B0604020202020204" pitchFamily="34" charset="0"/>
              <a:buChar char="•"/>
            </a:pPr>
            <a:r>
              <a:rPr lang="en-GB" dirty="0">
                <a:solidFill>
                  <a:schemeClr val="tx1"/>
                </a:solidFill>
              </a:rPr>
              <a:t>We can observe that the data contains null values.</a:t>
            </a:r>
          </a:p>
          <a:p>
            <a:pPr marL="342900" indent="-342900">
              <a:buFont typeface="Arial" panose="020B0604020202020204" pitchFamily="34" charset="0"/>
              <a:buChar char="•"/>
            </a:pPr>
            <a:r>
              <a:rPr lang="en-GB" dirty="0">
                <a:solidFill>
                  <a:schemeClr val="tx1"/>
                </a:solidFill>
              </a:rPr>
              <a:t>In which 8 columns are numeric and other 20 columns are categorical columns.</a:t>
            </a:r>
          </a:p>
          <a:p>
            <a:pPr marL="342900" indent="-342900">
              <a:buFont typeface="Arial" panose="020B0604020202020204" pitchFamily="34" charset="0"/>
              <a:buChar char="•"/>
            </a:pPr>
            <a:r>
              <a:rPr lang="en-GB" dirty="0">
                <a:solidFill>
                  <a:schemeClr val="tx1"/>
                </a:solidFill>
              </a:rPr>
              <a:t>Columns like Name, Monthly In Hand Salary, Total Of Loan, Changed Credit Limit, Number of delayed payments, Number of credit enquires, Credit History Age, Amount invested Monthly, Monthly Balance have null values.</a:t>
            </a:r>
          </a:p>
          <a:p>
            <a:pPr marL="342900" indent="-342900">
              <a:buFont typeface="Arial" panose="020B0604020202020204" pitchFamily="34" charset="0"/>
              <a:buChar char="•"/>
            </a:pPr>
            <a:r>
              <a:rPr lang="en-US" dirty="0">
                <a:solidFill>
                  <a:schemeClr val="tx1"/>
                </a:solidFill>
              </a:rPr>
              <a:t>And there many columns with special characters.</a:t>
            </a:r>
          </a:p>
          <a:p>
            <a:pPr marL="342900" indent="-342900">
              <a:buFont typeface="Arial" panose="020B0604020202020204" pitchFamily="34" charset="0"/>
              <a:buChar char="•"/>
            </a:pPr>
            <a:r>
              <a:rPr lang="en-US" dirty="0">
                <a:solidFill>
                  <a:schemeClr val="tx1"/>
                </a:solidFill>
              </a:rPr>
              <a:t>Some columns has non-related values to that columns.</a:t>
            </a:r>
          </a:p>
          <a:p>
            <a:pPr marL="342900" indent="-342900">
              <a:buFont typeface="Arial" panose="020B0604020202020204" pitchFamily="34" charset="0"/>
              <a:buChar char="•"/>
            </a:pPr>
            <a:r>
              <a:rPr lang="en-US" dirty="0">
                <a:solidFill>
                  <a:schemeClr val="tx1"/>
                </a:solidFill>
              </a:rPr>
              <a:t>The presence of the special characters has changed the data type of the columns to categorical.</a:t>
            </a:r>
          </a:p>
          <a:p>
            <a:pPr marL="342900" indent="-342900">
              <a:buFont typeface="Arial" panose="020B0604020202020204" pitchFamily="34" charset="0"/>
              <a:buChar char="•"/>
            </a:pPr>
            <a:r>
              <a:rPr lang="en-US" dirty="0">
                <a:solidFill>
                  <a:schemeClr val="tx1"/>
                </a:solidFill>
              </a:rPr>
              <a:t>There are some columns like Customer ID, Type Of Loan columns which are not important for the model building.</a:t>
            </a:r>
            <a:endParaRPr lang="en-GB" dirty="0">
              <a:solidFill>
                <a:schemeClr val="tx1"/>
              </a:solidFill>
            </a:endParaRPr>
          </a:p>
        </p:txBody>
      </p:sp>
    </p:spTree>
    <p:extLst>
      <p:ext uri="{BB962C8B-B14F-4D97-AF65-F5344CB8AC3E}">
        <p14:creationId xmlns:p14="http://schemas.microsoft.com/office/powerpoint/2010/main" val="4290547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B3E76D-C2F9-205F-F1D2-DE7668B954C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0101" y="0"/>
            <a:ext cx="2614172" cy="1052181"/>
          </a:xfrm>
          <a:prstGeom prst="rect">
            <a:avLst/>
          </a:prstGeom>
          <a:noFill/>
          <a:ln>
            <a:noFill/>
          </a:ln>
        </p:spPr>
      </p:pic>
      <p:sp>
        <p:nvSpPr>
          <p:cNvPr id="5" name="Round Diagonal Corner Rectangle 3">
            <a:extLst>
              <a:ext uri="{FF2B5EF4-FFF2-40B4-BE49-F238E27FC236}">
                <a16:creationId xmlns:a16="http://schemas.microsoft.com/office/drawing/2014/main" id="{4E0A8E85-226A-6151-6C76-3596857E31E4}"/>
              </a:ext>
            </a:extLst>
          </p:cNvPr>
          <p:cNvSpPr/>
          <p:nvPr/>
        </p:nvSpPr>
        <p:spPr>
          <a:xfrm>
            <a:off x="131069" y="0"/>
            <a:ext cx="205664" cy="226868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4">
            <a:extLst>
              <a:ext uri="{FF2B5EF4-FFF2-40B4-BE49-F238E27FC236}">
                <a16:creationId xmlns:a16="http://schemas.microsoft.com/office/drawing/2014/main" id="{6D649E65-2797-C540-2477-4E6B8F65F138}"/>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F8CBBB93-1671-3F2E-DE9D-E5A7D7B38B1A}"/>
              </a:ext>
            </a:extLst>
          </p:cNvPr>
          <p:cNvSpPr>
            <a:spLocks noGrp="1"/>
          </p:cNvSpPr>
          <p:nvPr>
            <p:ph type="title"/>
          </p:nvPr>
        </p:nvSpPr>
        <p:spPr>
          <a:xfrm>
            <a:off x="336732" y="0"/>
            <a:ext cx="10515600" cy="1026130"/>
          </a:xfrm>
        </p:spPr>
        <p:txBody>
          <a:bodyPr>
            <a:normAutofit/>
          </a:bodyPr>
          <a:lstStyle/>
          <a:p>
            <a:pPr algn="ctr"/>
            <a:r>
              <a:rPr lang="en-GB" sz="4800" b="1" i="0" dirty="0">
                <a:solidFill>
                  <a:srgbClr val="000000"/>
                </a:solidFill>
                <a:effectLst/>
                <a:latin typeface="Helvetica Neue"/>
              </a:rPr>
              <a:t>Data cleaning</a:t>
            </a:r>
          </a:p>
        </p:txBody>
      </p:sp>
      <p:sp>
        <p:nvSpPr>
          <p:cNvPr id="3" name="Text Placeholder 2">
            <a:extLst>
              <a:ext uri="{FF2B5EF4-FFF2-40B4-BE49-F238E27FC236}">
                <a16:creationId xmlns:a16="http://schemas.microsoft.com/office/drawing/2014/main" id="{136C097D-9FDB-3067-01F3-C014FF3EFCE8}"/>
              </a:ext>
            </a:extLst>
          </p:cNvPr>
          <p:cNvSpPr>
            <a:spLocks noGrp="1"/>
          </p:cNvSpPr>
          <p:nvPr>
            <p:ph type="body" idx="1"/>
          </p:nvPr>
        </p:nvSpPr>
        <p:spPr>
          <a:xfrm>
            <a:off x="831850" y="1403131"/>
            <a:ext cx="10515600" cy="5326719"/>
          </a:xfrm>
        </p:spPr>
        <p:txBody>
          <a:bodyPr>
            <a:normAutofit/>
          </a:bodyPr>
          <a:lstStyle/>
          <a:p>
            <a:pPr marL="342900" indent="-342900">
              <a:buFont typeface="Arial" panose="020B0604020202020204" pitchFamily="34" charset="0"/>
              <a:buChar char="•"/>
            </a:pPr>
            <a:r>
              <a:rPr lang="en-US" dirty="0">
                <a:solidFill>
                  <a:schemeClr val="tx1"/>
                </a:solidFill>
              </a:rPr>
              <a:t>As we discussed in the previous slide there are lot of noise, missing values and special characters in the data.</a:t>
            </a:r>
          </a:p>
          <a:p>
            <a:pPr marL="342900" indent="-342900">
              <a:buFont typeface="Arial" panose="020B0604020202020204" pitchFamily="34" charset="0"/>
              <a:buChar char="•"/>
            </a:pPr>
            <a:r>
              <a:rPr lang="en-US" dirty="0">
                <a:solidFill>
                  <a:schemeClr val="tx1">
                    <a:lumMod val="95000"/>
                    <a:lumOff val="5000"/>
                  </a:schemeClr>
                </a:solidFill>
              </a:rPr>
              <a:t>The columns with the special characters such as Underscore and negative values and some un-ambiguous data were removed and were made null. So, that filling them with proper imputing method becomes easy.</a:t>
            </a:r>
          </a:p>
          <a:p>
            <a:pPr marL="342900" indent="-342900">
              <a:buFont typeface="Arial" panose="020B0604020202020204" pitchFamily="34" charset="0"/>
              <a:buChar char="•"/>
            </a:pPr>
            <a:r>
              <a:rPr lang="en-US" dirty="0">
                <a:solidFill>
                  <a:schemeClr val="tx1">
                    <a:lumMod val="95000"/>
                    <a:lumOff val="5000"/>
                  </a:schemeClr>
                </a:solidFill>
              </a:rPr>
              <a:t>Other columns like Age, Number of bank account, Number of credit card has greater values than usual. For the greater or negative values also we removed the data and fill it with null values .</a:t>
            </a:r>
          </a:p>
          <a:p>
            <a:pPr marL="342900" indent="-342900">
              <a:buFont typeface="Arial" panose="020B0604020202020204" pitchFamily="34" charset="0"/>
              <a:buChar char="•"/>
            </a:pPr>
            <a:r>
              <a:rPr lang="en-US" dirty="0">
                <a:solidFill>
                  <a:schemeClr val="tx1">
                    <a:lumMod val="95000"/>
                    <a:lumOff val="5000"/>
                  </a:schemeClr>
                </a:solidFill>
              </a:rPr>
              <a:t>There are some columns like Customer ID, Name, SSN, Month and Type Of Loan columns which are not important for the model building.</a:t>
            </a:r>
          </a:p>
          <a:p>
            <a:pPr marL="342900" indent="-342900">
              <a:buFont typeface="Arial" panose="020B0604020202020204" pitchFamily="34" charset="0"/>
              <a:buChar char="•"/>
            </a:pPr>
            <a:endParaRPr lang="en-US" dirty="0">
              <a:solidFill>
                <a:schemeClr val="tx1">
                  <a:lumMod val="95000"/>
                  <a:lumOff val="5000"/>
                </a:schemeClr>
              </a:solidFill>
            </a:endParaRPr>
          </a:p>
        </p:txBody>
      </p:sp>
    </p:spTree>
    <p:extLst>
      <p:ext uri="{BB962C8B-B14F-4D97-AF65-F5344CB8AC3E}">
        <p14:creationId xmlns:p14="http://schemas.microsoft.com/office/powerpoint/2010/main" val="2563802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B3E76D-C2F9-205F-F1D2-DE7668B954C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0101" y="0"/>
            <a:ext cx="2614172" cy="1052181"/>
          </a:xfrm>
          <a:prstGeom prst="rect">
            <a:avLst/>
          </a:prstGeom>
          <a:noFill/>
          <a:ln>
            <a:noFill/>
          </a:ln>
        </p:spPr>
      </p:pic>
      <p:sp>
        <p:nvSpPr>
          <p:cNvPr id="5" name="Round Diagonal Corner Rectangle 3">
            <a:extLst>
              <a:ext uri="{FF2B5EF4-FFF2-40B4-BE49-F238E27FC236}">
                <a16:creationId xmlns:a16="http://schemas.microsoft.com/office/drawing/2014/main" id="{4E0A8E85-226A-6151-6C76-3596857E31E4}"/>
              </a:ext>
            </a:extLst>
          </p:cNvPr>
          <p:cNvSpPr/>
          <p:nvPr/>
        </p:nvSpPr>
        <p:spPr>
          <a:xfrm>
            <a:off x="131069" y="0"/>
            <a:ext cx="205664" cy="226868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4">
            <a:extLst>
              <a:ext uri="{FF2B5EF4-FFF2-40B4-BE49-F238E27FC236}">
                <a16:creationId xmlns:a16="http://schemas.microsoft.com/office/drawing/2014/main" id="{6D649E65-2797-C540-2477-4E6B8F65F138}"/>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F8CBBB93-1671-3F2E-DE9D-E5A7D7B38B1A}"/>
              </a:ext>
            </a:extLst>
          </p:cNvPr>
          <p:cNvSpPr>
            <a:spLocks noGrp="1"/>
          </p:cNvSpPr>
          <p:nvPr>
            <p:ph type="title"/>
          </p:nvPr>
        </p:nvSpPr>
        <p:spPr>
          <a:xfrm>
            <a:off x="336732" y="0"/>
            <a:ext cx="10515600" cy="1026130"/>
          </a:xfrm>
        </p:spPr>
        <p:txBody>
          <a:bodyPr>
            <a:normAutofit/>
          </a:bodyPr>
          <a:lstStyle/>
          <a:p>
            <a:pPr algn="ctr"/>
            <a:r>
              <a:rPr lang="en-GB" sz="4800" b="1" i="0" dirty="0">
                <a:solidFill>
                  <a:srgbClr val="000000"/>
                </a:solidFill>
                <a:effectLst/>
                <a:latin typeface="Helvetica Neue"/>
              </a:rPr>
              <a:t>Filling Missing values</a:t>
            </a:r>
          </a:p>
        </p:txBody>
      </p:sp>
      <p:sp>
        <p:nvSpPr>
          <p:cNvPr id="3" name="Text Placeholder 2">
            <a:extLst>
              <a:ext uri="{FF2B5EF4-FFF2-40B4-BE49-F238E27FC236}">
                <a16:creationId xmlns:a16="http://schemas.microsoft.com/office/drawing/2014/main" id="{136C097D-9FDB-3067-01F3-C014FF3EFCE8}"/>
              </a:ext>
            </a:extLst>
          </p:cNvPr>
          <p:cNvSpPr>
            <a:spLocks noGrp="1"/>
          </p:cNvSpPr>
          <p:nvPr>
            <p:ph type="body" idx="1"/>
          </p:nvPr>
        </p:nvSpPr>
        <p:spPr>
          <a:xfrm>
            <a:off x="831850" y="1403131"/>
            <a:ext cx="10515600" cy="5326719"/>
          </a:xfrm>
        </p:spPr>
        <p:txBody>
          <a:bodyPr>
            <a:normAutofit/>
          </a:bodyPr>
          <a:lstStyle/>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r>
              <a:rPr lang="en-US" dirty="0">
                <a:solidFill>
                  <a:schemeClr val="tx1"/>
                </a:solidFill>
              </a:rPr>
              <a:t>For the categoric columns null values are filled Using group by function with </a:t>
            </a:r>
            <a:r>
              <a:rPr lang="en-US" dirty="0" err="1">
                <a:solidFill>
                  <a:schemeClr val="tx1"/>
                </a:solidFill>
              </a:rPr>
              <a:t>CustomerID</a:t>
            </a:r>
            <a:r>
              <a:rPr lang="en-US" dirty="0">
                <a:solidFill>
                  <a:schemeClr val="tx1"/>
                </a:solidFill>
              </a:rPr>
              <a:t> column and finding mode values for each group and imputing them in null places.</a:t>
            </a:r>
          </a:p>
          <a:p>
            <a:endParaRPr lang="en-US" dirty="0">
              <a:solidFill>
                <a:schemeClr val="tx1"/>
              </a:solidFill>
            </a:endParaRPr>
          </a:p>
          <a:p>
            <a:pPr marL="342900" indent="-342900">
              <a:buFont typeface="Arial" panose="020B0604020202020204" pitchFamily="34" charset="0"/>
              <a:buChar char="•"/>
            </a:pPr>
            <a:r>
              <a:rPr lang="en-US" dirty="0">
                <a:solidFill>
                  <a:schemeClr val="tx1"/>
                </a:solidFill>
              </a:rPr>
              <a:t>For the numeric columns null values are filled with mean using KNN imputing method.</a:t>
            </a:r>
          </a:p>
          <a:p>
            <a:pPr marL="342900" indent="-342900">
              <a:buFont typeface="Arial" panose="020B0604020202020204" pitchFamily="34" charset="0"/>
              <a:buChar char="•"/>
            </a:pPr>
            <a:r>
              <a:rPr lang="en-US" dirty="0" err="1">
                <a:solidFill>
                  <a:schemeClr val="tx1"/>
                </a:solidFill>
              </a:rPr>
              <a:t>Credit_Mix</a:t>
            </a:r>
            <a:r>
              <a:rPr lang="en-US" dirty="0">
                <a:solidFill>
                  <a:schemeClr val="tx1"/>
                </a:solidFill>
              </a:rPr>
              <a:t> had the highest percentage of null values.</a:t>
            </a:r>
          </a:p>
        </p:txBody>
      </p:sp>
    </p:spTree>
    <p:extLst>
      <p:ext uri="{BB962C8B-B14F-4D97-AF65-F5344CB8AC3E}">
        <p14:creationId xmlns:p14="http://schemas.microsoft.com/office/powerpoint/2010/main" val="499099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B3E76D-C2F9-205F-F1D2-DE7668B954C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0101" y="0"/>
            <a:ext cx="2614172" cy="1052181"/>
          </a:xfrm>
          <a:prstGeom prst="rect">
            <a:avLst/>
          </a:prstGeom>
          <a:noFill/>
          <a:ln>
            <a:noFill/>
          </a:ln>
        </p:spPr>
      </p:pic>
      <p:sp>
        <p:nvSpPr>
          <p:cNvPr id="5" name="Round Diagonal Corner Rectangle 3">
            <a:extLst>
              <a:ext uri="{FF2B5EF4-FFF2-40B4-BE49-F238E27FC236}">
                <a16:creationId xmlns:a16="http://schemas.microsoft.com/office/drawing/2014/main" id="{4E0A8E85-226A-6151-6C76-3596857E31E4}"/>
              </a:ext>
            </a:extLst>
          </p:cNvPr>
          <p:cNvSpPr/>
          <p:nvPr/>
        </p:nvSpPr>
        <p:spPr>
          <a:xfrm>
            <a:off x="131069" y="0"/>
            <a:ext cx="205664" cy="226868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4">
            <a:extLst>
              <a:ext uri="{FF2B5EF4-FFF2-40B4-BE49-F238E27FC236}">
                <a16:creationId xmlns:a16="http://schemas.microsoft.com/office/drawing/2014/main" id="{6D649E65-2797-C540-2477-4E6B8F65F138}"/>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F8CBBB93-1671-3F2E-DE9D-E5A7D7B38B1A}"/>
              </a:ext>
            </a:extLst>
          </p:cNvPr>
          <p:cNvSpPr>
            <a:spLocks noGrp="1"/>
          </p:cNvSpPr>
          <p:nvPr>
            <p:ph type="title"/>
          </p:nvPr>
        </p:nvSpPr>
        <p:spPr>
          <a:xfrm>
            <a:off x="336732" y="0"/>
            <a:ext cx="10515600" cy="1026130"/>
          </a:xfrm>
        </p:spPr>
        <p:txBody>
          <a:bodyPr>
            <a:normAutofit/>
          </a:bodyPr>
          <a:lstStyle/>
          <a:p>
            <a:pPr algn="ctr"/>
            <a:r>
              <a:rPr lang="en-GB" sz="4000" b="1" i="0" dirty="0">
                <a:solidFill>
                  <a:srgbClr val="000000"/>
                </a:solidFill>
                <a:effectLst/>
                <a:latin typeface="Helvetica Neue"/>
              </a:rPr>
              <a:t>Data Visualization</a:t>
            </a:r>
          </a:p>
        </p:txBody>
      </p:sp>
      <p:sp>
        <p:nvSpPr>
          <p:cNvPr id="3" name="Text Placeholder 2">
            <a:extLst>
              <a:ext uri="{FF2B5EF4-FFF2-40B4-BE49-F238E27FC236}">
                <a16:creationId xmlns:a16="http://schemas.microsoft.com/office/drawing/2014/main" id="{136C097D-9FDB-3067-01F3-C014FF3EFCE8}"/>
              </a:ext>
            </a:extLst>
          </p:cNvPr>
          <p:cNvSpPr>
            <a:spLocks noGrp="1"/>
          </p:cNvSpPr>
          <p:nvPr>
            <p:ph type="body" idx="1"/>
          </p:nvPr>
        </p:nvSpPr>
        <p:spPr>
          <a:xfrm>
            <a:off x="831850" y="1403131"/>
            <a:ext cx="10515600" cy="425669"/>
          </a:xfrm>
        </p:spPr>
        <p:txBody>
          <a:bodyPr>
            <a:noAutofit/>
          </a:bodyPr>
          <a:lstStyle/>
          <a:p>
            <a:pPr algn="l"/>
            <a:r>
              <a:rPr lang="en-GB" sz="2000" b="1" i="0" dirty="0">
                <a:solidFill>
                  <a:srgbClr val="000000"/>
                </a:solidFill>
                <a:effectLst/>
                <a:latin typeface="Helvetica Neue"/>
              </a:rPr>
              <a:t>Uni - Variant - Analysis</a:t>
            </a:r>
          </a:p>
        </p:txBody>
      </p:sp>
      <p:pic>
        <p:nvPicPr>
          <p:cNvPr id="8" name="Picture 7">
            <a:extLst>
              <a:ext uri="{FF2B5EF4-FFF2-40B4-BE49-F238E27FC236}">
                <a16:creationId xmlns:a16="http://schemas.microsoft.com/office/drawing/2014/main" id="{5568DCFD-1ACD-A3D0-E2BC-29BA6894C2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902" y="2037935"/>
            <a:ext cx="5026630" cy="1501678"/>
          </a:xfrm>
          <a:prstGeom prst="rect">
            <a:avLst/>
          </a:prstGeom>
        </p:spPr>
      </p:pic>
      <p:pic>
        <p:nvPicPr>
          <p:cNvPr id="10" name="Picture 9">
            <a:extLst>
              <a:ext uri="{FF2B5EF4-FFF2-40B4-BE49-F238E27FC236}">
                <a16:creationId xmlns:a16="http://schemas.microsoft.com/office/drawing/2014/main" id="{2EF85B07-B636-405B-3C75-D57782B263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25701" y="2037936"/>
            <a:ext cx="5945152" cy="1501677"/>
          </a:xfrm>
          <a:prstGeom prst="rect">
            <a:avLst/>
          </a:prstGeom>
        </p:spPr>
      </p:pic>
      <p:pic>
        <p:nvPicPr>
          <p:cNvPr id="12" name="Picture 11">
            <a:extLst>
              <a:ext uri="{FF2B5EF4-FFF2-40B4-BE49-F238E27FC236}">
                <a16:creationId xmlns:a16="http://schemas.microsoft.com/office/drawing/2014/main" id="{D0A0B492-A817-AF6C-C8FA-62453E7C8AC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0732" y="3539614"/>
            <a:ext cx="5026630" cy="1501678"/>
          </a:xfrm>
          <a:prstGeom prst="rect">
            <a:avLst/>
          </a:prstGeom>
        </p:spPr>
      </p:pic>
      <p:pic>
        <p:nvPicPr>
          <p:cNvPr id="14" name="Picture 13">
            <a:extLst>
              <a:ext uri="{FF2B5EF4-FFF2-40B4-BE49-F238E27FC236}">
                <a16:creationId xmlns:a16="http://schemas.microsoft.com/office/drawing/2014/main" id="{AB43F9E8-6EBD-2C65-FA20-18699C4EE45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21033" y="3429001"/>
            <a:ext cx="5970235" cy="1612292"/>
          </a:xfrm>
          <a:prstGeom prst="rect">
            <a:avLst/>
          </a:prstGeom>
        </p:spPr>
      </p:pic>
      <p:pic>
        <p:nvPicPr>
          <p:cNvPr id="7" name="Picture 6">
            <a:extLst>
              <a:ext uri="{FF2B5EF4-FFF2-40B4-BE49-F238E27FC236}">
                <a16:creationId xmlns:a16="http://schemas.microsoft.com/office/drawing/2014/main" id="{710DD030-9F31-0DFD-4366-DF6504066E3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0190" y="4991865"/>
            <a:ext cx="5257800" cy="1501677"/>
          </a:xfrm>
          <a:prstGeom prst="rect">
            <a:avLst/>
          </a:prstGeom>
        </p:spPr>
      </p:pic>
      <p:pic>
        <p:nvPicPr>
          <p:cNvPr id="9" name="Picture 8">
            <a:extLst>
              <a:ext uri="{FF2B5EF4-FFF2-40B4-BE49-F238E27FC236}">
                <a16:creationId xmlns:a16="http://schemas.microsoft.com/office/drawing/2014/main" id="{2F299909-47EB-DB9F-D73A-6A8EE5CD85C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00619" y="4968948"/>
            <a:ext cx="5970234" cy="1524594"/>
          </a:xfrm>
          <a:prstGeom prst="rect">
            <a:avLst/>
          </a:prstGeom>
        </p:spPr>
      </p:pic>
    </p:spTree>
    <p:extLst>
      <p:ext uri="{BB962C8B-B14F-4D97-AF65-F5344CB8AC3E}">
        <p14:creationId xmlns:p14="http://schemas.microsoft.com/office/powerpoint/2010/main" val="84031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B3E76D-C2F9-205F-F1D2-DE7668B954C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0101" y="0"/>
            <a:ext cx="2614172" cy="1052181"/>
          </a:xfrm>
          <a:prstGeom prst="rect">
            <a:avLst/>
          </a:prstGeom>
          <a:noFill/>
          <a:ln>
            <a:noFill/>
          </a:ln>
        </p:spPr>
      </p:pic>
      <p:sp>
        <p:nvSpPr>
          <p:cNvPr id="5" name="Round Diagonal Corner Rectangle 3">
            <a:extLst>
              <a:ext uri="{FF2B5EF4-FFF2-40B4-BE49-F238E27FC236}">
                <a16:creationId xmlns:a16="http://schemas.microsoft.com/office/drawing/2014/main" id="{4E0A8E85-226A-6151-6C76-3596857E31E4}"/>
              </a:ext>
            </a:extLst>
          </p:cNvPr>
          <p:cNvSpPr/>
          <p:nvPr/>
        </p:nvSpPr>
        <p:spPr>
          <a:xfrm>
            <a:off x="131069" y="0"/>
            <a:ext cx="205664" cy="226868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4">
            <a:extLst>
              <a:ext uri="{FF2B5EF4-FFF2-40B4-BE49-F238E27FC236}">
                <a16:creationId xmlns:a16="http://schemas.microsoft.com/office/drawing/2014/main" id="{6D649E65-2797-C540-2477-4E6B8F65F138}"/>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16" name="Picture 15">
            <a:extLst>
              <a:ext uri="{FF2B5EF4-FFF2-40B4-BE49-F238E27FC236}">
                <a16:creationId xmlns:a16="http://schemas.microsoft.com/office/drawing/2014/main" id="{ABE4D5F7-303B-D05B-BF84-4980717B13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609" y="1134340"/>
            <a:ext cx="5759268" cy="1476125"/>
          </a:xfrm>
          <a:prstGeom prst="rect">
            <a:avLst/>
          </a:prstGeom>
        </p:spPr>
      </p:pic>
      <p:pic>
        <p:nvPicPr>
          <p:cNvPr id="18" name="Picture 17">
            <a:extLst>
              <a:ext uri="{FF2B5EF4-FFF2-40B4-BE49-F238E27FC236}">
                <a16:creationId xmlns:a16="http://schemas.microsoft.com/office/drawing/2014/main" id="{5EBB2DD4-B4BA-8E24-1C92-F531A3CCCC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2877" y="1052181"/>
            <a:ext cx="5759268" cy="1558284"/>
          </a:xfrm>
          <a:prstGeom prst="rect">
            <a:avLst/>
          </a:prstGeom>
        </p:spPr>
      </p:pic>
      <p:pic>
        <p:nvPicPr>
          <p:cNvPr id="3" name="Picture 2">
            <a:extLst>
              <a:ext uri="{FF2B5EF4-FFF2-40B4-BE49-F238E27FC236}">
                <a16:creationId xmlns:a16="http://schemas.microsoft.com/office/drawing/2014/main" id="{1CFFD673-FEB5-8396-227B-5B21C85B5A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0069" y="2402702"/>
            <a:ext cx="5615931" cy="1558284"/>
          </a:xfrm>
          <a:prstGeom prst="rect">
            <a:avLst/>
          </a:prstGeom>
        </p:spPr>
      </p:pic>
      <p:pic>
        <p:nvPicPr>
          <p:cNvPr id="8" name="Picture 7">
            <a:extLst>
              <a:ext uri="{FF2B5EF4-FFF2-40B4-BE49-F238E27FC236}">
                <a16:creationId xmlns:a16="http://schemas.microsoft.com/office/drawing/2014/main" id="{E5647EE5-88A9-8D32-1447-5F0303A807B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50551" y="2402703"/>
            <a:ext cx="5704717" cy="1476126"/>
          </a:xfrm>
          <a:prstGeom prst="rect">
            <a:avLst/>
          </a:prstGeom>
        </p:spPr>
      </p:pic>
      <p:pic>
        <p:nvPicPr>
          <p:cNvPr id="10" name="Picture 9">
            <a:extLst>
              <a:ext uri="{FF2B5EF4-FFF2-40B4-BE49-F238E27FC236}">
                <a16:creationId xmlns:a16="http://schemas.microsoft.com/office/drawing/2014/main" id="{D596FE30-0317-7BDD-5FDD-F9B80F311FB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6947" y="3564930"/>
            <a:ext cx="5499053" cy="1558284"/>
          </a:xfrm>
          <a:prstGeom prst="rect">
            <a:avLst/>
          </a:prstGeom>
        </p:spPr>
      </p:pic>
      <p:pic>
        <p:nvPicPr>
          <p:cNvPr id="13" name="Picture 12">
            <a:extLst>
              <a:ext uri="{FF2B5EF4-FFF2-40B4-BE49-F238E27FC236}">
                <a16:creationId xmlns:a16="http://schemas.microsoft.com/office/drawing/2014/main" id="{DE460EC7-3554-E823-53A1-16807664B88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05102" y="3671067"/>
            <a:ext cx="5704717" cy="1452147"/>
          </a:xfrm>
          <a:prstGeom prst="rect">
            <a:avLst/>
          </a:prstGeom>
        </p:spPr>
      </p:pic>
      <p:pic>
        <p:nvPicPr>
          <p:cNvPr id="2" name="Picture 1">
            <a:extLst>
              <a:ext uri="{FF2B5EF4-FFF2-40B4-BE49-F238E27FC236}">
                <a16:creationId xmlns:a16="http://schemas.microsoft.com/office/drawing/2014/main" id="{7B69D6A9-E889-FBC6-BA04-07210A5163D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2396" y="5123214"/>
            <a:ext cx="5406273" cy="1476124"/>
          </a:xfrm>
          <a:prstGeom prst="rect">
            <a:avLst/>
          </a:prstGeom>
        </p:spPr>
      </p:pic>
      <p:pic>
        <p:nvPicPr>
          <p:cNvPr id="7" name="Picture 6">
            <a:extLst>
              <a:ext uri="{FF2B5EF4-FFF2-40B4-BE49-F238E27FC236}">
                <a16:creationId xmlns:a16="http://schemas.microsoft.com/office/drawing/2014/main" id="{E256A217-83FE-CF36-4C4F-CDBF6E665AA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143594" y="4939431"/>
            <a:ext cx="5611937" cy="1558284"/>
          </a:xfrm>
          <a:prstGeom prst="rect">
            <a:avLst/>
          </a:prstGeom>
        </p:spPr>
      </p:pic>
    </p:spTree>
    <p:extLst>
      <p:ext uri="{BB962C8B-B14F-4D97-AF65-F5344CB8AC3E}">
        <p14:creationId xmlns:p14="http://schemas.microsoft.com/office/powerpoint/2010/main" val="1345200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B3E76D-C2F9-205F-F1D2-DE7668B954C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0101" y="0"/>
            <a:ext cx="2614172" cy="1052181"/>
          </a:xfrm>
          <a:prstGeom prst="rect">
            <a:avLst/>
          </a:prstGeom>
          <a:noFill/>
          <a:ln>
            <a:noFill/>
          </a:ln>
        </p:spPr>
      </p:pic>
      <p:sp>
        <p:nvSpPr>
          <p:cNvPr id="5" name="Round Diagonal Corner Rectangle 3">
            <a:extLst>
              <a:ext uri="{FF2B5EF4-FFF2-40B4-BE49-F238E27FC236}">
                <a16:creationId xmlns:a16="http://schemas.microsoft.com/office/drawing/2014/main" id="{4E0A8E85-226A-6151-6C76-3596857E31E4}"/>
              </a:ext>
            </a:extLst>
          </p:cNvPr>
          <p:cNvSpPr/>
          <p:nvPr/>
        </p:nvSpPr>
        <p:spPr>
          <a:xfrm>
            <a:off x="131069" y="0"/>
            <a:ext cx="205664" cy="226868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4">
            <a:extLst>
              <a:ext uri="{FF2B5EF4-FFF2-40B4-BE49-F238E27FC236}">
                <a16:creationId xmlns:a16="http://schemas.microsoft.com/office/drawing/2014/main" id="{6D649E65-2797-C540-2477-4E6B8F65F138}"/>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3" name="Picture 2">
            <a:extLst>
              <a:ext uri="{FF2B5EF4-FFF2-40B4-BE49-F238E27FC236}">
                <a16:creationId xmlns:a16="http://schemas.microsoft.com/office/drawing/2014/main" id="{AD82CDC5-FDAB-F232-E0EF-DFC08B1D63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733" y="0"/>
            <a:ext cx="5406272" cy="1258142"/>
          </a:xfrm>
          <a:prstGeom prst="rect">
            <a:avLst/>
          </a:prstGeom>
        </p:spPr>
      </p:pic>
      <p:sp>
        <p:nvSpPr>
          <p:cNvPr id="8" name="Content Placeholder 7">
            <a:extLst>
              <a:ext uri="{FF2B5EF4-FFF2-40B4-BE49-F238E27FC236}">
                <a16:creationId xmlns:a16="http://schemas.microsoft.com/office/drawing/2014/main" id="{D35B2521-3878-B61F-78E1-B4840D15A9CE}"/>
              </a:ext>
            </a:extLst>
          </p:cNvPr>
          <p:cNvSpPr>
            <a:spLocks noGrp="1"/>
          </p:cNvSpPr>
          <p:nvPr>
            <p:ph idx="1"/>
          </p:nvPr>
        </p:nvSpPr>
        <p:spPr>
          <a:xfrm>
            <a:off x="838200" y="2711669"/>
            <a:ext cx="10515600" cy="3843276"/>
          </a:xfrm>
        </p:spPr>
        <p:txBody>
          <a:bodyPr>
            <a:noAutofit/>
          </a:bodyPr>
          <a:lstStyle/>
          <a:p>
            <a:pPr marL="342900" lvl="0" indent="-342900" algn="just">
              <a:lnSpc>
                <a:spcPct val="107000"/>
              </a:lnSpc>
              <a:buFont typeface="Symbol" panose="05050102010706020507" pitchFamily="18" charset="2"/>
              <a:buChar char=""/>
            </a:pPr>
            <a:r>
              <a:rPr lang="en-US" sz="2400" dirty="0">
                <a:effectLst/>
                <a:ea typeface="Calibri" panose="020F0502020204030204" pitchFamily="34" charset="0"/>
                <a:cs typeface="Times New Roman" panose="02020603050405020304" pitchFamily="18" charset="0"/>
              </a:rPr>
              <a:t>Features that have positive skew are Age, </a:t>
            </a:r>
            <a:r>
              <a:rPr lang="en-US" sz="2400" dirty="0" err="1">
                <a:effectLst/>
                <a:ea typeface="Calibri" panose="020F0502020204030204" pitchFamily="34" charset="0"/>
                <a:cs typeface="Times New Roman" panose="02020603050405020304" pitchFamily="18" charset="0"/>
              </a:rPr>
              <a:t>Annual_Income</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Monthly_Inhand_Salary</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Num_Credit_Card</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Interest_Rate</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Num_of_Loan</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Delay_from_due_date</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Changed_Credit_Limit</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Num_Credit_Inquiries</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Outstanding_Debt</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Total_EMI_per_month</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Amount_invested_monthly</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Monthly_Balance</a:t>
            </a:r>
            <a:endParaRPr lang="en-GB" sz="2400" dirty="0">
              <a:effectLst/>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2400" dirty="0">
                <a:effectLst/>
                <a:ea typeface="Calibri" panose="020F0502020204030204" pitchFamily="34" charset="0"/>
                <a:cs typeface="Times New Roman" panose="02020603050405020304" pitchFamily="18" charset="0"/>
              </a:rPr>
              <a:t>Features that have </a:t>
            </a:r>
            <a:r>
              <a:rPr lang="en-US" sz="2400" dirty="0" err="1">
                <a:effectLst/>
                <a:ea typeface="Calibri" panose="020F0502020204030204" pitchFamily="34" charset="0"/>
                <a:cs typeface="Times New Roman" panose="02020603050405020304" pitchFamily="18" charset="0"/>
              </a:rPr>
              <a:t>negetive</a:t>
            </a:r>
            <a:r>
              <a:rPr lang="en-US" sz="2400" dirty="0">
                <a:effectLst/>
                <a:ea typeface="Calibri" panose="020F0502020204030204" pitchFamily="34" charset="0"/>
                <a:cs typeface="Times New Roman" panose="02020603050405020304" pitchFamily="18" charset="0"/>
              </a:rPr>
              <a:t> skew is </a:t>
            </a:r>
            <a:r>
              <a:rPr lang="en-US" sz="2400" dirty="0" err="1">
                <a:effectLst/>
                <a:ea typeface="Calibri" panose="020F0502020204030204" pitchFamily="34" charset="0"/>
                <a:cs typeface="Times New Roman" panose="02020603050405020304" pitchFamily="18" charset="0"/>
              </a:rPr>
              <a:t>Num_Bank_Accounts</a:t>
            </a:r>
            <a:endParaRPr lang="en-GB" sz="2400" dirty="0">
              <a:effectLst/>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2400" dirty="0">
                <a:effectLst/>
                <a:ea typeface="Calibri" panose="020F0502020204030204" pitchFamily="34" charset="0"/>
                <a:cs typeface="Times New Roman" panose="02020603050405020304" pitchFamily="18" charset="0"/>
              </a:rPr>
              <a:t>Features that have normal distribution are </a:t>
            </a:r>
            <a:r>
              <a:rPr lang="en-US" sz="2400" dirty="0" err="1">
                <a:effectLst/>
                <a:ea typeface="Calibri" panose="020F0502020204030204" pitchFamily="34" charset="0"/>
                <a:cs typeface="Times New Roman" panose="02020603050405020304" pitchFamily="18" charset="0"/>
              </a:rPr>
              <a:t>Num_of_Delayed_Payment</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Credit_Utilization_Ratio</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Credit_History_Age</a:t>
            </a:r>
            <a:endParaRPr lang="en-GB" sz="2400" dirty="0">
              <a:effectLst/>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2400" dirty="0" err="1">
                <a:effectLst/>
                <a:ea typeface="Calibri" panose="020F0502020204030204" pitchFamily="34" charset="0"/>
                <a:cs typeface="Times New Roman" panose="02020603050405020304" pitchFamily="18" charset="0"/>
              </a:rPr>
              <a:t>Total_EMI_per_month</a:t>
            </a:r>
            <a:r>
              <a:rPr lang="en-US" sz="2400" dirty="0">
                <a:effectLst/>
                <a:ea typeface="Calibri" panose="020F0502020204030204" pitchFamily="34" charset="0"/>
                <a:cs typeface="Times New Roman" panose="02020603050405020304" pitchFamily="18" charset="0"/>
              </a:rPr>
              <a:t> and </a:t>
            </a:r>
            <a:r>
              <a:rPr lang="en-US" sz="2400" dirty="0" err="1">
                <a:effectLst/>
                <a:ea typeface="Calibri" panose="020F0502020204030204" pitchFamily="34" charset="0"/>
                <a:cs typeface="Times New Roman" panose="02020603050405020304" pitchFamily="18" charset="0"/>
              </a:rPr>
              <a:t>annual_income</a:t>
            </a:r>
            <a:r>
              <a:rPr lang="en-US" sz="2400" dirty="0">
                <a:effectLst/>
                <a:ea typeface="Calibri" panose="020F0502020204030204" pitchFamily="34" charset="0"/>
                <a:cs typeface="Times New Roman" panose="02020603050405020304" pitchFamily="18" charset="0"/>
              </a:rPr>
              <a:t> have extreme values.</a:t>
            </a:r>
            <a:endParaRPr lang="en-GB" sz="2400" dirty="0">
              <a:effectLst/>
              <a:ea typeface="Calibri" panose="020F0502020204030204" pitchFamily="34" charset="0"/>
              <a:cs typeface="Times New Roman" panose="02020603050405020304" pitchFamily="18" charset="0"/>
            </a:endParaRPr>
          </a:p>
          <a:p>
            <a:endParaRPr lang="en-GB" sz="2400" dirty="0"/>
          </a:p>
        </p:txBody>
      </p:sp>
      <p:pic>
        <p:nvPicPr>
          <p:cNvPr id="10" name="Picture 9">
            <a:extLst>
              <a:ext uri="{FF2B5EF4-FFF2-40B4-BE49-F238E27FC236}">
                <a16:creationId xmlns:a16="http://schemas.microsoft.com/office/drawing/2014/main" id="{117B3546-7E80-795B-34A4-687799E4C4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6732" y="1258142"/>
            <a:ext cx="5406273" cy="1581677"/>
          </a:xfrm>
          <a:prstGeom prst="rect">
            <a:avLst/>
          </a:prstGeom>
        </p:spPr>
      </p:pic>
      <p:pic>
        <p:nvPicPr>
          <p:cNvPr id="13" name="Picture 12">
            <a:extLst>
              <a:ext uri="{FF2B5EF4-FFF2-40B4-BE49-F238E27FC236}">
                <a16:creationId xmlns:a16="http://schemas.microsoft.com/office/drawing/2014/main" id="{5745F508-0D07-642F-4DD0-7DAB54D7D3B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12656" y="1279228"/>
            <a:ext cx="5406274" cy="1560591"/>
          </a:xfrm>
          <a:prstGeom prst="rect">
            <a:avLst/>
          </a:prstGeom>
        </p:spPr>
      </p:pic>
    </p:spTree>
    <p:extLst>
      <p:ext uri="{BB962C8B-B14F-4D97-AF65-F5344CB8AC3E}">
        <p14:creationId xmlns:p14="http://schemas.microsoft.com/office/powerpoint/2010/main" val="1529313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3198</TotalTime>
  <Words>1408</Words>
  <Application>Microsoft Office PowerPoint</Application>
  <PresentationFormat>Widescreen</PresentationFormat>
  <Paragraphs>172</Paragraphs>
  <Slides>27</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Algerian</vt:lpstr>
      <vt:lpstr>Arial</vt:lpstr>
      <vt:lpstr>Calibri</vt:lpstr>
      <vt:lpstr>Calibri Light</vt:lpstr>
      <vt:lpstr>Helvetica Neue</vt:lpstr>
      <vt:lpstr>Symbol</vt:lpstr>
      <vt:lpstr>Times New Roman</vt:lpstr>
      <vt:lpstr>Wingdings</vt:lpstr>
      <vt:lpstr>Office Theme</vt:lpstr>
      <vt:lpstr>PowerPoint Presentation</vt:lpstr>
      <vt:lpstr>Problem Definition</vt:lpstr>
      <vt:lpstr>Data Set Description </vt:lpstr>
      <vt:lpstr>Data Exploration</vt:lpstr>
      <vt:lpstr>Data cleaning</vt:lpstr>
      <vt:lpstr>Filling Missing values</vt:lpstr>
      <vt:lpstr>Data Visualization</vt:lpstr>
      <vt:lpstr>PowerPoint Presentation</vt:lpstr>
      <vt:lpstr>PowerPoint Presentation</vt:lpstr>
      <vt:lpstr>PowerPoint Presentation</vt:lpstr>
      <vt:lpstr>PowerPoint Presentation</vt:lpstr>
      <vt:lpstr>Bi - Variante - Analysis</vt:lpstr>
      <vt:lpstr>PowerPoint Presentation</vt:lpstr>
      <vt:lpstr>PowerPoint Presentation</vt:lpstr>
      <vt:lpstr>Count Plot</vt:lpstr>
      <vt:lpstr>PowerPoint Presentation</vt:lpstr>
      <vt:lpstr>Multi - Variante - Analysi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Volume Forecasting  Retails and Sales Analysis</dc:title>
  <dc:creator>Zuveriya</dc:creator>
  <cp:lastModifiedBy>suhas shettiyar</cp:lastModifiedBy>
  <cp:revision>133</cp:revision>
  <dcterms:created xsi:type="dcterms:W3CDTF">2022-06-10T06:46:36Z</dcterms:created>
  <dcterms:modified xsi:type="dcterms:W3CDTF">2024-01-18T09:08:09Z</dcterms:modified>
</cp:coreProperties>
</file>