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5" r:id="rId1"/>
  </p:sldMasterIdLst>
  <p:notesMasterIdLst>
    <p:notesMasterId r:id="rId30"/>
  </p:notesMasterIdLst>
  <p:sldIdLst>
    <p:sldId id="256" r:id="rId2"/>
    <p:sldId id="260" r:id="rId3"/>
    <p:sldId id="258" r:id="rId4"/>
    <p:sldId id="286" r:id="rId5"/>
    <p:sldId id="261" r:id="rId6"/>
    <p:sldId id="288" r:id="rId7"/>
    <p:sldId id="297" r:id="rId8"/>
    <p:sldId id="290" r:id="rId9"/>
    <p:sldId id="292" r:id="rId10"/>
    <p:sldId id="291" r:id="rId11"/>
    <p:sldId id="293" r:id="rId12"/>
    <p:sldId id="298" r:id="rId13"/>
    <p:sldId id="262" r:id="rId14"/>
    <p:sldId id="264" r:id="rId15"/>
    <p:sldId id="266" r:id="rId16"/>
    <p:sldId id="267" r:id="rId17"/>
    <p:sldId id="269" r:id="rId18"/>
    <p:sldId id="273" r:id="rId19"/>
    <p:sldId id="275" r:id="rId20"/>
    <p:sldId id="276" r:id="rId21"/>
    <p:sldId id="277" r:id="rId22"/>
    <p:sldId id="278" r:id="rId23"/>
    <p:sldId id="280" r:id="rId24"/>
    <p:sldId id="294" r:id="rId25"/>
    <p:sldId id="295" r:id="rId26"/>
    <p:sldId id="296" r:id="rId27"/>
    <p:sldId id="285" r:id="rId28"/>
    <p:sldId id="287" r:id="rId2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B5E9D3-5247-4A63-93B2-1474F6A84AE8}">
          <p14:sldIdLst>
            <p14:sldId id="256"/>
          </p14:sldIdLst>
        </p14:section>
        <p14:section name="Untitled Section" id="{DF0FA5A7-7781-4EEA-A340-8CE9F9C87D2F}">
          <p14:sldIdLst>
            <p14:sldId id="260"/>
          </p14:sldIdLst>
        </p14:section>
        <p14:section name="Untitled Section" id="{89B9D263-6E69-4DF8-AB08-78E47C73953A}">
          <p14:sldIdLst>
            <p14:sldId id="258"/>
            <p14:sldId id="286"/>
            <p14:sldId id="261"/>
            <p14:sldId id="288"/>
            <p14:sldId id="297"/>
            <p14:sldId id="290"/>
            <p14:sldId id="292"/>
            <p14:sldId id="291"/>
            <p14:sldId id="293"/>
            <p14:sldId id="298"/>
            <p14:sldId id="262"/>
            <p14:sldId id="264"/>
            <p14:sldId id="266"/>
            <p14:sldId id="267"/>
            <p14:sldId id="269"/>
            <p14:sldId id="273"/>
            <p14:sldId id="275"/>
            <p14:sldId id="276"/>
            <p14:sldId id="277"/>
            <p14:sldId id="278"/>
            <p14:sldId id="280"/>
            <p14:sldId id="294"/>
            <p14:sldId id="295"/>
            <p14:sldId id="296"/>
            <p14:sldId id="285"/>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00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67" autoAdjust="0"/>
  </p:normalViewPr>
  <p:slideViewPr>
    <p:cSldViewPr snapToGrid="0">
      <p:cViewPr varScale="1">
        <p:scale>
          <a:sx n="57" d="100"/>
          <a:sy n="57" d="100"/>
        </p:scale>
        <p:origin x="2630"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4961C-4AA4-4B18-8DC1-BE4B68EC8D0C}" type="datetimeFigureOut">
              <a:rPr lang="en-SG" smtClean="0"/>
              <a:t>10/11/2022</a:t>
            </a:fld>
            <a:endParaRPr lang="en-SG"/>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E72E-8844-4984-8285-18D190D7554A}" type="slidenum">
              <a:rPr lang="en-SG" smtClean="0"/>
              <a:t>‹#›</a:t>
            </a:fld>
            <a:endParaRPr lang="en-SG"/>
          </a:p>
        </p:txBody>
      </p:sp>
    </p:spTree>
    <p:extLst>
      <p:ext uri="{BB962C8B-B14F-4D97-AF65-F5344CB8AC3E}">
        <p14:creationId xmlns:p14="http://schemas.microsoft.com/office/powerpoint/2010/main" val="3591269095"/>
      </p:ext>
    </p:extLst>
  </p:cSld>
  <p:clrMap bg1="lt1" tx1="dk1" bg2="lt2" tx2="dk2" accent1="accent1" accent2="accent2" accent3="accent3" accent4="accent4" accent5="accent5" accent6="accent6" hlink="hlink" folHlink="folHlink"/>
  <p:notesStyle>
    <a:lvl1pPr marL="0" algn="l" defTabSz="452755" rtl="0" eaLnBrk="1" latinLnBrk="0" hangingPunct="1">
      <a:defRPr sz="595" kern="1200">
        <a:solidFill>
          <a:schemeClr val="tx1"/>
        </a:solidFill>
        <a:latin typeface="+mn-lt"/>
        <a:ea typeface="+mn-ea"/>
        <a:cs typeface="+mn-cs"/>
      </a:defRPr>
    </a:lvl1pPr>
    <a:lvl2pPr marL="226060" algn="l" defTabSz="452755" rtl="0" eaLnBrk="1" latinLnBrk="0" hangingPunct="1">
      <a:defRPr sz="595" kern="1200">
        <a:solidFill>
          <a:schemeClr val="tx1"/>
        </a:solidFill>
        <a:latin typeface="+mn-lt"/>
        <a:ea typeface="+mn-ea"/>
        <a:cs typeface="+mn-cs"/>
      </a:defRPr>
    </a:lvl2pPr>
    <a:lvl3pPr marL="452755" algn="l" defTabSz="452755" rtl="0" eaLnBrk="1" latinLnBrk="0" hangingPunct="1">
      <a:defRPr sz="595" kern="1200">
        <a:solidFill>
          <a:schemeClr val="tx1"/>
        </a:solidFill>
        <a:latin typeface="+mn-lt"/>
        <a:ea typeface="+mn-ea"/>
        <a:cs typeface="+mn-cs"/>
      </a:defRPr>
    </a:lvl3pPr>
    <a:lvl4pPr marL="678815" algn="l" defTabSz="452755" rtl="0" eaLnBrk="1" latinLnBrk="0" hangingPunct="1">
      <a:defRPr sz="595" kern="1200">
        <a:solidFill>
          <a:schemeClr val="tx1"/>
        </a:solidFill>
        <a:latin typeface="+mn-lt"/>
        <a:ea typeface="+mn-ea"/>
        <a:cs typeface="+mn-cs"/>
      </a:defRPr>
    </a:lvl4pPr>
    <a:lvl5pPr marL="905510" algn="l" defTabSz="452755" rtl="0" eaLnBrk="1" latinLnBrk="0" hangingPunct="1">
      <a:defRPr sz="595" kern="1200">
        <a:solidFill>
          <a:schemeClr val="tx1"/>
        </a:solidFill>
        <a:latin typeface="+mn-lt"/>
        <a:ea typeface="+mn-ea"/>
        <a:cs typeface="+mn-cs"/>
      </a:defRPr>
    </a:lvl5pPr>
    <a:lvl6pPr marL="1131570" algn="l" defTabSz="452755" rtl="0" eaLnBrk="1" latinLnBrk="0" hangingPunct="1">
      <a:defRPr sz="595" kern="1200">
        <a:solidFill>
          <a:schemeClr val="tx1"/>
        </a:solidFill>
        <a:latin typeface="+mn-lt"/>
        <a:ea typeface="+mn-ea"/>
        <a:cs typeface="+mn-cs"/>
      </a:defRPr>
    </a:lvl6pPr>
    <a:lvl7pPr marL="1357630" algn="l" defTabSz="452755" rtl="0" eaLnBrk="1" latinLnBrk="0" hangingPunct="1">
      <a:defRPr sz="595" kern="1200">
        <a:solidFill>
          <a:schemeClr val="tx1"/>
        </a:solidFill>
        <a:latin typeface="+mn-lt"/>
        <a:ea typeface="+mn-ea"/>
        <a:cs typeface="+mn-cs"/>
      </a:defRPr>
    </a:lvl7pPr>
    <a:lvl8pPr marL="1584325" algn="l" defTabSz="452755" rtl="0" eaLnBrk="1" latinLnBrk="0" hangingPunct="1">
      <a:defRPr sz="595" kern="1200">
        <a:solidFill>
          <a:schemeClr val="tx1"/>
        </a:solidFill>
        <a:latin typeface="+mn-lt"/>
        <a:ea typeface="+mn-ea"/>
        <a:cs typeface="+mn-cs"/>
      </a:defRPr>
    </a:lvl8pPr>
    <a:lvl9pPr marL="1810385" algn="l" defTabSz="452755" rtl="0" eaLnBrk="1" latinLnBrk="0" hangingPunct="1">
      <a:defRPr sz="59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Lkvjv;j</a:t>
            </a:r>
            <a:r>
              <a:rPr lang="en-IN" dirty="0"/>
              <a:t> </a:t>
            </a:r>
          </a:p>
        </p:txBody>
      </p:sp>
      <p:sp>
        <p:nvSpPr>
          <p:cNvPr id="4" name="Slide Number Placeholder 3"/>
          <p:cNvSpPr>
            <a:spLocks noGrp="1"/>
          </p:cNvSpPr>
          <p:nvPr>
            <p:ph type="sldNum" sz="quarter" idx="5"/>
          </p:nvPr>
        </p:nvSpPr>
        <p:spPr/>
        <p:txBody>
          <a:bodyPr/>
          <a:lstStyle/>
          <a:p>
            <a:fld id="{C33CE72E-8844-4984-8285-18D190D7554A}" type="slidenum">
              <a:rPr lang="en-SG" smtClean="0"/>
              <a:t>2</a:t>
            </a:fld>
            <a:endParaRPr lang="en-SG"/>
          </a:p>
        </p:txBody>
      </p:sp>
    </p:spTree>
    <p:extLst>
      <p:ext uri="{BB962C8B-B14F-4D97-AF65-F5344CB8AC3E}">
        <p14:creationId xmlns:p14="http://schemas.microsoft.com/office/powerpoint/2010/main" val="4063428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10/11/2022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166632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10/11/2022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44111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10/11/2022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59394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10/11/2022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91057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CC04B-F14D-4D84-87FF-551C3A1A96F3}" type="datetimeFigureOut">
              <a:rPr lang="en-SG" smtClean="0"/>
              <a:t>10/11/2022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13545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CC04B-F14D-4D84-87FF-551C3A1A96F3}" type="datetimeFigureOut">
              <a:rPr lang="en-SG" smtClean="0"/>
              <a:t>10/11/2022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373749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CC04B-F14D-4D84-87FF-551C3A1A96F3}" type="datetimeFigureOut">
              <a:rPr lang="en-SG" smtClean="0"/>
              <a:t>10/11/2022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97731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CC04B-F14D-4D84-87FF-551C3A1A96F3}" type="datetimeFigureOut">
              <a:rPr lang="en-SG" smtClean="0"/>
              <a:t>10/11/2022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13971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CC04B-F14D-4D84-87FF-551C3A1A96F3}" type="datetimeFigureOut">
              <a:rPr lang="en-SG" smtClean="0"/>
              <a:t>10/11/2022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8106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10/11/2022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6754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10/11/2022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73809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8CC04B-F14D-4D84-87FF-551C3A1A96F3}" type="datetimeFigureOut">
              <a:rPr lang="en-SG" smtClean="0"/>
              <a:t>10/11/2022</a:t>
            </a:fld>
            <a:endParaRPr lang="en-SG"/>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D1FFCEE-8EA7-4729-8908-DCF176BE10DA}" type="slidenum">
              <a:rPr lang="en-SG" smtClean="0"/>
              <a:t>‹#›</a:t>
            </a:fld>
            <a:endParaRPr lang="en-SG"/>
          </a:p>
        </p:txBody>
      </p:sp>
    </p:spTree>
    <p:extLst>
      <p:ext uri="{BB962C8B-B14F-4D97-AF65-F5344CB8AC3E}">
        <p14:creationId xmlns:p14="http://schemas.microsoft.com/office/powerpoint/2010/main" val="3639493161"/>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s://youtu.be/kk762SkWv4U" TargetMode="External"/><Relationship Id="rId13" Type="http://schemas.openxmlformats.org/officeDocument/2006/relationships/hyperlink" Target="https://www.geeksforgeeks.org/decision-tree-introduction-example/" TargetMode="External"/><Relationship Id="rId3" Type="http://schemas.openxmlformats.org/officeDocument/2006/relationships/image" Target="../media/image3.png"/><Relationship Id="rId7" Type="http://schemas.openxmlformats.org/officeDocument/2006/relationships/hyperlink" Target="https://projectworlds.in/multiple-disease-prediction-using-machine-learning/" TargetMode="External"/><Relationship Id="rId12" Type="http://schemas.openxmlformats.org/officeDocument/2006/relationships/hyperlink" Target="https://www.google.com/url?sa=t&amp;source=web&amp;rct=j&amp;url=https://www.hindawi.com/journals/jhe/2022/2826127/&amp;ved=2ahUKEwjqgdr4nYj7AhVk8DgGHZUECpUQFnoECEUQBQ&amp;usg=AOvVaw3D4hIFoa7kqFFEhCNf2Fzh"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geeksforgeeks.org/disease-prediction-using-machine-learning/" TargetMode="External"/><Relationship Id="rId11" Type="http://schemas.openxmlformats.org/officeDocument/2006/relationships/hyperlink" Target="https://youtu.be/wCXOi_k3kyY" TargetMode="External"/><Relationship Id="rId5" Type="http://schemas.openxmlformats.org/officeDocument/2006/relationships/hyperlink" Target="https://www.youtube.com/redirect?event=video_description&amp;redir_token=QUFFLUhqblRkaFZwWVZHbDJWLXNtRFlHVkNSYmJmSkVNQXxBQ3Jtc0tsM3hZd2dmS3RXOV90bXcxaG52bm5SeTR6R0FQamlqZ1ZHOUNyZnNoNGJoNHM4eFlLUXUxZGIzU21IdVhyU2RyR1daWEJfVnN4YmhTOVRDQTd3d2FaSnBlSEdiX2JSUlFrc1ZOb3l6b1pNUlN4YnFySQ&amp;q=https%3A%2F%2Fgithub.com%2FLovely-Professional-University-CSE%2Fint247-machine-learning-project-2020-kem031-sudhanshu&amp;v=kk762SkWv4U" TargetMode="External"/><Relationship Id="rId10" Type="http://schemas.openxmlformats.org/officeDocument/2006/relationships/hyperlink" Target="https://youtu.be/5ctbvkAMQO4" TargetMode="External"/><Relationship Id="rId4" Type="http://schemas.openxmlformats.org/officeDocument/2006/relationships/hyperlink" Target="https://sites.google.com/view/mlprojectdiseaseprediction/documentation" TargetMode="External"/><Relationship Id="rId9" Type="http://schemas.openxmlformats.org/officeDocument/2006/relationships/hyperlink" Target="https://youtube.com/playlist?list=PLsyeobzWxl7poL9JTVyndKe62ieoN-MZ3" TargetMode="External"/><Relationship Id="rId14" Type="http://schemas.openxmlformats.org/officeDocument/2006/relationships/hyperlink" Target="https://youtu.be/RmajweUFKvM"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www.youtube.com/redirect?event=video_description&amp;redir_token=QUFFLUhqblRkaFZwWVZHbDJWLXNtRFlHVkNSYmJmSkVNQXxBQ3Jtc0tsM3hZd2dmS3RXOV90bXcxaG52bm5SeTR6R0FQamlqZ1ZHOUNyZnNoNGJoNHM4eFlLUXUxZGIzU21IdVhyU2RyR1daWEJfVnN4YmhTOVRDQTd3d2FaSnBlSEdiX2JSUlFrc1ZOb3l6b1pNUlN4YnFySQ&amp;q=https%3A%2F%2Fgithub.com%2FLovely-Professional-University-CSE%2Fint247-machine-learning-project-2020-kem031-sudhanshu&amp;v=kk762SkWv4U" TargetMode="External"/><Relationship Id="rId4" Type="http://schemas.openxmlformats.org/officeDocument/2006/relationships/hyperlink" Target="https://sites.google.com/view/mlprojectdiseaseprediction/document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javatpoint.com/regression-analysis-in-machine-learning" TargetMode="External"/><Relationship Id="rId5" Type="http://schemas.openxmlformats.org/officeDocument/2006/relationships/hyperlink" Target="https://www.javatpoint.com/classification-algorithm-in-machine-learning" TargetMode="External"/><Relationship Id="rId4" Type="http://schemas.openxmlformats.org/officeDocument/2006/relationships/hyperlink" Target="https://www.javatpoint.com/machine-learn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javatpoint.com/reinforcement-learning" TargetMode="External"/><Relationship Id="rId5" Type="http://schemas.openxmlformats.org/officeDocument/2006/relationships/hyperlink" Target="https://www.javatpoint.com/unsupervised-machine-learning" TargetMode="External"/><Relationship Id="rId4" Type="http://schemas.openxmlformats.org/officeDocument/2006/relationships/hyperlink" Target="https://www.javatpoint.com/clustering-in-machine-learn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23601" y="6512429"/>
            <a:ext cx="1410776" cy="13697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460" y="733499"/>
            <a:ext cx="2635059" cy="1369766"/>
          </a:xfrm>
          <a:prstGeom prst="rect">
            <a:avLst/>
          </a:prstGeom>
        </p:spPr>
      </p:pic>
      <p:sp>
        <p:nvSpPr>
          <p:cNvPr id="8" name="TextBox 7"/>
          <p:cNvSpPr txBox="1"/>
          <p:nvPr/>
        </p:nvSpPr>
        <p:spPr>
          <a:xfrm>
            <a:off x="574907" y="2720456"/>
            <a:ext cx="5708171" cy="677108"/>
          </a:xfrm>
          <a:prstGeom prst="rect">
            <a:avLst/>
          </a:prstGeom>
          <a:noFill/>
        </p:spPr>
        <p:txBody>
          <a:bodyPr wrap="square" rtlCol="0">
            <a:spAutoFit/>
          </a:bodyPr>
          <a:lstStyle/>
          <a:p>
            <a:pPr algn="ctr"/>
            <a:r>
              <a:rPr lang="en-SG" sz="1900" dirty="0">
                <a:latin typeface="Times New Roman" panose="02020603050405020304" pitchFamily="18" charset="0"/>
                <a:cs typeface="Times New Roman" panose="02020603050405020304" pitchFamily="18" charset="0"/>
              </a:rPr>
              <a:t>A CENTER FOR INTER-DISCIPLINARY RESEARCH</a:t>
            </a:r>
          </a:p>
          <a:p>
            <a:pPr algn="ctr"/>
            <a:r>
              <a:rPr lang="en-SG" sz="1900" dirty="0">
                <a:latin typeface="Times New Roman" panose="02020603050405020304" pitchFamily="18" charset="0"/>
                <a:cs typeface="Times New Roman" panose="02020603050405020304" pitchFamily="18" charset="0"/>
              </a:rPr>
              <a:t>2022-23</a:t>
            </a:r>
          </a:p>
        </p:txBody>
      </p:sp>
      <p:sp>
        <p:nvSpPr>
          <p:cNvPr id="10" name="TextBox 9"/>
          <p:cNvSpPr txBox="1"/>
          <p:nvPr/>
        </p:nvSpPr>
        <p:spPr>
          <a:xfrm>
            <a:off x="574908" y="8102389"/>
            <a:ext cx="5708170" cy="923330"/>
          </a:xfrm>
          <a:prstGeom prst="rect">
            <a:avLst/>
          </a:prstGeom>
          <a:noFill/>
        </p:spPr>
        <p:txBody>
          <a:bodyPr wrap="square" rtlCol="0">
            <a:spAutoFit/>
          </a:bodyPr>
          <a:lstStyle/>
          <a:p>
            <a:pPr algn="ctr"/>
            <a:r>
              <a:rPr lang="en-SG" spc="30" dirty="0">
                <a:latin typeface="Times New Roman" panose="02020603050405020304" pitchFamily="18" charset="0"/>
                <a:cs typeface="Times New Roman" panose="02020603050405020304" pitchFamily="18" charset="0"/>
              </a:rPr>
              <a:t>GOKARAJU RANGARAJU</a:t>
            </a:r>
          </a:p>
          <a:p>
            <a:pPr algn="ctr"/>
            <a:r>
              <a:rPr lang="en-SG" spc="30" dirty="0">
                <a:latin typeface="Times New Roman" panose="02020603050405020304" pitchFamily="18" charset="0"/>
                <a:cs typeface="Times New Roman" panose="02020603050405020304" pitchFamily="18" charset="0"/>
              </a:rPr>
              <a:t>INSTITUTE OF ENGINEERING AND TECHNOLOGY</a:t>
            </a:r>
          </a:p>
          <a:p>
            <a:pPr algn="ctr"/>
            <a:r>
              <a:rPr lang="en-SG" spc="30" dirty="0">
                <a:latin typeface="Times New Roman" panose="02020603050405020304" pitchFamily="18" charset="0"/>
                <a:cs typeface="Times New Roman" panose="02020603050405020304" pitchFamily="18" charset="0"/>
              </a:rPr>
              <a:t>AUTONOMOUS</a:t>
            </a:r>
          </a:p>
        </p:txBody>
      </p:sp>
      <p:cxnSp>
        <p:nvCxnSpPr>
          <p:cNvPr id="13" name="Straight Connector 12"/>
          <p:cNvCxnSpPr/>
          <p:nvPr/>
        </p:nvCxnSpPr>
        <p:spPr>
          <a:xfrm flipV="1">
            <a:off x="1033745" y="4772767"/>
            <a:ext cx="4790506" cy="0"/>
          </a:xfrm>
          <a:prstGeom prst="line">
            <a:avLst/>
          </a:prstGeom>
          <a:ln>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2230143" y="5221443"/>
            <a:ext cx="2397703" cy="369332"/>
          </a:xfrm>
          <a:prstGeom prst="rect">
            <a:avLst/>
          </a:prstGeom>
          <a:noFill/>
        </p:spPr>
        <p:txBody>
          <a:bodyPr wrap="square" rtlCol="0">
            <a:spAutoFit/>
          </a:bodyPr>
          <a:lstStyle/>
          <a:p>
            <a:pPr algn="ctr"/>
            <a:r>
              <a:rPr lang="en-SG" dirty="0">
                <a:latin typeface="Times New Roman" panose="02020603050405020304" pitchFamily="18" charset="0"/>
                <a:cs typeface="Times New Roman" panose="02020603050405020304" pitchFamily="18" charset="0"/>
              </a:rPr>
              <a:t>   SUPERVISED BY</a:t>
            </a:r>
          </a:p>
        </p:txBody>
      </p:sp>
      <p:cxnSp>
        <p:nvCxnSpPr>
          <p:cNvPr id="3" name="Straight Connector 2">
            <a:extLst>
              <a:ext uri="{FF2B5EF4-FFF2-40B4-BE49-F238E27FC236}">
                <a16:creationId xmlns:a16="http://schemas.microsoft.com/office/drawing/2014/main" id="{6D704468-1195-46E8-A1BD-281EFBB55FDC}"/>
              </a:ext>
            </a:extLst>
          </p:cNvPr>
          <p:cNvCxnSpPr/>
          <p:nvPr/>
        </p:nvCxnSpPr>
        <p:spPr>
          <a:xfrm flipV="1">
            <a:off x="1292980" y="6075550"/>
            <a:ext cx="4272037"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0264E38-B581-4B2E-87A3-33F069A00240}"/>
              </a:ext>
            </a:extLst>
          </p:cNvPr>
          <p:cNvSpPr txBox="1"/>
          <p:nvPr/>
        </p:nvSpPr>
        <p:spPr>
          <a:xfrm>
            <a:off x="2531946" y="3514583"/>
            <a:ext cx="1794085" cy="369332"/>
          </a:xfrm>
          <a:prstGeom prst="rect">
            <a:avLst/>
          </a:prstGeom>
          <a:noFill/>
        </p:spPr>
        <p:txBody>
          <a:bodyPr wrap="square" rtlCol="0">
            <a:spAutoFit/>
          </a:bodyPr>
          <a:lstStyle/>
          <a:p>
            <a:pPr algn="ctr"/>
            <a:r>
              <a:rPr lang="en-SG" dirty="0">
                <a:latin typeface="Times New Roman" panose="02020603050405020304" pitchFamily="18" charset="0"/>
                <a:cs typeface="Times New Roman" panose="02020603050405020304" pitchFamily="18" charset="0"/>
              </a:rPr>
              <a:t>TITLE</a:t>
            </a:r>
          </a:p>
        </p:txBody>
      </p:sp>
      <p:sp>
        <p:nvSpPr>
          <p:cNvPr id="11" name="TextBox 10"/>
          <p:cNvSpPr txBox="1"/>
          <p:nvPr/>
        </p:nvSpPr>
        <p:spPr>
          <a:xfrm>
            <a:off x="273192" y="5693743"/>
            <a:ext cx="6311604"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HARIKA GUMMADI</a:t>
            </a:r>
            <a:endParaRPr lang="en-SG"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1F547D2-2674-4B79-B217-E742EBE95ED1}"/>
              </a:ext>
            </a:extLst>
          </p:cNvPr>
          <p:cNvSpPr txBox="1"/>
          <p:nvPr/>
        </p:nvSpPr>
        <p:spPr>
          <a:xfrm>
            <a:off x="955917" y="4163347"/>
            <a:ext cx="4946142"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a:t>
            </a:r>
            <a:r>
              <a:rPr lang="en-US" sz="1600" b="1" dirty="0">
                <a:solidFill>
                  <a:srgbClr val="00B0F0"/>
                </a:solidFill>
                <a:latin typeface="Times New Roman" panose="02020603050405020304" pitchFamily="18" charset="0"/>
                <a:cs typeface="Times New Roman" panose="02020603050405020304" pitchFamily="18" charset="0"/>
              </a:rPr>
              <a:t>DISEASE PREDICTION BASED ON SYMPTOMS</a:t>
            </a:r>
            <a:r>
              <a:rPr lang="en-US" sz="1600" b="1" dirty="0">
                <a:latin typeface="Times New Roman" panose="02020603050405020304" pitchFamily="18" charset="0"/>
                <a:cs typeface="Times New Roman" panose="02020603050405020304" pitchFamily="18" charset="0"/>
              </a:rPr>
              <a:t>”</a:t>
            </a:r>
            <a:endParaRPr lang="en-IN" sz="1600" b="1" dirty="0">
              <a:latin typeface="Times New Roman" panose="02020603050405020304" pitchFamily="18" charset="0"/>
              <a:cs typeface="Times New Roman" panose="02020603050405020304" pitchFamily="18" charset="0"/>
            </a:endParaRPr>
          </a:p>
        </p:txBody>
      </p:sp>
      <p:pic>
        <p:nvPicPr>
          <p:cNvPr id="18" name="Picture 17"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6857999" cy="9906000"/>
          </a:xfrm>
          <a:prstGeom prst="rect">
            <a:avLst/>
          </a:prstGeom>
        </p:spPr>
      </p:pic>
      <p:sp>
        <p:nvSpPr>
          <p:cNvPr id="21" name="Title 20" hidden="1">
            <a:extLst>
              <a:ext uri="{FF2B5EF4-FFF2-40B4-BE49-F238E27FC236}">
                <a16:creationId xmlns:a16="http://schemas.microsoft.com/office/drawing/2014/main" id="{8F378FC8-9F39-0050-2656-1029348B25BC}"/>
              </a:ext>
            </a:extLst>
          </p:cNvPr>
          <p:cNvSpPr>
            <a:spLocks noGrp="1"/>
          </p:cNvSpPr>
          <p:nvPr>
            <p:ph type="ctrTitle"/>
          </p:nvPr>
        </p:nvSpPr>
        <p:spPr/>
        <p:txBody>
          <a:bodyPr/>
          <a:lstStyle/>
          <a:p>
            <a:endParaRPr lang="en-IN" dirty="0"/>
          </a:p>
        </p:txBody>
      </p:sp>
      <p:sp>
        <p:nvSpPr>
          <p:cNvPr id="22" name="Subtitle 21" hidden="1">
            <a:extLst>
              <a:ext uri="{FF2B5EF4-FFF2-40B4-BE49-F238E27FC236}">
                <a16:creationId xmlns:a16="http://schemas.microsoft.com/office/drawing/2014/main" id="{DBE97E52-E343-B654-A164-A08B11312F41}"/>
              </a:ext>
            </a:extLst>
          </p:cNvPr>
          <p:cNvSpPr>
            <a:spLocks noGrp="1"/>
          </p:cNvSpPr>
          <p:nvPr>
            <p:ph type="subTitle" idx="1"/>
          </p:nvPr>
        </p:nvSpPr>
        <p:spPr/>
        <p:txBody>
          <a:bodyPr/>
          <a:lstStyle/>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6857999" cy="9906000"/>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537883" y="4950797"/>
            <a:ext cx="6024282" cy="769441"/>
          </a:xfrm>
          <a:prstGeom prst="rect">
            <a:avLst/>
          </a:prstGeom>
          <a:noFill/>
        </p:spPr>
        <p:txBody>
          <a:bodyPr wrap="square" rtlCol="0" anchor="ctr">
            <a:spAutoFit/>
          </a:bodyPr>
          <a:lstStyle/>
          <a:p>
            <a:br>
              <a:rPr lang="en-IN" sz="1600" dirty="0">
                <a:solidFill>
                  <a:srgbClr val="0070C0"/>
                </a:solidFill>
                <a:latin typeface="Times New Roman" panose="02020603050405020304" pitchFamily="18" charset="0"/>
                <a:cs typeface="Times New Roman" panose="02020603050405020304" pitchFamily="18" charset="0"/>
              </a:rPr>
            </a:br>
            <a:endParaRPr lang="en-IN" sz="2800" dirty="0">
              <a:solidFill>
                <a:srgbClr val="0070C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E7A6D21-D813-401A-99D6-E0A5452AB6A1}"/>
              </a:ext>
            </a:extLst>
          </p:cNvPr>
          <p:cNvPicPr>
            <a:picLocks noChangeAspect="1"/>
          </p:cNvPicPr>
          <p:nvPr/>
        </p:nvPicPr>
        <p:blipFill>
          <a:blip r:embed="rId4"/>
          <a:stretch>
            <a:fillRect/>
          </a:stretch>
        </p:blipFill>
        <p:spPr>
          <a:xfrm>
            <a:off x="513946" y="2925904"/>
            <a:ext cx="6344053" cy="4631343"/>
          </a:xfrm>
          <a:prstGeom prst="rect">
            <a:avLst/>
          </a:prstGeom>
        </p:spPr>
      </p:pic>
      <p:sp>
        <p:nvSpPr>
          <p:cNvPr id="2" name="TextBox 1">
            <a:extLst>
              <a:ext uri="{FF2B5EF4-FFF2-40B4-BE49-F238E27FC236}">
                <a16:creationId xmlns:a16="http://schemas.microsoft.com/office/drawing/2014/main" id="{B1408F58-8E4F-8652-2D0E-78F6461E7843}"/>
              </a:ext>
            </a:extLst>
          </p:cNvPr>
          <p:cNvSpPr txBox="1"/>
          <p:nvPr/>
        </p:nvSpPr>
        <p:spPr>
          <a:xfrm rot="10800000" flipV="1">
            <a:off x="2273379" y="2348753"/>
            <a:ext cx="3769939" cy="307777"/>
          </a:xfrm>
          <a:prstGeom prst="rect">
            <a:avLst/>
          </a:prstGeom>
          <a:noFill/>
        </p:spPr>
        <p:txBody>
          <a:bodyPr wrap="square" rtlCol="0">
            <a:spAutoFit/>
          </a:bodyPr>
          <a:lstStyle/>
          <a:p>
            <a:r>
              <a:rPr lang="en-US" sz="1400" b="1" u="sng" dirty="0">
                <a:solidFill>
                  <a:srgbClr val="00B0F0"/>
                </a:solidFill>
              </a:rPr>
              <a:t>DECISION TREE FLOW CHART</a:t>
            </a:r>
            <a:endParaRPr lang="en-IN" sz="1400" b="1" u="sng" dirty="0">
              <a:solidFill>
                <a:srgbClr val="00B0F0"/>
              </a:solidFill>
            </a:endParaRPr>
          </a:p>
        </p:txBody>
      </p:sp>
    </p:spTree>
    <p:extLst>
      <p:ext uri="{BB962C8B-B14F-4D97-AF65-F5344CB8AC3E}">
        <p14:creationId xmlns:p14="http://schemas.microsoft.com/office/powerpoint/2010/main" val="26942446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537883" y="4950797"/>
            <a:ext cx="6024282" cy="769441"/>
          </a:xfrm>
          <a:prstGeom prst="rect">
            <a:avLst/>
          </a:prstGeom>
          <a:noFill/>
        </p:spPr>
        <p:txBody>
          <a:bodyPr wrap="square" rtlCol="0" anchor="ctr">
            <a:spAutoFit/>
          </a:bodyPr>
          <a:lstStyle/>
          <a:p>
            <a:br>
              <a:rPr lang="en-IN" sz="1600" dirty="0">
                <a:solidFill>
                  <a:srgbClr val="0070C0"/>
                </a:solidFill>
                <a:latin typeface="Times New Roman" panose="02020603050405020304" pitchFamily="18" charset="0"/>
                <a:cs typeface="Times New Roman" panose="02020603050405020304" pitchFamily="18" charset="0"/>
              </a:rPr>
            </a:br>
            <a:endParaRPr lang="en-IN" sz="2800" dirty="0">
              <a:solidFill>
                <a:srgbClr val="0070C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CFF0EBB-3F0E-0035-1206-A1A61ECF5697}"/>
              </a:ext>
            </a:extLst>
          </p:cNvPr>
          <p:cNvSpPr>
            <a:spLocks noChangeArrowheads="1"/>
          </p:cNvSpPr>
          <p:nvPr/>
        </p:nvSpPr>
        <p:spPr bwMode="auto">
          <a:xfrm>
            <a:off x="457200" y="2488584"/>
            <a:ext cx="6256402"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Why use Decision Trees?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There are various algorithms in Machine learning, so choosing the best algorithm for the given dataset and problem is the main point to remember while creating a machine learning model. Below are the two reasons for using the Decision tree: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Decision Trees usually mimic human thinking ability while making a decision, so it is easy to understand.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logic behind the decision tree can be easily understood because it shows a tree-like structure.</a:t>
            </a:r>
            <a:endPar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Decision Tree Terminologies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Root Node:</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Root node is from where the decision tree starts. It represents the entire dataset, which further gets divided into two or more homogeneous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Leaf Node:</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Leaf nodes are the final output node, and the tree cannot be segregated further after getting a leaf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Splitting:</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Splitting is the process of dividing the decision node/root node into sub-nodes according to the given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Branch/Sub Tree:</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 tree formed by splitting the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Pruning:</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Pruning is the process of removing the unwanted branches from the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Parent/Child node:</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root node of the tree is called the parent node, and other nodes are called the child nodes.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How does the Decision Tree algorithm Work?</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 a decision tree, for predicting the class of the given dataset, the algorithm starts from the root node of the tree. This algorithm compares the values of root attribute with the record (real dataset) attribute and, based on the comparison, follows the branch and jumps to the next node.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For the next node, the algorithm again compares the attribute value with the other sub-nodes and move further. It continues the process until it reaches the leaf node of the tree. The complete process can be better understood using the below algorithm:</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Step-1:</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Begin the tree with the root node, says S, which contains the complete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Step-2:</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Find the best attribute in the dataset using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Attribute Selection Measure (ASM).</a:t>
            </a: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Step-3:</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Divide the S into subsets that contains possible values for the best attributes.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Step-4:</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Generate the decision tree node, which contains the best attribute.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Step-5:</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Recursively make new decision trees using the subsets of the dataset created in step -3. Continue this process until a stage is reached where you cannot further classify the nodes and called the final node as a leaf node.</a:t>
            </a:r>
            <a:endPar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89757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537883" y="4950797"/>
            <a:ext cx="6024282" cy="769441"/>
          </a:xfrm>
          <a:prstGeom prst="rect">
            <a:avLst/>
          </a:prstGeom>
          <a:noFill/>
        </p:spPr>
        <p:txBody>
          <a:bodyPr wrap="square" rtlCol="0" anchor="ctr">
            <a:spAutoFit/>
          </a:bodyPr>
          <a:lstStyle/>
          <a:p>
            <a:br>
              <a:rPr lang="en-IN" sz="1600" dirty="0">
                <a:solidFill>
                  <a:srgbClr val="0070C0"/>
                </a:solidFill>
                <a:latin typeface="Times New Roman" panose="02020603050405020304" pitchFamily="18" charset="0"/>
                <a:cs typeface="Times New Roman" panose="02020603050405020304" pitchFamily="18" charset="0"/>
              </a:rPr>
            </a:br>
            <a:endParaRPr lang="en-IN" sz="2800" dirty="0">
              <a:solidFill>
                <a:srgbClr val="0070C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CFF0EBB-3F0E-0035-1206-A1A61ECF5697}"/>
              </a:ext>
            </a:extLst>
          </p:cNvPr>
          <p:cNvSpPr>
            <a:spLocks noChangeArrowheads="1"/>
          </p:cNvSpPr>
          <p:nvPr/>
        </p:nvSpPr>
        <p:spPr bwMode="auto">
          <a:xfrm>
            <a:off x="457200" y="5443239"/>
            <a:ext cx="562087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0BE1D3B-A2BF-106A-F5F4-79C299E39B00}"/>
              </a:ext>
            </a:extLst>
          </p:cNvPr>
          <p:cNvPicPr>
            <a:picLocks noChangeAspect="1"/>
          </p:cNvPicPr>
          <p:nvPr/>
        </p:nvPicPr>
        <p:blipFill>
          <a:blip r:embed="rId4"/>
          <a:stretch>
            <a:fillRect/>
          </a:stretch>
        </p:blipFill>
        <p:spPr>
          <a:xfrm>
            <a:off x="497541" y="3239309"/>
            <a:ext cx="6104965" cy="1954623"/>
          </a:xfrm>
          <a:prstGeom prst="rect">
            <a:avLst/>
          </a:prstGeom>
        </p:spPr>
      </p:pic>
      <p:sp>
        <p:nvSpPr>
          <p:cNvPr id="10" name="TextBox 9">
            <a:extLst>
              <a:ext uri="{FF2B5EF4-FFF2-40B4-BE49-F238E27FC236}">
                <a16:creationId xmlns:a16="http://schemas.microsoft.com/office/drawing/2014/main" id="{E230D452-8E6E-ABB9-3190-1249F8DB3D17}"/>
              </a:ext>
            </a:extLst>
          </p:cNvPr>
          <p:cNvSpPr txBox="1"/>
          <p:nvPr/>
        </p:nvSpPr>
        <p:spPr>
          <a:xfrm>
            <a:off x="2488102" y="2480595"/>
            <a:ext cx="2866468" cy="369332"/>
          </a:xfrm>
          <a:prstGeom prst="rect">
            <a:avLst/>
          </a:prstGeom>
          <a:noFill/>
        </p:spPr>
        <p:txBody>
          <a:bodyPr wrap="square" rtlCol="0">
            <a:spAutoFit/>
          </a:bodyPr>
          <a:lstStyle/>
          <a:p>
            <a:r>
              <a:rPr lang="en-US" b="1" u="sng" dirty="0">
                <a:solidFill>
                  <a:srgbClr val="00B0F0"/>
                </a:solidFill>
              </a:rPr>
              <a:t>METHODOLOGY</a:t>
            </a:r>
            <a:endParaRPr lang="en-IN" b="1" u="sng" dirty="0">
              <a:solidFill>
                <a:srgbClr val="00B0F0"/>
              </a:solidFill>
            </a:endParaRPr>
          </a:p>
        </p:txBody>
      </p:sp>
      <p:sp>
        <p:nvSpPr>
          <p:cNvPr id="11" name="TextBox 10">
            <a:extLst>
              <a:ext uri="{FF2B5EF4-FFF2-40B4-BE49-F238E27FC236}">
                <a16:creationId xmlns:a16="http://schemas.microsoft.com/office/drawing/2014/main" id="{6BE5C112-0F0B-C6F0-1BB5-DEC0456448C2}"/>
              </a:ext>
            </a:extLst>
          </p:cNvPr>
          <p:cNvSpPr txBox="1"/>
          <p:nvPr/>
        </p:nvSpPr>
        <p:spPr>
          <a:xfrm>
            <a:off x="779929" y="5583315"/>
            <a:ext cx="4975412" cy="276999"/>
          </a:xfrm>
          <a:prstGeom prst="rect">
            <a:avLst/>
          </a:prstGeom>
          <a:noFill/>
        </p:spPr>
        <p:txBody>
          <a:bodyPr wrap="square" rtlCol="0">
            <a:spAutoFit/>
          </a:bodyPr>
          <a:lstStyle/>
          <a:p>
            <a:r>
              <a:rPr lang="en-US" sz="1200" dirty="0"/>
              <a:t>-Here the machine learning algorithm we used is Decision tree algorithm</a:t>
            </a:r>
            <a:endParaRPr lang="en-IN" sz="1200" dirty="0"/>
          </a:p>
        </p:txBody>
      </p:sp>
    </p:spTree>
    <p:extLst>
      <p:ext uri="{BB962C8B-B14F-4D97-AF65-F5344CB8AC3E}">
        <p14:creationId xmlns:p14="http://schemas.microsoft.com/office/powerpoint/2010/main" val="36864982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extBox 1">
            <a:extLst>
              <a:ext uri="{FF2B5EF4-FFF2-40B4-BE49-F238E27FC236}">
                <a16:creationId xmlns:a16="http://schemas.microsoft.com/office/drawing/2014/main" id="{DAFFF274-3D19-7329-8A8D-151A843C43FC}"/>
              </a:ext>
            </a:extLst>
          </p:cNvPr>
          <p:cNvSpPr txBox="1"/>
          <p:nvPr/>
        </p:nvSpPr>
        <p:spPr>
          <a:xfrm>
            <a:off x="1965954" y="2341795"/>
            <a:ext cx="2926080" cy="461665"/>
          </a:xfrm>
          <a:prstGeom prst="rect">
            <a:avLst/>
          </a:prstGeom>
          <a:noFill/>
        </p:spPr>
        <p:txBody>
          <a:bodyPr wrap="square" rtlCol="0">
            <a:spAutoFit/>
          </a:bodyPr>
          <a:lstStyle/>
          <a:p>
            <a:pPr algn="ctr"/>
            <a:r>
              <a:rPr lang="en-IN" sz="1600" dirty="0">
                <a:solidFill>
                  <a:srgbClr val="00B0F0"/>
                </a:solidFill>
              </a:rPr>
              <a:t>PROJECT</a:t>
            </a:r>
            <a:r>
              <a:rPr lang="en-IN" sz="2400" dirty="0">
                <a:solidFill>
                  <a:srgbClr val="00B0F0"/>
                </a:solidFill>
              </a:rPr>
              <a:t> </a:t>
            </a:r>
            <a:r>
              <a:rPr lang="en-IN" sz="1600" dirty="0">
                <a:solidFill>
                  <a:srgbClr val="00B0F0"/>
                </a:solidFill>
              </a:rPr>
              <a:t>WORKFLOW</a:t>
            </a:r>
          </a:p>
        </p:txBody>
      </p:sp>
      <p:sp>
        <p:nvSpPr>
          <p:cNvPr id="3" name="TextBox 2">
            <a:extLst>
              <a:ext uri="{FF2B5EF4-FFF2-40B4-BE49-F238E27FC236}">
                <a16:creationId xmlns:a16="http://schemas.microsoft.com/office/drawing/2014/main" id="{4A17EB81-BE51-19A4-32DB-87B639250781}"/>
              </a:ext>
            </a:extLst>
          </p:cNvPr>
          <p:cNvSpPr txBox="1"/>
          <p:nvPr/>
        </p:nvSpPr>
        <p:spPr>
          <a:xfrm>
            <a:off x="999302" y="3078793"/>
            <a:ext cx="4859383" cy="646331"/>
          </a:xfrm>
          <a:prstGeom prst="rect">
            <a:avLst/>
          </a:prstGeom>
          <a:noFill/>
        </p:spPr>
        <p:txBody>
          <a:bodyPr wrap="square" rtlCol="0">
            <a:spAutoFit/>
          </a:bodyPr>
          <a:lstStyle/>
          <a:p>
            <a:pPr marL="285750" indent="-285750">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Environment Used – PYCHARM</a:t>
            </a:r>
          </a:p>
          <a:p>
            <a:pPr marL="285750" indent="-285750">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Dataset – Excel files</a:t>
            </a:r>
          </a:p>
          <a:p>
            <a:pPr marL="285750" indent="-285750">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Algorithm Used – Decision Tree</a:t>
            </a:r>
          </a:p>
        </p:txBody>
      </p:sp>
      <p:sp>
        <p:nvSpPr>
          <p:cNvPr id="4" name="TextBox 3">
            <a:extLst>
              <a:ext uri="{FF2B5EF4-FFF2-40B4-BE49-F238E27FC236}">
                <a16:creationId xmlns:a16="http://schemas.microsoft.com/office/drawing/2014/main" id="{38C67BAE-D6BB-9B49-94FE-6FAC1A01BE0B}"/>
              </a:ext>
            </a:extLst>
          </p:cNvPr>
          <p:cNvSpPr txBox="1"/>
          <p:nvPr/>
        </p:nvSpPr>
        <p:spPr>
          <a:xfrm>
            <a:off x="685792" y="4000457"/>
            <a:ext cx="5688882" cy="6894195"/>
          </a:xfrm>
          <a:prstGeom prst="rect">
            <a:avLst/>
          </a:prstGeom>
          <a:noFill/>
        </p:spPr>
        <p:txBody>
          <a:bodyPr wrap="square" rtlCol="0">
            <a:spAutoFit/>
          </a:bodyPr>
          <a:lstStyle/>
          <a:p>
            <a:r>
              <a:rPr lang="en-IN" sz="1600" b="1" i="1" u="sng" dirty="0">
                <a:solidFill>
                  <a:srgbClr val="00B0F0"/>
                </a:solidFill>
              </a:rPr>
              <a:t>STEP-BY-STEP PROCESS</a:t>
            </a:r>
          </a:p>
          <a:p>
            <a:endParaRPr lang="en-IN" sz="1200" b="1"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200" dirty="0">
                <a:latin typeface="Times New Roman" panose="02020603050405020304" pitchFamily="18" charset="0"/>
                <a:cs typeface="Times New Roman" panose="02020603050405020304" pitchFamily="18" charset="0"/>
              </a:rPr>
              <a:t>The required modules and packages were installed from the </a:t>
            </a:r>
            <a:r>
              <a:rPr lang="en-IN" sz="1200" dirty="0" err="1">
                <a:latin typeface="Times New Roman" panose="02020603050405020304" pitchFamily="18" charset="0"/>
                <a:cs typeface="Times New Roman" panose="02020603050405020304" pitchFamily="18" charset="0"/>
              </a:rPr>
              <a:t>pycharm</a:t>
            </a:r>
            <a:r>
              <a:rPr lang="en-IN" sz="1200" dirty="0">
                <a:latin typeface="Times New Roman" panose="02020603050405020304" pitchFamily="18" charset="0"/>
                <a:cs typeface="Times New Roman" panose="02020603050405020304" pitchFamily="18" charset="0"/>
              </a:rPr>
              <a:t> interpreter.</a:t>
            </a:r>
          </a:p>
          <a:p>
            <a:endParaRPr lang="en-IN"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L1 is the list made for various Symptoms which are generally showed up in people for various Diseases.</a:t>
            </a:r>
          </a:p>
          <a:p>
            <a:endParaRPr lang="en-IN"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Disease is the list made for different Diseases which are for the most part appeared in different individuals.</a:t>
            </a:r>
          </a:p>
          <a:p>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First L2 is the vacant list made. At that point, equivalent to a number of diseases in list L1, L2 is appended in a number of zeroes</a:t>
            </a:r>
          </a:p>
          <a:p>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There is a CSV document containing diseases and symptoms, named training.csv, which is utilized to prepare the model</a:t>
            </a:r>
            <a:r>
              <a:rPr lang="en-IN" sz="1200" b="1" i="1"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err="1">
                <a:latin typeface="Times New Roman" panose="02020603050405020304" pitchFamily="18" charset="0"/>
                <a:cs typeface="Times New Roman" panose="02020603050405020304" pitchFamily="18" charset="0"/>
              </a:rPr>
              <a:t>DecisionTree</a:t>
            </a:r>
            <a:r>
              <a:rPr lang="en-US" sz="1200" dirty="0">
                <a:latin typeface="Times New Roman" panose="02020603050405020304" pitchFamily="18" charset="0"/>
                <a:cs typeface="Times New Roman" panose="02020603050405020304" pitchFamily="18" charset="0"/>
              </a:rPr>
              <a:t> Classifier() is used to train the model and predict the disease on testing dataset according to symptoms entered by the user</a:t>
            </a:r>
            <a:r>
              <a:rPr lang="en-IN" sz="1200" b="1" i="1"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Graphical User Interface is build using </a:t>
            </a:r>
            <a:r>
              <a:rPr lang="en-US" sz="1200" dirty="0" err="1">
                <a:latin typeface="Times New Roman" panose="02020603050405020304" pitchFamily="18" charset="0"/>
                <a:cs typeface="Times New Roman" panose="02020603050405020304" pitchFamily="18" charset="0"/>
              </a:rPr>
              <a:t>tkinter</a:t>
            </a:r>
            <a:r>
              <a:rPr lang="en-US" sz="1200" dirty="0">
                <a:latin typeface="Times New Roman" panose="02020603050405020304" pitchFamily="18" charset="0"/>
                <a:cs typeface="Times New Roman" panose="02020603050405020304" pitchFamily="18" charset="0"/>
              </a:rPr>
              <a:t> library in Python.</a:t>
            </a:r>
          </a:p>
          <a:p>
            <a:endParaRPr lang="en-IN" b="1" i="1" dirty="0"/>
          </a:p>
          <a:p>
            <a:endParaRPr lang="en-IN" b="1" i="1" dirty="0"/>
          </a:p>
          <a:p>
            <a:endParaRPr lang="en-IN" b="1" i="1" dirty="0"/>
          </a:p>
          <a:p>
            <a:endParaRPr lang="en-IN" b="1" i="1" dirty="0"/>
          </a:p>
          <a:p>
            <a:endParaRPr lang="en-IN" b="1" i="1" dirty="0"/>
          </a:p>
          <a:p>
            <a:endParaRPr lang="en-IN" b="1" i="1" dirty="0"/>
          </a:p>
          <a:p>
            <a:endParaRPr lang="en-IN" b="1" i="1" dirty="0"/>
          </a:p>
          <a:p>
            <a:endParaRPr lang="en-IN" b="1" i="1" dirty="0"/>
          </a:p>
          <a:p>
            <a:endParaRPr lang="en-IN" b="1" i="1" dirty="0"/>
          </a:p>
          <a:p>
            <a:endParaRPr lang="en-IN" b="1" i="1" dirty="0"/>
          </a:p>
          <a:p>
            <a:endParaRPr lang="en-IN" b="1" i="1" dirty="0"/>
          </a:p>
        </p:txBody>
      </p:sp>
    </p:spTree>
    <p:extLst>
      <p:ext uri="{BB962C8B-B14F-4D97-AF65-F5344CB8AC3E}">
        <p14:creationId xmlns:p14="http://schemas.microsoft.com/office/powerpoint/2010/main" val="18131832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614330" y="2556229"/>
            <a:ext cx="1629339" cy="338554"/>
          </a:xfrm>
          <a:prstGeom prst="rect">
            <a:avLst/>
          </a:prstGeom>
          <a:noFill/>
        </p:spPr>
        <p:txBody>
          <a:bodyPr wrap="square" rtlCol="0">
            <a:spAutoFit/>
          </a:bodyPr>
          <a:lstStyle/>
          <a:p>
            <a:pPr algn="ctr"/>
            <a:r>
              <a:rPr lang="en-IN" sz="1600" b="1" dirty="0">
                <a:solidFill>
                  <a:srgbClr val="00B0F0"/>
                </a:solidFill>
              </a:rPr>
              <a:t>CODE</a:t>
            </a:r>
          </a:p>
        </p:txBody>
      </p:sp>
      <p:sp>
        <p:nvSpPr>
          <p:cNvPr id="4" name="Rectangle 1">
            <a:extLst>
              <a:ext uri="{FF2B5EF4-FFF2-40B4-BE49-F238E27FC236}">
                <a16:creationId xmlns:a16="http://schemas.microsoft.com/office/drawing/2014/main" id="{12E1BD5C-DBFA-3E30-B9F2-BE40B640CD64}"/>
              </a:ext>
            </a:extLst>
          </p:cNvPr>
          <p:cNvSpPr>
            <a:spLocks noChangeArrowheads="1"/>
          </p:cNvSpPr>
          <p:nvPr/>
        </p:nvSpPr>
        <p:spPr bwMode="auto">
          <a:xfrm>
            <a:off x="1121951" y="3096394"/>
            <a:ext cx="5094029" cy="63452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from</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mpl_toolkits.mplot3d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Axes3D</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from</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sklearn.preprocessing</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StandardScaler</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matplotlib.pyplot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as</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from</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tkinter</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numpy</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as</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pandas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as</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os</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#List of the symptoms is listed here in list l1.</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defTabSz="914400"/>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ack_pain','constipation','abdominal_pain','diarrhoea','mild_fever','yellow_urine','yellowing_of_eyes','acute_liver_failure','fluid_overload','swelling_of_stomach','swelled_lymph_nodes','malaise','blurred_and_distorted_vision','phlegm','throat_irritation','redness_of_eyes','sinus_pressure','runny_nose','congestion','chest_pain','weakness_in_limbs','fast_heart_rate','pain_during_bowel_movements','pain_in_anal_region','bloody_stool','irritation_in_anus','neck_pain','dizziness','cramps','bruising','obesity','swollen_legs','swollen_blood_vessels','puffy_face_and_eyes','enlarged_thyroid','brittle_nails','swollen_extremeties','excessive_hunger','extra_marital_contacts','drying_and_tingling_lips','slurred_speech','knee_pain','hip_joint_pain','muscle_weakness','stiff_neck','swelling_joints','movement_stiffness','spinning_movements','loss_of_balance','unsteadiness','weakness_of_one_body_side','loss_of_smell','bladder_discomfort','foul_smell_ofurine','continuous_feel_of_urine','passage_of_gases','internal_itching','toxic_look_(</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typhos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pression','irritability','muscle_pain','altered_sensorium','red_spots_over_body','belly_pain','abnormal_menstruation','dischromic_patches','watering_from_eyes','increased_appetite','polyuria','family_history','mucoid_sputum','rusty_sputum','lack_of_concentration','visual_disturbances','receiving_blod_transfusion','receiving_unsterile_injections','coma','stomach_bleeding','distention_of_abdomen','history_of_alcohol_consumption','fluid_overload','blood_in_sputum','prominent_veins_on_calf','palpitations','painful_walking','pus_filled_pimples','blackheads','scurring','skin_peeling','silver_like_dusting','small_dents_in_nails','inflammatory_nails','blister','red_sore_around_nose',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yellow_crust_ooze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48991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592102" y="913733"/>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64A2138-843A-6F49-DD0B-D828BD606366}"/>
              </a:ext>
            </a:extLst>
          </p:cNvPr>
          <p:cNvSpPr>
            <a:spLocks noChangeArrowheads="1"/>
          </p:cNvSpPr>
          <p:nvPr/>
        </p:nvSpPr>
        <p:spPr bwMode="auto">
          <a:xfrm>
            <a:off x="323938" y="1732693"/>
            <a:ext cx="6165669"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#List of Diseases is listed in list disease.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21212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disease</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['Fungal infection', 'Allergy', 'GERD', 'Chronic cholestasis', 'Drug Reaction', 'Peptic ulcer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diseae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'AIDS', 'Diabetes ','Gastroenteritis', 'Bronchial Asthma', 'Hypertension ', 'Migraine', 'Cervical spondylosis', 'Paralysis (brain hemorrhage)', 'Jaundice', 'Malaria', 'Chicken pox', 'Dengue', 'Typhoid', 'hepatitis A', 'Hepatitis B', 'Hepatitis C', 'Hepatitis D', 'Hepatitis E', 'Alcoholic hepatitis', 'Tuberculosis', 'Common Cold', 'Pneumonia', 'Dimorphic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hemmorhoids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(piles)', 'Heart attack', 'Varicose veins', 'Hypothyroidism', 'Hyperthyroidism', 'Hypoglycemia',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Osteoarthristis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'Arthritis', '(vertigo)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Paroymsal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Positional Vertigo', 'Acne', 'Urinary tract infection', 'Psoriasis', 'Impetigo'] </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#disease = [</a:t>
            </a:r>
            <a:r>
              <a:rPr kumimoji="0" lang="en-US" altLang="en-US" sz="1200" b="0" i="1"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df</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['prognosis'].unique()]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#print(disease)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9BBCEB4D-7CF3-516C-5E19-B9479E52F85B}"/>
              </a:ext>
            </a:extLst>
          </p:cNvPr>
          <p:cNvSpPr>
            <a:spLocks noChangeArrowheads="1"/>
          </p:cNvSpPr>
          <p:nvPr/>
        </p:nvSpPr>
        <p:spPr bwMode="auto">
          <a:xfrm>
            <a:off x="323938" y="3372267"/>
            <a:ext cx="6322423" cy="528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for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in</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l1</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append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l2</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defTabSz="914400"/>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ack_pain','constipation','abdominal_pain','diarrhoea','mild_fever','yellow_urine','yellowing_of_eyes','acute_liver_failure','fluid_overload','swelling_of_stomach','swelled_lymph_nodes','malaise','blurred_and_distorted_vision','phlegm','throat_irritation','redness_of_eyes','sinus_pressure','runny_nose','congestion','chest_pain','weakness_in_limbs','fast_heart_rate','pain_during_bowel_movements','pain_in_anal_region','blood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_</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tool','irritation_in_anus','neck_pain','dizziness','cramps','bruising','obesity','swollen_legs','swollen_blood_vessels','puffy_face_and_eyes','enlarged_thyroid','brittle_nails','swollen_extremeties','excessive_hunger','extra_marital_contacts','drying_and_tingling_lips','slurred_speech','knee_pain','hip_joint_pain','muscle_weakness','stiff_neck','swelling_joints','movement_stiffness','spinning_movements','loss_of_balance','unsteadiness','weakness_of_one_body_side','loss_of_smell','bladder_discomfort','foul_smell_ofurine','continuous_feel_of_urine','passage_of_gases','internal_itching','toxic_look_(</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typhos</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pression','irritability','muscle_pain','altered_sensorium','red_spots_over_body','belly_pain','abnormal_menstruation','dischromic_patches','watering_from_eyes','increased_appetite','polyuria','family_history','mucoid_sputum','rusty_sputum','lack_of_concentration','visual_disturbances','receiving_blod_transfusion','receiving_unsterile_injections','coma','stomach_bleeding','distention_of_abdomen','history_of_alcohol_consumption','fluid_overload','blood_in_sputum','prominent_veins_on_calf','palpitations','painful_walking','pus_filled_pimples','blackheads','scurring','skin_peeling','silver_like_dusting','small_dents_in_nails','inflammatory_nails','blister','red_sore_around_nose', '</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yellow_crust_ooze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1" name="Rectangle 3" hidden="1">
            <a:extLst>
              <a:ext uri="{FF2B5EF4-FFF2-40B4-BE49-F238E27FC236}">
                <a16:creationId xmlns:a16="http://schemas.microsoft.com/office/drawing/2014/main" id="{650058BF-8885-343D-963C-61A60B0732E7}"/>
              </a:ext>
            </a:extLst>
          </p:cNvPr>
          <p:cNvSpPr>
            <a:spLocks noChangeArrowheads="1"/>
          </p:cNvSpPr>
          <p:nvPr/>
        </p:nvSpPr>
        <p:spPr bwMode="auto">
          <a:xfrm>
            <a:off x="0" y="122031"/>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l2</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for</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i</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in</a:t>
            </a:r>
            <a:r>
              <a:rPr kumimoji="0" lang="en-US" altLang="en-US" sz="900" b="0" i="0" u="none" strike="noStrike" cap="none" normalizeH="0" baseline="0">
                <a:ln>
                  <a:noFill/>
                </a:ln>
                <a:solidFill>
                  <a:srgbClr val="212121"/>
                </a:solidFill>
                <a:effectLst/>
                <a:latin typeface="Arial Unicode MS"/>
              </a:rPr>
              <a:t>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(0,</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l1</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l2</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append</a:t>
            </a:r>
            <a:r>
              <a:rPr kumimoji="0" lang="en-US" altLang="en-US" sz="900" b="0" i="0" u="none" strike="noStrike" cap="none" normalizeH="0" baseline="0">
                <a:ln>
                  <a:noFill/>
                </a:ln>
                <a:solidFill>
                  <a:srgbClr val="212121"/>
                </a:solidFill>
                <a:effectLst/>
                <a:latin typeface="Arial Unicode MS"/>
              </a:rPr>
              <a:t>(0)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l2</a:t>
            </a:r>
            <a:r>
              <a:rPr kumimoji="0" lang="en-US" altLang="en-US" sz="900" b="0" i="0" u="none" strike="noStrike" cap="none" normalizeH="0" baseline="0">
                <a:ln>
                  <a:noFill/>
                </a:ln>
                <a:solidFill>
                  <a:srgbClr val="212121"/>
                </a:solidFill>
                <a:effectLst/>
                <a:latin typeface="Arial Unicode MS"/>
              </a:rPr>
              <a:t>)</a:t>
            </a:r>
            <a:r>
              <a:rPr kumimoji="0" lang="en-US" altLang="en-US" sz="400" b="0" i="0" u="none" strike="noStrike" cap="none" normalizeH="0" baseline="0">
                <a:ln>
                  <a:noFill/>
                </a:ln>
                <a:solidFill>
                  <a:schemeClr val="tx1"/>
                </a:solidFill>
                <a:effectLst/>
              </a:rPr>
              <a:t>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85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04" y="279654"/>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614328" y="1023368"/>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D267B39-39E2-C0E6-1A47-34B14A3EE02C}"/>
              </a:ext>
            </a:extLst>
          </p:cNvPr>
          <p:cNvSpPr>
            <a:spLocks noChangeArrowheads="1"/>
          </p:cNvSpPr>
          <p:nvPr/>
        </p:nvSpPr>
        <p:spPr bwMode="auto">
          <a:xfrm>
            <a:off x="306975" y="1864893"/>
            <a:ext cx="6244046" cy="709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#Reading the training .csv file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read_csv</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("training.csv")</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read_csv</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('training.csv',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index_col</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'prognosis') </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#Replace the values in the imported file by pandas by the inbuilt function replace in pandas.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replace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({'prognosis':{'Fungal infection':0,'Allergy':1,'GERD':2,'Chronic cholestasis':3,'Drug Reaction':4, 'Peptic ulcer diseae':5,'AIDS':6,'Diabetes ':7,'Gastroenteritis':8,'Bronchial Asthma':9,'Hypertension ':10, 'Migraine':11,'Cervical spondylosis':12, 'Paralysis (brain hemorrhage)':13,'Jaundice':14,'Malaria':15,'Chicken pox':16,'Dengue':17,'Typhoid':18,'hepatitis A':19, 'Hepatitis B':20,'Hepatitis C':21,'Hepatitis D':22,'Hepatitis E':23,'Alcoholic hepatitis':24,'Tuberculosis':25, 'Common Cold':26,'Pneumonia':27,'Dimorphic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hemmorhoids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(piles)':28,'Heart attack':29,'Varicose veins':30,'Hypothyroidism':31, 'Hyperthyroidism':32,'Hypoglycemia':33,'Osteoarthristis':34,'Arthritis':35, '(vertigo)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Paroymsal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Positional Vertigo':36,'Acne':37,'Urinary tract infection':38,'Psoriasis':39, 'Impetigo':40}},</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inplace</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True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#df.head()</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head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Distribution graphs (histogram/bar graph) of column data</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plotPerColumnDistribution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nGraphShown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nGraphPerRow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nunique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nunique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for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nunique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and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nunique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For displaying purposes, pick columns that have between 1 and 50 unique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nRow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shape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columnNames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list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nGraphRow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nGraphPerRow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nGraphPerRow</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figure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None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figsize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(6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nGraphPerRow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8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nGraphRow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dpi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80,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facecolor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'w',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edgecolor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'k’)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for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range((</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nGraphShown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subplot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nGraphRow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nGraphPerRow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columnDf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iloc</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not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issubdtype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columnDf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iloc</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number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valueCounts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columnDf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value_counts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valueCounts</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else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columnDf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hist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ylabel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('counts')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xticks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rotation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90)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title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columnNames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(column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tight_layout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1.0,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w_pad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1.0,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h_pad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1.0)</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8183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216147"/>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614330" y="453052"/>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C3D732A7-DB1D-BC66-7BF3-9653E39DC60F}"/>
              </a:ext>
            </a:extLst>
          </p:cNvPr>
          <p:cNvSpPr>
            <a:spLocks noChangeArrowheads="1"/>
          </p:cNvSpPr>
          <p:nvPr/>
        </p:nvSpPr>
        <p:spPr bwMode="auto">
          <a:xfrm>
            <a:off x="283530" y="1069948"/>
            <a:ext cx="6453053"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plotScatterMatrix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plotSize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textSize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select_dtypes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number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Remove rows and columns that would lead to </a:t>
            </a:r>
            <a:r>
              <a:rPr kumimoji="0" lang="en-US" altLang="en-US" sz="1200" b="0" i="1"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df</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being singular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dropna</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for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nunique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 </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keep columns where there are more than 1 unique values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columnNames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len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columnNames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reduce the number of columns for matrix inversion of </a:t>
            </a:r>
            <a:r>
              <a:rPr kumimoji="0" lang="en-US" altLang="en-US" sz="1200" b="0" i="1"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kerneldensity</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plots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columnNames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columnNames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columnNames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plotting</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scatter_matrix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alpha</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0.75,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figsize</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plotSize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plotSize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diagonal</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kde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corrs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for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zip(</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triu_indices_from</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annotate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('Corr.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coef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 %.3f'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corrs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(0.8, 0.2),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xycoords</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'axes fraction',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'center',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'center',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size</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textSize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suptitle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77FE3C5A-C51F-8FFD-C9C9-D2505D8931F0}"/>
              </a:ext>
            </a:extLst>
          </p:cNvPr>
          <p:cNvSpPr>
            <a:spLocks noChangeArrowheads="1"/>
          </p:cNvSpPr>
          <p:nvPr/>
        </p:nvSpPr>
        <p:spPr bwMode="auto">
          <a:xfrm>
            <a:off x="283530" y="4389524"/>
            <a:ext cx="25266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plotPerColumnDistribution</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10, 5)</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1" name="Rectangle 4">
            <a:extLst>
              <a:ext uri="{FF2B5EF4-FFF2-40B4-BE49-F238E27FC236}">
                <a16:creationId xmlns:a16="http://schemas.microsoft.com/office/drawing/2014/main" id="{2B1891F0-7DBC-4CDF-236C-D57FA67AE01D}"/>
              </a:ext>
            </a:extLst>
          </p:cNvPr>
          <p:cNvSpPr>
            <a:spLocks noChangeArrowheads="1"/>
          </p:cNvSpPr>
          <p:nvPr/>
        </p:nvSpPr>
        <p:spPr bwMode="auto">
          <a:xfrm>
            <a:off x="283530" y="4725010"/>
            <a:ext cx="200567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plotScatterMatrix</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20, 10)</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Rectangle 5">
            <a:extLst>
              <a:ext uri="{FF2B5EF4-FFF2-40B4-BE49-F238E27FC236}">
                <a16:creationId xmlns:a16="http://schemas.microsoft.com/office/drawing/2014/main" id="{A67FC909-DEFE-2CDD-6E2F-1CB5920E648B}"/>
              </a:ext>
            </a:extLst>
          </p:cNvPr>
          <p:cNvSpPr>
            <a:spLocks noChangeArrowheads="1"/>
          </p:cNvSpPr>
          <p:nvPr/>
        </p:nvSpPr>
        <p:spPr bwMode="auto">
          <a:xfrm>
            <a:off x="283530" y="5089931"/>
            <a:ext cx="5447210" cy="42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l1</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ravel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print(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defTabSz="914400"/>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print(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lang="en-US" altLang="en-US" dirty="0">
                <a:solidFill>
                  <a:srgbClr val="212121"/>
                </a:solidFill>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#Reading the testing.csv file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read_csv</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("testing.csv")</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#Using inbuilt function replace in pandas for replacing the values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replace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({'prognosis':{'Fungal infection':0,'Allergy':1,'GERD':2,'Chronic cholestasis':3,'Drug Reaction':4, 'Peptic ulcer diseae':5,'AIDS':6,'Diabetes ':7,'Gastroenteritis':8,'Bronchial Asthma':9,'Hypertension ':10, 'Migraine':11,'Cervical spondylosis':12, 'Paralysis (brain hemorrhage)':13,'Jaundice':14,'Malaria':15,'Chicken pox':16,'Dengue':17,'Typhoid':18,'hepatitis A':19, 'Hepatitis B':20,'Hepatitis C':21,'Hepatitis D':22,'Hepatitis E':23,'Alcoholic hepatitis':24,'Tuberculosis':25, 'Common Cold':26,'Pneumonia':27,'Dimorphic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hemmorhoids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(piles)':28,'Heart attack':29,'Varicose veins':30,'Hypothyroidism':31, 'Hyperthyroidism':32,'Hypoglycemia':33,'Osteoarthristis':34,'Arthritis':35, '(vertigo)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Paroymsal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Positional Vertigo':36,'Acne':37,'Urinary tract infection':38,'Psoriasis':39, 'Impetigo':40}},</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inplace</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True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head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5522575"/>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04" y="279654"/>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523470" y="614443"/>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hidden="1">
            <a:extLst>
              <a:ext uri="{FF2B5EF4-FFF2-40B4-BE49-F238E27FC236}">
                <a16:creationId xmlns:a16="http://schemas.microsoft.com/office/drawing/2014/main" id="{C3D732A7-DB1D-BC66-7BF3-9653E39DC60F}"/>
              </a:ext>
            </a:extLst>
          </p:cNvPr>
          <p:cNvSpPr>
            <a:spLocks noChangeArrowheads="1"/>
          </p:cNvSpPr>
          <p:nvPr/>
        </p:nvSpPr>
        <p:spPr bwMode="auto">
          <a:xfrm>
            <a:off x="36789" y="833424"/>
            <a:ext cx="6858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def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plotScatterMatrix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select_dtypes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include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number</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Remove rows and columns that would lead to </a:t>
            </a:r>
            <a:r>
              <a:rPr kumimoji="0" lang="en-US" altLang="en-US" b="0" i="1" u="none" strike="noStrike" cap="none" normalizeH="0" baseline="0" dirty="0" err="1">
                <a:ln>
                  <a:noFill/>
                </a:ln>
                <a:solidFill>
                  <a:srgbClr val="212121"/>
                </a:solidFill>
                <a:effectLst/>
                <a:latin typeface="Arial Unicode MS"/>
              </a:rPr>
              <a:t>df</a:t>
            </a:r>
            <a:r>
              <a:rPr kumimoji="0" lang="en-US" altLang="en-US" b="0" i="1" u="none" strike="noStrike" cap="none" normalizeH="0" baseline="0" dirty="0">
                <a:ln>
                  <a:noFill/>
                </a:ln>
                <a:solidFill>
                  <a:srgbClr val="212121"/>
                </a:solidFill>
                <a:effectLst/>
                <a:latin typeface="Arial Unicode MS"/>
              </a:rPr>
              <a:t> being singular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dropna</a:t>
            </a:r>
            <a:r>
              <a:rPr kumimoji="0" lang="en-US" altLang="en-US" b="0" i="0" u="none" strike="noStrike" cap="none" normalizeH="0" baseline="0" dirty="0">
                <a:ln>
                  <a:noFill/>
                </a:ln>
                <a:solidFill>
                  <a:srgbClr val="212121"/>
                </a:solidFill>
                <a:effectLst/>
                <a:latin typeface="Arial Unicode MS"/>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nunique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 </a:t>
            </a:r>
            <a:r>
              <a:rPr kumimoji="0" lang="en-US" altLang="en-US" b="0" i="1" u="none" strike="noStrike" cap="none" normalizeH="0" baseline="0" dirty="0">
                <a:ln>
                  <a:noFill/>
                </a:ln>
                <a:solidFill>
                  <a:srgbClr val="212121"/>
                </a:solidFill>
                <a:effectLst/>
                <a:latin typeface="Arial Unicode MS"/>
              </a:rPr>
              <a:t># keep columns where there are more than 1 unique values</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len</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pd</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plotting</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scatter_matrix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alpha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0.75, </a:t>
            </a:r>
            <a:r>
              <a:rPr kumimoji="0" lang="en-US" altLang="en-US" b="0" i="0" u="none" strike="noStrike" cap="none" normalizeH="0" baseline="0" dirty="0" err="1">
                <a:ln>
                  <a:noFill/>
                </a:ln>
                <a:solidFill>
                  <a:schemeClr val="tx1"/>
                </a:solidFill>
                <a:effectLst/>
                <a:latin typeface="Arial" panose="020B0604020202020204" pitchFamily="34" charset="0"/>
              </a:rPr>
              <a:t>figsize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diagonal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rgbClr val="212121"/>
                </a:solidFill>
                <a:effectLst/>
                <a:latin typeface="Arial Unicode MS"/>
              </a:rPr>
              <a:t>kde</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corr</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values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zip(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triu_indices_from</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annotate</a:t>
            </a:r>
            <a:r>
              <a:rPr kumimoji="0" lang="en-US" altLang="en-US" b="0" i="0" u="none" strike="noStrike" cap="none" normalizeH="0" baseline="0" dirty="0">
                <a:ln>
                  <a:noFill/>
                </a:ln>
                <a:solidFill>
                  <a:srgbClr val="212121"/>
                </a:solidFill>
                <a:effectLst/>
                <a:latin typeface="Arial Unicode MS"/>
              </a:rPr>
              <a:t>('Corr. </a:t>
            </a:r>
            <a:r>
              <a:rPr kumimoji="0" lang="en-US" altLang="en-US" b="0" i="0" u="none" strike="noStrike" cap="none" normalizeH="0" baseline="0" dirty="0" err="1">
                <a:ln>
                  <a:noFill/>
                </a:ln>
                <a:solidFill>
                  <a:srgbClr val="212121"/>
                </a:solidFill>
                <a:effectLst/>
                <a:latin typeface="Arial Unicode MS"/>
              </a:rPr>
              <a:t>coef</a:t>
            </a:r>
            <a:r>
              <a:rPr kumimoji="0" lang="en-US" altLang="en-US" b="0" i="0" u="none" strike="noStrike" cap="none" normalizeH="0" baseline="0" dirty="0">
                <a:ln>
                  <a:noFill/>
                </a:ln>
                <a:solidFill>
                  <a:srgbClr val="212121"/>
                </a:solidFill>
                <a:effectLst/>
                <a:latin typeface="Arial Unicode MS"/>
              </a:rPr>
              <a:t> = %.3f'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(0.8, 0.2), </a:t>
            </a:r>
            <a:r>
              <a:rPr kumimoji="0" lang="en-US" altLang="en-US" b="0" i="0" u="none" strike="noStrike" cap="none" normalizeH="0" baseline="0" dirty="0" err="1">
                <a:ln>
                  <a:noFill/>
                </a:ln>
                <a:solidFill>
                  <a:schemeClr val="tx1"/>
                </a:solidFill>
                <a:effectLst/>
                <a:latin typeface="Arial" panose="020B0604020202020204" pitchFamily="34" charset="0"/>
              </a:rPr>
              <a:t>xycoords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'axes fraction', </a:t>
            </a:r>
            <a:r>
              <a:rPr kumimoji="0" lang="en-US" altLang="en-US" b="0" i="0" u="none" strike="noStrike" cap="none" normalizeH="0" baseline="0" dirty="0">
                <a:ln>
                  <a:noFill/>
                </a:ln>
                <a:solidFill>
                  <a:schemeClr val="tx1"/>
                </a:solidFill>
                <a:effectLst/>
                <a:latin typeface="Arial" panose="020B0604020202020204" pitchFamily="34" charset="0"/>
              </a:rPr>
              <a:t>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err="1">
                <a:ln>
                  <a:noFill/>
                </a:ln>
                <a:solidFill>
                  <a:schemeClr val="tx1"/>
                </a:solidFill>
                <a:effectLst/>
                <a:latin typeface="Arial" panose="020B0604020202020204" pitchFamily="34" charset="0"/>
              </a:rPr>
              <a:t>va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a:ln>
                  <a:noFill/>
                </a:ln>
                <a:solidFill>
                  <a:schemeClr val="tx1"/>
                </a:solidFill>
                <a:effectLst/>
                <a:latin typeface="Arial" panose="020B0604020202020204" pitchFamily="34" charset="0"/>
              </a:rPr>
              <a:t>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suptitle</a:t>
            </a:r>
            <a:r>
              <a:rPr kumimoji="0" lang="en-US" altLang="en-US" b="0" i="0" u="none" strike="noStrike" cap="none" normalizeH="0" baseline="0" dirty="0">
                <a:ln>
                  <a:noFill/>
                </a:ln>
                <a:solidFill>
                  <a:srgbClr val="212121"/>
                </a:solidFill>
                <a:effectLst/>
                <a:latin typeface="Arial Unicode MS"/>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show</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hidden="1">
            <a:extLst>
              <a:ext uri="{FF2B5EF4-FFF2-40B4-BE49-F238E27FC236}">
                <a16:creationId xmlns:a16="http://schemas.microsoft.com/office/drawing/2014/main" id="{77FE3C5A-C51F-8FFD-C9C9-D2505D8931F0}"/>
              </a:ext>
            </a:extLst>
          </p:cNvPr>
          <p:cNvSpPr>
            <a:spLocks noChangeArrowheads="1"/>
          </p:cNvSpPr>
          <p:nvPr/>
        </p:nvSpPr>
        <p:spPr bwMode="auto">
          <a:xfrm>
            <a:off x="130629" y="7002865"/>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plotPerColumnDistribution</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10, 5)</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hidden="1">
            <a:extLst>
              <a:ext uri="{FF2B5EF4-FFF2-40B4-BE49-F238E27FC236}">
                <a16:creationId xmlns:a16="http://schemas.microsoft.com/office/drawing/2014/main" id="{2B1891F0-7DBC-4CDF-236C-D57FA67AE01D}"/>
              </a:ext>
            </a:extLst>
          </p:cNvPr>
          <p:cNvSpPr>
            <a:spLocks noChangeArrowheads="1"/>
          </p:cNvSpPr>
          <p:nvPr/>
        </p:nvSpPr>
        <p:spPr bwMode="auto">
          <a:xfrm>
            <a:off x="130629" y="7479562"/>
            <a:ext cx="3007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plotScatterMatrix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20, 10</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5" hidden="1">
            <a:extLst>
              <a:ext uri="{FF2B5EF4-FFF2-40B4-BE49-F238E27FC236}">
                <a16:creationId xmlns:a16="http://schemas.microsoft.com/office/drawing/2014/main" id="{A67FC909-DEFE-2CDD-6E2F-1CB5920E648B}"/>
              </a:ext>
            </a:extLst>
          </p:cNvPr>
          <p:cNvSpPr>
            <a:spLocks noChangeArrowheads="1"/>
          </p:cNvSpPr>
          <p:nvPr/>
        </p:nvSpPr>
        <p:spPr bwMode="auto">
          <a:xfrm>
            <a:off x="220869" y="7956259"/>
            <a:ext cx="544721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l1</a:t>
            </a:r>
            <a:r>
              <a:rPr kumimoji="0" lang="en-US" altLang="en-US" sz="18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ravel</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print(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52BB5501-4C2E-CC22-D544-2815D574C021}"/>
              </a:ext>
            </a:extLst>
          </p:cNvPr>
          <p:cNvSpPr>
            <a:spLocks noChangeArrowheads="1"/>
          </p:cNvSpPr>
          <p:nvPr/>
        </p:nvSpPr>
        <p:spPr bwMode="auto">
          <a:xfrm>
            <a:off x="432833" y="1064295"/>
            <a:ext cx="22990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45E06B1B-E549-DA1E-966B-09E03E221320}"/>
              </a:ext>
            </a:extLst>
          </p:cNvPr>
          <p:cNvSpPr>
            <a:spLocks noChangeArrowheads="1"/>
          </p:cNvSpPr>
          <p:nvPr/>
        </p:nvSpPr>
        <p:spPr bwMode="auto">
          <a:xfrm>
            <a:off x="432833" y="1549359"/>
            <a:ext cx="24916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plotPerColumnDistribution</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10, 5</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7B24CFA2-12C0-6AD9-1F54-6ECB8C225DEC}"/>
              </a:ext>
            </a:extLst>
          </p:cNvPr>
          <p:cNvSpPr>
            <a:spLocks noChangeArrowheads="1"/>
          </p:cNvSpPr>
          <p:nvPr/>
        </p:nvSpPr>
        <p:spPr bwMode="auto">
          <a:xfrm>
            <a:off x="432833" y="1895923"/>
            <a:ext cx="196585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plotScatterMatrix</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20, 10)</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7" name="Rectangle 5">
            <a:extLst>
              <a:ext uri="{FF2B5EF4-FFF2-40B4-BE49-F238E27FC236}">
                <a16:creationId xmlns:a16="http://schemas.microsoft.com/office/drawing/2014/main" id="{8E5AFA3C-FC8F-1CB3-2924-215D47640556}"/>
              </a:ext>
            </a:extLst>
          </p:cNvPr>
          <p:cNvSpPr>
            <a:spLocks noChangeArrowheads="1"/>
          </p:cNvSpPr>
          <p:nvPr/>
        </p:nvSpPr>
        <p:spPr bwMode="auto">
          <a:xfrm>
            <a:off x="432833" y="2166707"/>
            <a:ext cx="5129033" cy="729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l1</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ravel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defTabSz="914400"/>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print(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defTabSz="914400"/>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#list1 = DF['prognosis'].unique()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scatterplt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disea</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disea</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#total sum of symptom reported for given disease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1212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drop</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index</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inplace</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True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#droping symptoms with values 0</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#storing </a:t>
            </a:r>
            <a:r>
              <a:rPr kumimoji="0" lang="en-US" altLang="en-US" sz="1200" b="0" i="1"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nameof</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symptoms in 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print(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len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print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len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title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disea</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scatter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show</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scatterinp</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sym2</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sym3</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sym4</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sym5</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sym2</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sym3</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sym4</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sym5</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#storing input symptoms in 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i="1" dirty="0">
                <a:solidFill>
                  <a:srgbClr val="212121"/>
                </a:solidFill>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[0,0,0,0,0]</a:t>
            </a: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#creating and giving values to the input symptoms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sym2</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sym3</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[2]</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sym4</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sym5</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12121"/>
                </a:solidFill>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[4]</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 </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defTabSz="914400"/>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print(</a:t>
            </a:r>
            <a:r>
              <a:rPr lang="en-US" altLang="en-US" dirty="0">
                <a:latin typeface="Times New Roman" panose="02020603050405020304" pitchFamily="18" charset="0"/>
                <a:cs typeface="Times New Roman" panose="02020603050405020304" pitchFamily="18" charset="0"/>
              </a:rPr>
              <a:t>y</a:t>
            </a:r>
            <a:r>
              <a:rPr lang="en-US" altLang="en-US" dirty="0">
                <a:solidFill>
                  <a:srgbClr val="212121"/>
                </a:solidFill>
                <a:latin typeface="Times New Roman" panose="02020603050405020304" pitchFamily="18" charset="0"/>
                <a:cs typeface="Times New Roman" panose="02020603050405020304" pitchFamily="18" charset="0"/>
              </a:rPr>
              <a:t>) </a:t>
            </a:r>
          </a:p>
          <a:p>
            <a:pPr lvl="0" defTabSz="914400"/>
            <a:r>
              <a:rPr lang="en-US" altLang="en-US" dirty="0">
                <a:solidFill>
                  <a:srgbClr val="212121"/>
                </a:solidFill>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plt</a:t>
            </a:r>
            <a:r>
              <a:rPr lang="en-US" altLang="en-US" b="1" dirty="0" err="1">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scatter</a:t>
            </a:r>
            <a:r>
              <a:rPr lang="en-US" altLang="en-US" dirty="0">
                <a:solidFill>
                  <a:srgbClr val="212121"/>
                </a:solidFill>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x</a:t>
            </a:r>
            <a:r>
              <a:rPr lang="en-US" altLang="en-US" dirty="0" err="1">
                <a:solidFill>
                  <a:srgbClr val="212121"/>
                </a:solidFill>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y</a:t>
            </a:r>
            <a:r>
              <a:rPr lang="en-US" altLang="en-US" dirty="0">
                <a:solidFill>
                  <a:srgbClr val="212121"/>
                </a:solidFill>
                <a:latin typeface="Times New Roman" panose="02020603050405020304" pitchFamily="18" charset="0"/>
                <a:cs typeface="Times New Roman" panose="02020603050405020304" pitchFamily="18" charset="0"/>
              </a:rPr>
              <a:t>)</a:t>
            </a:r>
          </a:p>
          <a:p>
            <a:pPr lvl="0" defTabSz="914400"/>
            <a:r>
              <a:rPr lang="en-US" altLang="en-US" dirty="0">
                <a:solidFill>
                  <a:srgbClr val="212121"/>
                </a:solidFill>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plt</a:t>
            </a:r>
            <a:r>
              <a:rPr lang="en-US" altLang="en-US" b="1" dirty="0" err="1">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show</a:t>
            </a:r>
            <a:r>
              <a:rPr lang="en-US" altLang="en-US" dirty="0">
                <a:solidFill>
                  <a:srgbClr val="212121"/>
                </a:solidFill>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print(X)</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7800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04" y="279654"/>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614330" y="1072048"/>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hidden="1">
            <a:extLst>
              <a:ext uri="{FF2B5EF4-FFF2-40B4-BE49-F238E27FC236}">
                <a16:creationId xmlns:a16="http://schemas.microsoft.com/office/drawing/2014/main" id="{C3D732A7-DB1D-BC66-7BF3-9653E39DC60F}"/>
              </a:ext>
            </a:extLst>
          </p:cNvPr>
          <p:cNvSpPr>
            <a:spLocks noChangeArrowheads="1"/>
          </p:cNvSpPr>
          <p:nvPr/>
        </p:nvSpPr>
        <p:spPr bwMode="auto">
          <a:xfrm>
            <a:off x="36789" y="833424"/>
            <a:ext cx="6858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def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plotScatterMatrix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select_dtypes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include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number</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Remove rows and columns that would lead to </a:t>
            </a:r>
            <a:r>
              <a:rPr kumimoji="0" lang="en-US" altLang="en-US" b="0" i="1" u="none" strike="noStrike" cap="none" normalizeH="0" baseline="0" dirty="0" err="1">
                <a:ln>
                  <a:noFill/>
                </a:ln>
                <a:solidFill>
                  <a:srgbClr val="212121"/>
                </a:solidFill>
                <a:effectLst/>
                <a:latin typeface="Arial Unicode MS"/>
              </a:rPr>
              <a:t>df</a:t>
            </a:r>
            <a:r>
              <a:rPr kumimoji="0" lang="en-US" altLang="en-US" b="0" i="1" u="none" strike="noStrike" cap="none" normalizeH="0" baseline="0" dirty="0">
                <a:ln>
                  <a:noFill/>
                </a:ln>
                <a:solidFill>
                  <a:srgbClr val="212121"/>
                </a:solidFill>
                <a:effectLst/>
                <a:latin typeface="Arial Unicode MS"/>
              </a:rPr>
              <a:t> being singular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dropna</a:t>
            </a:r>
            <a:r>
              <a:rPr kumimoji="0" lang="en-US" altLang="en-US" b="0" i="0" u="none" strike="noStrike" cap="none" normalizeH="0" baseline="0" dirty="0">
                <a:ln>
                  <a:noFill/>
                </a:ln>
                <a:solidFill>
                  <a:srgbClr val="212121"/>
                </a:solidFill>
                <a:effectLst/>
                <a:latin typeface="Arial Unicode MS"/>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nunique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 </a:t>
            </a:r>
            <a:r>
              <a:rPr kumimoji="0" lang="en-US" altLang="en-US" b="0" i="1" u="none" strike="noStrike" cap="none" normalizeH="0" baseline="0" dirty="0">
                <a:ln>
                  <a:noFill/>
                </a:ln>
                <a:solidFill>
                  <a:srgbClr val="212121"/>
                </a:solidFill>
                <a:effectLst/>
                <a:latin typeface="Arial Unicode MS"/>
              </a:rPr>
              <a:t># keep columns where there are more than 1 unique values</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len</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pd</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plotting</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scatter_matrix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alpha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0.75, </a:t>
            </a:r>
            <a:r>
              <a:rPr kumimoji="0" lang="en-US" altLang="en-US" b="0" i="0" u="none" strike="noStrike" cap="none" normalizeH="0" baseline="0" dirty="0" err="1">
                <a:ln>
                  <a:noFill/>
                </a:ln>
                <a:solidFill>
                  <a:schemeClr val="tx1"/>
                </a:solidFill>
                <a:effectLst/>
                <a:latin typeface="Arial" panose="020B0604020202020204" pitchFamily="34" charset="0"/>
              </a:rPr>
              <a:t>figsize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diagonal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rgbClr val="212121"/>
                </a:solidFill>
                <a:effectLst/>
                <a:latin typeface="Arial Unicode MS"/>
              </a:rPr>
              <a:t>kde</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corr</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values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zip(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triu_indices_from</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annotate</a:t>
            </a:r>
            <a:r>
              <a:rPr kumimoji="0" lang="en-US" altLang="en-US" b="0" i="0" u="none" strike="noStrike" cap="none" normalizeH="0" baseline="0" dirty="0">
                <a:ln>
                  <a:noFill/>
                </a:ln>
                <a:solidFill>
                  <a:srgbClr val="212121"/>
                </a:solidFill>
                <a:effectLst/>
                <a:latin typeface="Arial Unicode MS"/>
              </a:rPr>
              <a:t>('Corr. </a:t>
            </a:r>
            <a:r>
              <a:rPr kumimoji="0" lang="en-US" altLang="en-US" b="0" i="0" u="none" strike="noStrike" cap="none" normalizeH="0" baseline="0" dirty="0" err="1">
                <a:ln>
                  <a:noFill/>
                </a:ln>
                <a:solidFill>
                  <a:srgbClr val="212121"/>
                </a:solidFill>
                <a:effectLst/>
                <a:latin typeface="Arial Unicode MS"/>
              </a:rPr>
              <a:t>coef</a:t>
            </a:r>
            <a:r>
              <a:rPr kumimoji="0" lang="en-US" altLang="en-US" b="0" i="0" u="none" strike="noStrike" cap="none" normalizeH="0" baseline="0" dirty="0">
                <a:ln>
                  <a:noFill/>
                </a:ln>
                <a:solidFill>
                  <a:srgbClr val="212121"/>
                </a:solidFill>
                <a:effectLst/>
                <a:latin typeface="Arial Unicode MS"/>
              </a:rPr>
              <a:t> = %.3f'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(0.8, 0.2), </a:t>
            </a:r>
            <a:r>
              <a:rPr kumimoji="0" lang="en-US" altLang="en-US" b="0" i="0" u="none" strike="noStrike" cap="none" normalizeH="0" baseline="0" dirty="0" err="1">
                <a:ln>
                  <a:noFill/>
                </a:ln>
                <a:solidFill>
                  <a:schemeClr val="tx1"/>
                </a:solidFill>
                <a:effectLst/>
                <a:latin typeface="Arial" panose="020B0604020202020204" pitchFamily="34" charset="0"/>
              </a:rPr>
              <a:t>xycoords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'axes fraction', </a:t>
            </a:r>
            <a:r>
              <a:rPr kumimoji="0" lang="en-US" altLang="en-US" b="0" i="0" u="none" strike="noStrike" cap="none" normalizeH="0" baseline="0" dirty="0">
                <a:ln>
                  <a:noFill/>
                </a:ln>
                <a:solidFill>
                  <a:schemeClr val="tx1"/>
                </a:solidFill>
                <a:effectLst/>
                <a:latin typeface="Arial" panose="020B0604020202020204" pitchFamily="34" charset="0"/>
              </a:rPr>
              <a:t>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err="1">
                <a:ln>
                  <a:noFill/>
                </a:ln>
                <a:solidFill>
                  <a:schemeClr val="tx1"/>
                </a:solidFill>
                <a:effectLst/>
                <a:latin typeface="Arial" panose="020B0604020202020204" pitchFamily="34" charset="0"/>
              </a:rPr>
              <a:t>va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a:ln>
                  <a:noFill/>
                </a:ln>
                <a:solidFill>
                  <a:schemeClr val="tx1"/>
                </a:solidFill>
                <a:effectLst/>
                <a:latin typeface="Arial" panose="020B0604020202020204" pitchFamily="34" charset="0"/>
              </a:rPr>
              <a:t>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suptitle</a:t>
            </a:r>
            <a:r>
              <a:rPr kumimoji="0" lang="en-US" altLang="en-US" b="0" i="0" u="none" strike="noStrike" cap="none" normalizeH="0" baseline="0" dirty="0">
                <a:ln>
                  <a:noFill/>
                </a:ln>
                <a:solidFill>
                  <a:srgbClr val="212121"/>
                </a:solidFill>
                <a:effectLst/>
                <a:latin typeface="Arial Unicode MS"/>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show</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hidden="1">
            <a:extLst>
              <a:ext uri="{FF2B5EF4-FFF2-40B4-BE49-F238E27FC236}">
                <a16:creationId xmlns:a16="http://schemas.microsoft.com/office/drawing/2014/main" id="{77FE3C5A-C51F-8FFD-C9C9-D2505D8931F0}"/>
              </a:ext>
            </a:extLst>
          </p:cNvPr>
          <p:cNvSpPr>
            <a:spLocks noChangeArrowheads="1"/>
          </p:cNvSpPr>
          <p:nvPr/>
        </p:nvSpPr>
        <p:spPr bwMode="auto">
          <a:xfrm>
            <a:off x="130629" y="7002865"/>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plotPerColumnDistribution</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10, 5)</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hidden="1">
            <a:extLst>
              <a:ext uri="{FF2B5EF4-FFF2-40B4-BE49-F238E27FC236}">
                <a16:creationId xmlns:a16="http://schemas.microsoft.com/office/drawing/2014/main" id="{2B1891F0-7DBC-4CDF-236C-D57FA67AE01D}"/>
              </a:ext>
            </a:extLst>
          </p:cNvPr>
          <p:cNvSpPr>
            <a:spLocks noChangeArrowheads="1"/>
          </p:cNvSpPr>
          <p:nvPr/>
        </p:nvSpPr>
        <p:spPr bwMode="auto">
          <a:xfrm>
            <a:off x="130629" y="7479562"/>
            <a:ext cx="3007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plotScatterMatrix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20, 10</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5" hidden="1">
            <a:extLst>
              <a:ext uri="{FF2B5EF4-FFF2-40B4-BE49-F238E27FC236}">
                <a16:creationId xmlns:a16="http://schemas.microsoft.com/office/drawing/2014/main" id="{A67FC909-DEFE-2CDD-6E2F-1CB5920E648B}"/>
              </a:ext>
            </a:extLst>
          </p:cNvPr>
          <p:cNvSpPr>
            <a:spLocks noChangeArrowheads="1"/>
          </p:cNvSpPr>
          <p:nvPr/>
        </p:nvSpPr>
        <p:spPr bwMode="auto">
          <a:xfrm>
            <a:off x="220869" y="7956259"/>
            <a:ext cx="544721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l1</a:t>
            </a:r>
            <a:r>
              <a:rPr kumimoji="0" lang="en-US" altLang="en-US" sz="18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ravel</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print(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hidden="1">
            <a:extLst>
              <a:ext uri="{FF2B5EF4-FFF2-40B4-BE49-F238E27FC236}">
                <a16:creationId xmlns:a16="http://schemas.microsoft.com/office/drawing/2014/main" id="{87467442-C1AA-68F7-8FFB-7F9967FD84F5}"/>
              </a:ext>
            </a:extLst>
          </p:cNvPr>
          <p:cNvSpPr>
            <a:spLocks noChangeArrowheads="1"/>
          </p:cNvSpPr>
          <p:nvPr/>
        </p:nvSpPr>
        <p:spPr bwMode="auto">
          <a:xfrm>
            <a:off x="0" y="-4064086"/>
            <a:ext cx="3429000" cy="1218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root</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Tk</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StringVar</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def</a:t>
            </a:r>
            <a:r>
              <a:rPr kumimoji="0" lang="en-US" altLang="en-US" sz="900" b="0" i="0" u="none" strike="noStrike" cap="none" normalizeH="0" baseline="0">
                <a:ln>
                  <a:noFill/>
                </a:ln>
                <a:solidFill>
                  <a:srgbClr val="212121"/>
                </a:solidFill>
                <a:effectLst/>
                <a:latin typeface="Arial Unicode MS"/>
              </a:rPr>
              <a:t> DecisionTree(): </a:t>
            </a:r>
            <a:r>
              <a:rPr kumimoji="0" lang="en-US" altLang="en-US" sz="900" b="1" i="0" u="none" strike="noStrike" cap="none" normalizeH="0" baseline="0">
                <a:ln>
                  <a:noFill/>
                </a:ln>
                <a:solidFill>
                  <a:srgbClr val="212121"/>
                </a:solidFill>
                <a:effectLst/>
                <a:latin typeface="Arial Unicode MS"/>
              </a:rPr>
              <a:t>if</a:t>
            </a:r>
            <a:r>
              <a:rPr kumimoji="0" lang="en-US" altLang="en-US" sz="900" b="0" i="0" u="none" strike="noStrike" cap="none" normalizeH="0" baseline="0">
                <a:ln>
                  <a:noFill/>
                </a:ln>
                <a:solidFill>
                  <a:srgbClr val="212121"/>
                </a:solidFill>
                <a:effectLst/>
                <a:latin typeface="Arial Unicode MS"/>
              </a:rPr>
              <a:t>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NameEn</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0: </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set</a:t>
            </a:r>
            <a:r>
              <a:rPr kumimoji="0" lang="en-US" altLang="en-US" sz="900" b="0" i="0" u="none" strike="noStrike" cap="none" normalizeH="0" baseline="0">
                <a:ln>
                  <a:noFill/>
                </a:ln>
                <a:solidFill>
                  <a:srgbClr val="212121"/>
                </a:solidFill>
                <a:effectLst/>
                <a:latin typeface="Arial Unicode MS"/>
              </a:rPr>
              <a:t>(" ") </a:t>
            </a:r>
            <a:r>
              <a:rPr kumimoji="0" lang="en-US" altLang="en-US" sz="1200" b="0" i="0" u="none" strike="noStrike" cap="none" normalizeH="0" baseline="0">
                <a:ln>
                  <a:noFill/>
                </a:ln>
                <a:solidFill>
                  <a:schemeClr val="tx1"/>
                </a:solidFill>
                <a:effectLst/>
                <a:latin typeface="Arial" panose="020B0604020202020204" pitchFamily="34" charset="0"/>
              </a:rPr>
              <a:t>comp</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messagebox</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askokcancel</a:t>
            </a:r>
            <a:r>
              <a:rPr kumimoji="0" lang="en-US" altLang="en-US" sz="900" b="0" i="0" u="none" strike="noStrike" cap="none" normalizeH="0" baseline="0">
                <a:ln>
                  <a:noFill/>
                </a:ln>
                <a:solidFill>
                  <a:srgbClr val="212121"/>
                </a:solidFill>
                <a:effectLst/>
                <a:latin typeface="Arial Unicode MS"/>
              </a:rPr>
              <a:t>("System","Kindly Fill the Name") </a:t>
            </a:r>
            <a:r>
              <a:rPr kumimoji="0" lang="en-US" altLang="en-US" sz="900" b="1" i="0" u="none" strike="noStrike" cap="none" normalizeH="0" baseline="0">
                <a:ln>
                  <a:noFill/>
                </a:ln>
                <a:solidFill>
                  <a:srgbClr val="212121"/>
                </a:solidFill>
                <a:effectLst/>
                <a:latin typeface="Arial Unicode MS"/>
              </a:rPr>
              <a:t>if</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comp</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root</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mainloop</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elif</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"Select Here") </a:t>
            </a:r>
            <a:r>
              <a:rPr kumimoji="0" lang="en-US" altLang="en-US" sz="900" b="1" i="0" u="none" strike="noStrike" cap="none" normalizeH="0" baseline="0">
                <a:ln>
                  <a:noFill/>
                </a:ln>
                <a:solidFill>
                  <a:srgbClr val="212121"/>
                </a:solidFill>
                <a:effectLst/>
                <a:latin typeface="Arial Unicode MS"/>
              </a:rPr>
              <a:t>or</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Symptom2</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"Select Here")): </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set</a:t>
            </a:r>
            <a:r>
              <a:rPr kumimoji="0" lang="en-US" altLang="en-US" sz="900" b="0" i="0" u="none" strike="noStrike" cap="none" normalizeH="0" baseline="0">
                <a:ln>
                  <a:noFill/>
                </a:ln>
                <a:solidFill>
                  <a:srgbClr val="212121"/>
                </a:solidFill>
                <a:effectLst/>
                <a:latin typeface="Arial Unicode MS"/>
              </a:rPr>
              <a:t>(" ") </a:t>
            </a:r>
            <a:r>
              <a:rPr kumimoji="0" lang="en-US" altLang="en-US" sz="1200" b="0" i="0" u="none" strike="noStrike" cap="none" normalizeH="0" baseline="0">
                <a:ln>
                  <a:noFill/>
                </a:ln>
                <a:solidFill>
                  <a:schemeClr val="tx1"/>
                </a:solidFill>
                <a:effectLst/>
                <a:latin typeface="Arial" panose="020B0604020202020204" pitchFamily="34" charset="0"/>
              </a:rPr>
              <a:t>sym</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messagebox</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askokcancel</a:t>
            </a:r>
            <a:r>
              <a:rPr kumimoji="0" lang="en-US" altLang="en-US" sz="900" b="0" i="0" u="none" strike="noStrike" cap="none" normalizeH="0" baseline="0">
                <a:ln>
                  <a:noFill/>
                </a:ln>
                <a:solidFill>
                  <a:srgbClr val="212121"/>
                </a:solidFill>
                <a:effectLst/>
                <a:latin typeface="Arial Unicode MS"/>
              </a:rPr>
              <a:t>("System","Kindly Fill atleast first two Symptoms") </a:t>
            </a:r>
            <a:r>
              <a:rPr kumimoji="0" lang="en-US" altLang="en-US" sz="900" b="1" i="0" u="none" strike="noStrike" cap="none" normalizeH="0" baseline="0">
                <a:ln>
                  <a:noFill/>
                </a:ln>
                <a:solidFill>
                  <a:srgbClr val="212121"/>
                </a:solidFill>
                <a:effectLst/>
                <a:latin typeface="Arial Unicode MS"/>
              </a:rPr>
              <a:t>if</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sym</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root</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mainloop</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else</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from</a:t>
            </a:r>
            <a:r>
              <a:rPr kumimoji="0" lang="en-US" altLang="en-US" sz="900" b="0" i="0" u="none" strike="noStrike" cap="none" normalizeH="0" baseline="0">
                <a:ln>
                  <a:noFill/>
                </a:ln>
                <a:solidFill>
                  <a:srgbClr val="212121"/>
                </a:solidFill>
                <a:effectLst/>
                <a:latin typeface="Arial Unicode MS"/>
              </a:rPr>
              <a:t> sklearn </a:t>
            </a:r>
            <a:r>
              <a:rPr kumimoji="0" lang="en-US" altLang="en-US" sz="900" b="1" i="0" u="none" strike="noStrike" cap="none" normalizeH="0" baseline="0">
                <a:ln>
                  <a:noFill/>
                </a:ln>
                <a:solidFill>
                  <a:srgbClr val="212121"/>
                </a:solidFill>
                <a:effectLst/>
                <a:latin typeface="Arial Unicode MS"/>
              </a:rPr>
              <a:t>import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tree</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clf3</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tree</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DecisionTreeClassifier</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clf3</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clf3</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fit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X</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y</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from</a:t>
            </a:r>
            <a:r>
              <a:rPr kumimoji="0" lang="en-US" altLang="en-US" sz="900" b="0" i="0" u="none" strike="noStrike" cap="none" normalizeH="0" baseline="0">
                <a:ln>
                  <a:noFill/>
                </a:ln>
                <a:solidFill>
                  <a:srgbClr val="212121"/>
                </a:solidFill>
                <a:effectLst/>
                <a:latin typeface="Arial Unicode MS"/>
              </a:rPr>
              <a:t> sklearn.metrics </a:t>
            </a:r>
            <a:r>
              <a:rPr kumimoji="0" lang="en-US" altLang="en-US" sz="900" b="1" i="0" u="none" strike="noStrike" cap="none" normalizeH="0" baseline="0">
                <a:ln>
                  <a:noFill/>
                </a:ln>
                <a:solidFill>
                  <a:srgbClr val="212121"/>
                </a:solidFill>
                <a:effectLst/>
                <a:latin typeface="Arial Unicode MS"/>
              </a:rPr>
              <a:t>import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classification_report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confusion_matrix</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accuracy_score</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y_pred</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clf3</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predict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X_test</a:t>
            </a:r>
            <a:r>
              <a:rPr kumimoji="0" lang="en-US" altLang="en-US" sz="900" b="0" i="0" u="none" strike="noStrike" cap="none" normalizeH="0" baseline="0">
                <a:ln>
                  <a:noFill/>
                </a:ln>
                <a:solidFill>
                  <a:srgbClr val="212121"/>
                </a:solidFill>
                <a:effectLst/>
                <a:latin typeface="Arial Unicode MS"/>
              </a:rPr>
              <a:t>)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("Decision Tree")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("Accuracy")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accuracy_score</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y_test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y_pred</a:t>
            </a:r>
            <a:r>
              <a:rPr kumimoji="0" lang="en-US" altLang="en-US" sz="900" b="0" i="0" u="none" strike="noStrike" cap="none" normalizeH="0" baseline="0">
                <a:ln>
                  <a:noFill/>
                </a:ln>
                <a:solidFill>
                  <a:srgbClr val="212121"/>
                </a:solidFill>
                <a:effectLst/>
                <a:latin typeface="Arial Unicode MS"/>
              </a:rPr>
              <a:t>))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accuracy_score</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y_test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y_pred</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normalize</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1" i="0" u="none" strike="noStrike" cap="none" normalizeH="0" baseline="0">
                <a:ln>
                  <a:noFill/>
                </a:ln>
                <a:solidFill>
                  <a:srgbClr val="212121"/>
                </a:solidFill>
                <a:effectLst/>
                <a:latin typeface="Arial Unicode MS"/>
              </a:rPr>
              <a:t>False</a:t>
            </a:r>
            <a:r>
              <a:rPr kumimoji="0" lang="en-US" altLang="en-US" sz="900" b="0" i="0" u="none" strike="noStrike" cap="none" normalizeH="0" baseline="0">
                <a:ln>
                  <a:noFill/>
                </a:ln>
                <a:solidFill>
                  <a:srgbClr val="212121"/>
                </a:solidFill>
                <a:effectLst/>
                <a:latin typeface="Arial Unicode MS"/>
              </a:rPr>
              <a:t>))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("Confusion matrix") </a:t>
            </a:r>
            <a:r>
              <a:rPr kumimoji="0" lang="en-US" altLang="en-US" sz="1200" b="0" i="0" u="none" strike="noStrike" cap="none" normalizeH="0" baseline="0">
                <a:ln>
                  <a:noFill/>
                </a:ln>
                <a:solidFill>
                  <a:schemeClr val="tx1"/>
                </a:solidFill>
                <a:effectLst/>
                <a:latin typeface="Arial" panose="020B0604020202020204" pitchFamily="34" charset="0"/>
              </a:rPr>
              <a:t>conf_matrix</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confusion_matrix</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y_test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y_pred</a:t>
            </a:r>
            <a:r>
              <a:rPr kumimoji="0" lang="en-US" altLang="en-US" sz="900" b="0" i="0" u="none" strike="noStrike" cap="none" normalizeH="0" baseline="0">
                <a:ln>
                  <a:noFill/>
                </a:ln>
                <a:solidFill>
                  <a:srgbClr val="212121"/>
                </a:solidFill>
                <a:effectLst/>
                <a:latin typeface="Arial Unicode MS"/>
              </a:rPr>
              <a:t>)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conf_matrix</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psymptoms</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Symptom1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Symptom2</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Symptom3</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Symptom4</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Symptom5</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for</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k</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in</a:t>
            </a:r>
            <a:r>
              <a:rPr kumimoji="0" lang="en-US" altLang="en-US" sz="900" b="0" i="0" u="none" strike="noStrike" cap="none" normalizeH="0" baseline="0">
                <a:ln>
                  <a:noFill/>
                </a:ln>
                <a:solidFill>
                  <a:srgbClr val="212121"/>
                </a:solidFill>
                <a:effectLst/>
                <a:latin typeface="Arial Unicode MS"/>
              </a:rPr>
              <a:t>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(0,</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l1</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for</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z</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in</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psymptoms</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if</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z</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l1</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k</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l2</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k</a:t>
            </a:r>
            <a:r>
              <a:rPr kumimoji="0" lang="en-US" altLang="en-US" sz="900" b="0" i="0" u="none" strike="noStrike" cap="none" normalizeH="0" baseline="0">
                <a:ln>
                  <a:noFill/>
                </a:ln>
                <a:solidFill>
                  <a:srgbClr val="212121"/>
                </a:solidFill>
                <a:effectLst/>
                <a:latin typeface="Arial Unicode MS"/>
              </a:rPr>
              <a:t>]</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1 </a:t>
            </a:r>
            <a:r>
              <a:rPr kumimoji="0" lang="en-US" altLang="en-US" sz="1200" b="0" i="0" u="none" strike="noStrike" cap="none" normalizeH="0" baseline="0">
                <a:ln>
                  <a:noFill/>
                </a:ln>
                <a:solidFill>
                  <a:schemeClr val="tx1"/>
                </a:solidFill>
                <a:effectLst/>
                <a:latin typeface="Arial" panose="020B0604020202020204" pitchFamily="34" charset="0"/>
              </a:rPr>
              <a:t>inputtest</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l2</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predict</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clf3</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predict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inputtest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predicted</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predict</a:t>
            </a:r>
            <a:r>
              <a:rPr kumimoji="0" lang="en-US" altLang="en-US" sz="900" b="0" i="0" u="none" strike="noStrike" cap="none" normalizeH="0" baseline="0">
                <a:ln>
                  <a:noFill/>
                </a:ln>
                <a:solidFill>
                  <a:srgbClr val="212121"/>
                </a:solidFill>
                <a:effectLst/>
                <a:latin typeface="Arial Unicode MS"/>
              </a:rPr>
              <a:t>[0] </a:t>
            </a:r>
            <a:r>
              <a:rPr kumimoji="0" lang="en-US" altLang="en-US" sz="1200" b="0" i="0" u="none" strike="noStrike" cap="none" normalizeH="0" baseline="0">
                <a:ln>
                  <a:noFill/>
                </a:ln>
                <a:solidFill>
                  <a:schemeClr val="tx1"/>
                </a:solidFill>
                <a:effectLst/>
                <a:latin typeface="Arial" panose="020B0604020202020204" pitchFamily="34" charset="0"/>
              </a:rPr>
              <a:t>h</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'no' </a:t>
            </a:r>
            <a:r>
              <a:rPr kumimoji="0" lang="en-US" altLang="en-US" sz="900" b="1" i="0" u="none" strike="noStrike" cap="none" normalizeH="0" baseline="0">
                <a:ln>
                  <a:noFill/>
                </a:ln>
                <a:solidFill>
                  <a:srgbClr val="212121"/>
                </a:solidFill>
                <a:effectLst/>
                <a:latin typeface="Arial Unicode MS"/>
              </a:rPr>
              <a:t>for</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a</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in</a:t>
            </a:r>
            <a:r>
              <a:rPr kumimoji="0" lang="en-US" altLang="en-US" sz="900" b="0" i="0" u="none" strike="noStrike" cap="none" normalizeH="0" baseline="0">
                <a:ln>
                  <a:noFill/>
                </a:ln>
                <a:solidFill>
                  <a:srgbClr val="212121"/>
                </a:solidFill>
                <a:effectLst/>
                <a:latin typeface="Arial Unicode MS"/>
              </a:rPr>
              <a:t> </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(0,</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disease</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if</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predicted</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a</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h</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'yes' </a:t>
            </a:r>
            <a:r>
              <a:rPr kumimoji="0" lang="en-US" altLang="en-US" sz="900" b="1" i="0" u="none" strike="noStrike" cap="none" normalizeH="0" baseline="0">
                <a:ln>
                  <a:noFill/>
                </a:ln>
                <a:solidFill>
                  <a:srgbClr val="212121"/>
                </a:solidFill>
                <a:effectLst/>
                <a:latin typeface="Arial Unicode MS"/>
              </a:rPr>
              <a:t>break</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if</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h</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'yes'): </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set</a:t>
            </a:r>
            <a:r>
              <a:rPr kumimoji="0" lang="en-US" altLang="en-US" sz="900" b="0" i="0" u="none" strike="noStrike" cap="none" normalizeH="0" baseline="0">
                <a:ln>
                  <a:noFill/>
                </a:ln>
                <a:solidFill>
                  <a:srgbClr val="212121"/>
                </a:solidFill>
                <a:effectLst/>
                <a:latin typeface="Arial Unicode MS"/>
              </a:rPr>
              <a:t>(" ") </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disease</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a</a:t>
            </a:r>
            <a:r>
              <a:rPr kumimoji="0" lang="en-US" altLang="en-US" sz="900" b="0" i="0" u="none" strike="noStrike" cap="none" normalizeH="0" baseline="0">
                <a:ln>
                  <a:noFill/>
                </a:ln>
                <a:solidFill>
                  <a:srgbClr val="212121"/>
                </a:solidFill>
                <a:effectLst/>
                <a:latin typeface="Arial Unicode MS"/>
              </a:rPr>
              <a:t>]) </a:t>
            </a:r>
            <a:r>
              <a:rPr kumimoji="0" lang="en-US" altLang="en-US" sz="900" b="1" i="0" u="none" strike="noStrike" cap="none" normalizeH="0" baseline="0">
                <a:ln>
                  <a:noFill/>
                </a:ln>
                <a:solidFill>
                  <a:srgbClr val="212121"/>
                </a:solidFill>
                <a:effectLst/>
                <a:latin typeface="Arial Unicode MS"/>
              </a:rPr>
              <a:t>else</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set</a:t>
            </a:r>
            <a:r>
              <a:rPr kumimoji="0" lang="en-US" altLang="en-US" sz="900" b="0" i="0" u="none" strike="noStrike" cap="none" normalizeH="0" baseline="0">
                <a:ln>
                  <a:noFill/>
                </a:ln>
                <a:solidFill>
                  <a:srgbClr val="212121"/>
                </a:solidFill>
                <a:effectLst/>
                <a:latin typeface="Arial Unicode MS"/>
              </a:rPr>
              <a:t>(" ") </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set</a:t>
            </a:r>
            <a:r>
              <a:rPr kumimoji="0" lang="en-US" altLang="en-US" sz="900" b="0" i="0" u="none" strike="noStrike" cap="none" normalizeH="0" baseline="0">
                <a:ln>
                  <a:noFill/>
                </a:ln>
                <a:solidFill>
                  <a:srgbClr val="212121"/>
                </a:solidFill>
                <a:effectLst/>
                <a:latin typeface="Arial Unicode MS"/>
              </a:rPr>
              <a:t>("Not Found") </a:t>
            </a:r>
            <a:r>
              <a:rPr kumimoji="0" lang="en-US" altLang="en-US" sz="900" b="0" i="1" u="none" strike="noStrike" cap="none" normalizeH="0" baseline="0">
                <a:ln>
                  <a:noFill/>
                </a:ln>
                <a:solidFill>
                  <a:srgbClr val="212121"/>
                </a:solidFill>
                <a:effectLst/>
                <a:latin typeface="Arial Unicode MS"/>
              </a:rPr>
              <a:t>#Creating the database if not exists named as database.db and creating table if not exists named as DecisionTree using sqlite3 </a:t>
            </a:r>
            <a:r>
              <a:rPr kumimoji="0" lang="en-US" altLang="en-US" sz="900" b="1" i="0" u="none" strike="noStrike" cap="none" normalizeH="0" baseline="0">
                <a:ln>
                  <a:noFill/>
                </a:ln>
                <a:solidFill>
                  <a:srgbClr val="212121"/>
                </a:solidFill>
                <a:effectLst/>
                <a:latin typeface="Arial Unicode MS"/>
              </a:rPr>
              <a:t>import</a:t>
            </a:r>
            <a:r>
              <a:rPr kumimoji="0" lang="en-US" altLang="en-US" sz="900" b="0" i="0" u="none" strike="noStrike" cap="none" normalizeH="0" baseline="0">
                <a:ln>
                  <a:noFill/>
                </a:ln>
                <a:solidFill>
                  <a:srgbClr val="212121"/>
                </a:solidFill>
                <a:effectLst/>
                <a:latin typeface="Arial Unicode MS"/>
              </a:rPr>
              <a:t> sqlite3 </a:t>
            </a:r>
            <a:r>
              <a:rPr kumimoji="0" lang="en-US" altLang="en-US" sz="1200" b="0" i="0" u="none" strike="noStrike" cap="none" normalizeH="0" baseline="0">
                <a:ln>
                  <a:noFill/>
                </a:ln>
                <a:solidFill>
                  <a:schemeClr val="tx1"/>
                </a:solidFill>
                <a:effectLst/>
                <a:latin typeface="Arial" panose="020B0604020202020204" pitchFamily="34" charset="0"/>
              </a:rPr>
              <a:t>conn</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sqlite3</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connect</a:t>
            </a:r>
            <a:r>
              <a:rPr kumimoji="0" lang="en-US" altLang="en-US" sz="900" b="0" i="0" u="none" strike="noStrike" cap="none" normalizeH="0" baseline="0">
                <a:ln>
                  <a:noFill/>
                </a:ln>
                <a:solidFill>
                  <a:srgbClr val="212121"/>
                </a:solidFill>
                <a:effectLst/>
                <a:latin typeface="Arial Unicode MS"/>
              </a:rPr>
              <a:t>('database.db') </a:t>
            </a:r>
            <a:r>
              <a:rPr kumimoji="0" lang="en-US" altLang="en-US" sz="1200" b="0" i="0" u="none" strike="noStrike" cap="none" normalizeH="0" baseline="0">
                <a:ln>
                  <a:noFill/>
                </a:ln>
                <a:solidFill>
                  <a:schemeClr val="tx1"/>
                </a:solidFill>
                <a:effectLst/>
                <a:latin typeface="Arial" panose="020B0604020202020204" pitchFamily="34" charset="0"/>
              </a:rPr>
              <a:t>c</a:t>
            </a:r>
            <a:r>
              <a:rPr kumimoji="0" lang="en-US" altLang="en-US" sz="900" b="0" i="0" u="none" strike="noStrike" cap="none" normalizeH="0" baseline="0">
                <a:ln>
                  <a:noFill/>
                </a:ln>
                <a:solidFill>
                  <a:srgbClr val="212121"/>
                </a:solidFill>
                <a:effectLst/>
                <a:latin typeface="Arial Unicode MS"/>
              </a:rPr>
              <a:t> </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conn</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cursor</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execute</a:t>
            </a:r>
            <a:r>
              <a:rPr kumimoji="0" lang="en-US" altLang="en-US" sz="900" b="0" i="0" u="none" strike="noStrike" cap="none" normalizeH="0" baseline="0">
                <a:ln>
                  <a:noFill/>
                </a:ln>
                <a:solidFill>
                  <a:srgbClr val="212121"/>
                </a:solidFill>
                <a:effectLst/>
                <a:latin typeface="Arial Unicode MS"/>
              </a:rPr>
              <a:t>("CREATE TABLE IF NOT EXISTS DecisionTree(Name StringVar,Symtom1 StringVar,Symtom2 StringVar,Symtom3 StringVar,Symtom4 TEXT,Symtom5 TEXT,Disease StringVar)") </a:t>
            </a:r>
            <a:r>
              <a:rPr kumimoji="0" lang="en-US" altLang="en-US" sz="1200" b="0" i="0" u="none" strike="noStrike" cap="none" normalizeH="0" baseline="0">
                <a:ln>
                  <a:noFill/>
                </a:ln>
                <a:solidFill>
                  <a:schemeClr val="tx1"/>
                </a:solidFill>
                <a:effectLst/>
                <a:latin typeface="Arial" panose="020B0604020202020204" pitchFamily="34" charset="0"/>
              </a:rPr>
              <a:t>c</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execute</a:t>
            </a:r>
            <a:r>
              <a:rPr kumimoji="0" lang="en-US" altLang="en-US" sz="900" b="0" i="0" u="none" strike="noStrike" cap="none" normalizeH="0" baseline="0">
                <a:ln>
                  <a:noFill/>
                </a:ln>
                <a:solidFill>
                  <a:srgbClr val="212121"/>
                </a:solidFill>
                <a:effectLst/>
                <a:latin typeface="Arial Unicode MS"/>
              </a:rPr>
              <a:t>("INSERT INTO DecisionTree(Name,Symtom1,Symtom2,Symtom3,Symtom4,Symtom5,Disease) VALUES(?,?,?,?,?,?,?)",(</a:t>
            </a:r>
            <a:r>
              <a:rPr kumimoji="0" lang="en-US" altLang="en-US" sz="1200" b="0" i="0" u="none" strike="noStrike" cap="none" normalizeH="0" baseline="0">
                <a:ln>
                  <a:noFill/>
                </a:ln>
                <a:solidFill>
                  <a:schemeClr val="tx1"/>
                </a:solidFill>
                <a:effectLst/>
                <a:latin typeface="Arial" panose="020B0604020202020204" pitchFamily="34" charset="0"/>
              </a:rPr>
              <a:t>NameEn</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Symptom2</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Symptom3</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Symptom4</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Symptom5</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conn</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commit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close</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conn</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close</a:t>
            </a:r>
            <a:r>
              <a:rPr kumimoji="0" lang="en-US" altLang="en-US" sz="900" b="0" i="0" u="none" strike="noStrike" cap="none" normalizeH="0" baseline="0">
                <a:ln>
                  <a:noFill/>
                </a:ln>
                <a:solidFill>
                  <a:srgbClr val="212121"/>
                </a:solidFill>
                <a:effectLst/>
                <a:latin typeface="Arial Unicode MS"/>
              </a:rPr>
              <a:t>() </a:t>
            </a:r>
            <a:r>
              <a:rPr kumimoji="0" lang="en-US" altLang="en-US" sz="900" b="0" i="1" u="none" strike="noStrike" cap="none" normalizeH="0" baseline="0">
                <a:ln>
                  <a:noFill/>
                </a:ln>
                <a:solidFill>
                  <a:srgbClr val="212121"/>
                </a:solidFill>
                <a:effectLst/>
                <a:latin typeface="Arial Unicode MS"/>
              </a:rPr>
              <a:t>#printing scatter plot of input symptoms</a:t>
            </a:r>
            <a:r>
              <a:rPr kumimoji="0" lang="en-US" altLang="en-US" sz="900" b="0" i="0" u="none" strike="noStrike" cap="none" normalizeH="0" baseline="0">
                <a:ln>
                  <a:noFill/>
                </a:ln>
                <a:solidFill>
                  <a:srgbClr val="212121"/>
                </a:solidFill>
                <a:effectLst/>
                <a:latin typeface="Arial Unicode MS"/>
              </a:rPr>
              <a:t> </a:t>
            </a:r>
            <a:r>
              <a:rPr kumimoji="0" lang="en-US" altLang="en-US" sz="900" b="0" i="1" u="none" strike="noStrike" cap="none" normalizeH="0" baseline="0">
                <a:ln>
                  <a:noFill/>
                </a:ln>
                <a:solidFill>
                  <a:srgbClr val="212121"/>
                </a:solidFill>
                <a:effectLst/>
                <a:latin typeface="Arial Unicode MS"/>
              </a:rPr>
              <a:t>#printing scatter plot of disease predicted vs its symptoms</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scatterinp</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Symptom2</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Symptom3</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Symptom4</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Symptom5</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 </a:t>
            </a:r>
            <a:r>
              <a:rPr kumimoji="0" lang="en-US" altLang="en-US" sz="1200" b="0" i="0" u="none" strike="noStrike" cap="none" normalizeH="0" baseline="0">
                <a:ln>
                  <a:noFill/>
                </a:ln>
                <a:solidFill>
                  <a:schemeClr val="tx1"/>
                </a:solidFill>
                <a:effectLst/>
                <a:latin typeface="Arial" panose="020B0604020202020204" pitchFamily="34" charset="0"/>
              </a:rPr>
              <a:t>scatterplt</a:t>
            </a:r>
            <a:r>
              <a:rPr kumimoji="0" lang="en-US" altLang="en-US" sz="900" b="0" i="0" u="none" strike="noStrike" cap="none" normalizeH="0" baseline="0">
                <a:ln>
                  <a:noFill/>
                </a:ln>
                <a:solidFill>
                  <a:srgbClr val="212121"/>
                </a:solidFill>
                <a:effectLst/>
                <a:latin typeface="Arial Unicode MS"/>
              </a:rPr>
              <a:t>(</a:t>
            </a:r>
            <a:r>
              <a:rPr kumimoji="0" lang="en-US" altLang="en-US" sz="1200" b="0" i="0" u="none" strike="noStrike" cap="none" normalizeH="0" baseline="0">
                <a:ln>
                  <a:noFill/>
                </a:ln>
                <a:solidFill>
                  <a:schemeClr val="tx1"/>
                </a:solidFill>
                <a:effectLst/>
                <a:latin typeface="Arial" panose="020B0604020202020204" pitchFamily="34" charset="0"/>
              </a:rPr>
              <a:t>pred1</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200" b="0" i="0" u="none" strike="noStrike" cap="none" normalizeH="0" baseline="0">
                <a:ln>
                  <a:noFill/>
                </a:ln>
                <a:solidFill>
                  <a:schemeClr val="tx1"/>
                </a:solidFill>
                <a:effectLst/>
                <a:latin typeface="Arial" panose="020B0604020202020204" pitchFamily="34" charset="0"/>
              </a:rPr>
              <a:t>get</a:t>
            </a:r>
            <a:r>
              <a:rPr kumimoji="0" lang="en-US" altLang="en-US" sz="900" b="0" i="0" u="none" strike="noStrike" cap="none" normalizeH="0" baseline="0">
                <a:ln>
                  <a:noFill/>
                </a:ln>
                <a:solidFill>
                  <a:srgbClr val="212121"/>
                </a:solidFill>
                <a:effectLst/>
                <a:latin typeface="Arial Unicode MS"/>
              </a:rPr>
              <a:t>())</a:t>
            </a:r>
            <a:r>
              <a:rPr kumimoji="0" lang="en-US" altLang="en-US" sz="400" b="0" i="0" u="none" strike="noStrike" cap="none" normalizeH="0" baseline="0">
                <a:ln>
                  <a:noFill/>
                </a:ln>
                <a:solidFill>
                  <a:schemeClr val="tx1"/>
                </a:solidFill>
                <a:effectLst/>
              </a:rPr>
              <a:t>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8CE4C909-5BE0-2EAB-A191-82236806DE42}"/>
              </a:ext>
            </a:extLst>
          </p:cNvPr>
          <p:cNvSpPr>
            <a:spLocks noChangeArrowheads="1"/>
          </p:cNvSpPr>
          <p:nvPr/>
        </p:nvSpPr>
        <p:spPr bwMode="auto">
          <a:xfrm>
            <a:off x="438826" y="1810491"/>
            <a:ext cx="6270170" cy="668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Tk</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StringVar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DecisionTree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NameEn</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0: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messagebox</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askokcancel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System“,"Kindly</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Fill the Name")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mainloop</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elif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or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sym</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messagebox</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askokcancel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System","Kindly</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Fill </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atleast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first two Symptoms")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sym</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mainloop</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else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from</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sklearn</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import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clf3</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tree</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DecisionTreeClassifier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clf3</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clf3</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from</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sklearn.metrics</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import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classification_report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confusion_matrix</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accuracy_score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y_pred</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clf3</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print("Decision Tree")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print("Accuracy")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print(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accuracy_score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y_pred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print(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accuracy_score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y_pred</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normalize</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False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print("Confusion matrix") 			print(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conf_matrix</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confusion_matrix</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y_pred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print(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conf_matrix</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psymptoms</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Symptom3</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Symptom4</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Symptom5</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br>
              <a:rPr kumimoji="0" lang="en-US" altLang="en-US" sz="400" b="0" i="0" u="none" strike="noStrike" cap="none" normalizeH="0" baseline="0" dirty="0">
                <a:ln>
                  <a:noFill/>
                </a:ln>
                <a:solidFill>
                  <a:schemeClr val="tx1"/>
                </a:solidFill>
                <a:effectLst/>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25755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51599" y="444465"/>
            <a:ext cx="5064015" cy="584775"/>
          </a:xfrm>
          <a:prstGeom prst="rect">
            <a:avLst/>
          </a:prstGeom>
        </p:spPr>
        <p:txBody>
          <a:bodyPr wrap="square">
            <a:spAutoFit/>
          </a:bodyPr>
          <a:lstStyle/>
          <a:p>
            <a:pPr algn="ctr"/>
            <a:r>
              <a:rPr lang="en-IN" sz="3200" b="1" dirty="0">
                <a:latin typeface="Times New Roman" panose="02020603050405020304" pitchFamily="18" charset="0"/>
                <a:ea typeface="STLiti" panose="02010800040101010101" pitchFamily="2" charset="-122"/>
                <a:cs typeface="Times New Roman" panose="02020603050405020304" pitchFamily="18" charset="0"/>
              </a:rPr>
              <a:t>Advanced Academic Center</a:t>
            </a:r>
          </a:p>
        </p:txBody>
      </p:sp>
      <p:sp>
        <p:nvSpPr>
          <p:cNvPr id="10" name="Rectangle 9"/>
          <p:cNvSpPr/>
          <p:nvPr/>
        </p:nvSpPr>
        <p:spPr>
          <a:xfrm>
            <a:off x="234833" y="1207129"/>
            <a:ext cx="6388321" cy="307777"/>
          </a:xfrm>
          <a:prstGeom prst="rect">
            <a:avLst/>
          </a:prstGeom>
        </p:spPr>
        <p:txBody>
          <a:bodyPr wrap="square">
            <a:spAutoFit/>
          </a:bodyPr>
          <a:lstStyle/>
          <a:p>
            <a:pPr algn="ctr"/>
            <a:r>
              <a:rPr lang="en-IN" sz="1400" b="1" dirty="0">
                <a:latin typeface="Times New Roman" panose="02020603050405020304" pitchFamily="18" charset="0"/>
                <a:ea typeface="STLiti" panose="02010800040101010101" pitchFamily="2" charset="-122"/>
                <a:cs typeface="Times New Roman" panose="02020603050405020304" pitchFamily="18" charset="0"/>
              </a:rPr>
              <a:t>  ( A Center For Inter-Disciplinary Research )</a:t>
            </a:r>
            <a:endParaRPr lang="en-US" sz="1400" b="1" dirty="0">
              <a:latin typeface="Times New Roman" panose="02020603050405020304" pitchFamily="18" charset="0"/>
              <a:ea typeface="STLiti" panose="02010800040101010101" pitchFamily="2" charset="-122"/>
              <a:cs typeface="Times New Roman" panose="02020603050405020304" pitchFamily="18" charset="0"/>
            </a:endParaRPr>
          </a:p>
        </p:txBody>
      </p:sp>
      <p:sp>
        <p:nvSpPr>
          <p:cNvPr id="11" name="Rectangle 10"/>
          <p:cNvSpPr/>
          <p:nvPr/>
        </p:nvSpPr>
        <p:spPr>
          <a:xfrm>
            <a:off x="761755" y="1610269"/>
            <a:ext cx="5334475" cy="954107"/>
          </a:xfrm>
          <a:prstGeom prst="rect">
            <a:avLst/>
          </a:prstGeom>
        </p:spPr>
        <p:txBody>
          <a:bodyPr wrap="square">
            <a:spAutoFit/>
          </a:bodyPr>
          <a:lstStyle/>
          <a:p>
            <a:pPr algn="ctr"/>
            <a:r>
              <a:rPr lang="en-US" sz="1400" dirty="0">
                <a:latin typeface="Times New Roman" panose="02020603050405020304" pitchFamily="18" charset="0"/>
                <a:cs typeface="Times New Roman" panose="02020603050405020304" pitchFamily="18" charset="0"/>
              </a:rPr>
              <a:t>This is to certify that the project titled</a:t>
            </a:r>
          </a:p>
          <a:p>
            <a:pPr algn="ctr"/>
            <a:r>
              <a:rPr lang="en-US" sz="2600" b="1" dirty="0">
                <a:latin typeface="Times New Roman" panose="02020603050405020304" pitchFamily="18" charset="0"/>
                <a:cs typeface="Times New Roman" panose="02020603050405020304" pitchFamily="18" charset="0"/>
              </a:rPr>
              <a:t> </a:t>
            </a:r>
          </a:p>
          <a:p>
            <a:pPr algn="ctr"/>
            <a:r>
              <a:rPr lang="en-US" sz="1400" b="1" dirty="0">
                <a:latin typeface="Times New Roman" panose="02020603050405020304" pitchFamily="18" charset="0"/>
                <a:cs typeface="Times New Roman" panose="02020603050405020304" pitchFamily="18" charset="0"/>
              </a:rPr>
              <a:t>“</a:t>
            </a:r>
            <a:r>
              <a:rPr lang="en-US" sz="1600" b="1" dirty="0">
                <a:solidFill>
                  <a:srgbClr val="00B0F0"/>
                </a:solidFill>
                <a:latin typeface="Times New Roman" panose="02020603050405020304" pitchFamily="18" charset="0"/>
                <a:cs typeface="Times New Roman" panose="02020603050405020304" pitchFamily="18" charset="0"/>
              </a:rPr>
              <a:t>DISEASE PREDICTION BASED ON SYMPTOMS</a:t>
            </a:r>
            <a:r>
              <a:rPr lang="en-US" sz="1400" b="1" dirty="0">
                <a:latin typeface="Times New Roman" panose="02020603050405020304" pitchFamily="18" charset="0"/>
                <a:cs typeface="Times New Roman" panose="02020603050405020304" pitchFamily="18" charset="0"/>
              </a:rPr>
              <a:t>”</a:t>
            </a:r>
            <a:endParaRPr lang="en-SG" sz="14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sp>
        <p:nvSpPr>
          <p:cNvPr id="12" name="Rectangle 11"/>
          <p:cNvSpPr/>
          <p:nvPr/>
        </p:nvSpPr>
        <p:spPr>
          <a:xfrm>
            <a:off x="471511" y="1970761"/>
            <a:ext cx="6024195" cy="1384995"/>
          </a:xfrm>
          <a:prstGeom prst="rect">
            <a:avLst/>
          </a:prstGeom>
        </p:spPr>
        <p:txBody>
          <a:bodyPr wrap="square">
            <a:spAutoFit/>
          </a:bodyPr>
          <a:lstStyle/>
          <a:p>
            <a:pPr algn="ctr"/>
            <a:endParaRPr lang="en-US" sz="2400" dirty="0">
              <a:latin typeface="Times New Roman" panose="02020603050405020304" pitchFamily="18" charset="0"/>
              <a:cs typeface="Times New Roman" panose="02020603050405020304" pitchFamily="18" charset="0"/>
            </a:endParaRPr>
          </a:p>
          <a:p>
            <a:pPr algn="ctr"/>
            <a:br>
              <a:rPr lang="en-US" sz="24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is a bonafide work carried out by the following students in partial fulfilment of the requirements for Advanced Academic Center intern, submitted to the chair, A</a:t>
            </a:r>
            <a:r>
              <a:rPr lang="en-SG" altLang="en-US" sz="1200" dirty="0">
                <a:latin typeface="Times New Roman" panose="02020603050405020304" pitchFamily="18" charset="0"/>
                <a:cs typeface="Times New Roman" panose="02020603050405020304" pitchFamily="18" charset="0"/>
              </a:rPr>
              <a:t>AC </a:t>
            </a:r>
            <a:r>
              <a:rPr lang="en-US" sz="1200" dirty="0">
                <a:latin typeface="Times New Roman" panose="02020603050405020304" pitchFamily="18" charset="0"/>
                <a:cs typeface="Times New Roman" panose="02020603050405020304" pitchFamily="18" charset="0"/>
              </a:rPr>
              <a:t>during the academic year 2022-23.</a:t>
            </a:r>
          </a:p>
        </p:txBody>
      </p:sp>
      <p:sp>
        <p:nvSpPr>
          <p:cNvPr id="3" name="TextBox 2">
            <a:extLst>
              <a:ext uri="{FF2B5EF4-FFF2-40B4-BE49-F238E27FC236}">
                <a16:creationId xmlns:a16="http://schemas.microsoft.com/office/drawing/2014/main" id="{6043BC6D-B0F0-EAC3-42F4-30DDDA3CB00F}"/>
              </a:ext>
            </a:extLst>
          </p:cNvPr>
          <p:cNvSpPr txBox="1"/>
          <p:nvPr/>
        </p:nvSpPr>
        <p:spPr>
          <a:xfrm>
            <a:off x="1269007" y="7067195"/>
            <a:ext cx="4137105" cy="27699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work was not submitted or published earlier for any study</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2" name="Table 3">
            <a:extLst>
              <a:ext uri="{FF2B5EF4-FFF2-40B4-BE49-F238E27FC236}">
                <a16:creationId xmlns:a16="http://schemas.microsoft.com/office/drawing/2014/main" id="{5FB7D8AA-2643-4CA3-64CB-20F081B31D21}"/>
              </a:ext>
            </a:extLst>
          </p:cNvPr>
          <p:cNvGraphicFramePr>
            <a:graphicFrameLocks noGrp="1"/>
          </p:cNvGraphicFramePr>
          <p:nvPr>
            <p:extLst>
              <p:ext uri="{D42A27DB-BD31-4B8C-83A1-F6EECF244321}">
                <p14:modId xmlns:p14="http://schemas.microsoft.com/office/powerpoint/2010/main" val="3404397142"/>
              </p:ext>
            </p:extLst>
          </p:nvPr>
        </p:nvGraphicFramePr>
        <p:xfrm>
          <a:off x="616935" y="3755384"/>
          <a:ext cx="5733345" cy="3057458"/>
        </p:xfrm>
        <a:graphic>
          <a:graphicData uri="http://schemas.openxmlformats.org/drawingml/2006/table">
            <a:tbl>
              <a:tblPr firstRow="1" bandRow="1">
                <a:tableStyleId>{5C22544A-7EE6-4342-B048-85BDC9FD1C3A}</a:tableStyleId>
              </a:tblPr>
              <a:tblGrid>
                <a:gridCol w="2186861">
                  <a:extLst>
                    <a:ext uri="{9D8B030D-6E8A-4147-A177-3AD203B41FA5}">
                      <a16:colId xmlns:a16="http://schemas.microsoft.com/office/drawing/2014/main" val="2472579505"/>
                    </a:ext>
                  </a:extLst>
                </a:gridCol>
                <a:gridCol w="1851052">
                  <a:extLst>
                    <a:ext uri="{9D8B030D-6E8A-4147-A177-3AD203B41FA5}">
                      <a16:colId xmlns:a16="http://schemas.microsoft.com/office/drawing/2014/main" val="3292182311"/>
                    </a:ext>
                  </a:extLst>
                </a:gridCol>
                <a:gridCol w="1695432">
                  <a:extLst>
                    <a:ext uri="{9D8B030D-6E8A-4147-A177-3AD203B41FA5}">
                      <a16:colId xmlns:a16="http://schemas.microsoft.com/office/drawing/2014/main" val="4197887809"/>
                    </a:ext>
                  </a:extLst>
                </a:gridCol>
              </a:tblGrid>
              <a:tr h="448806">
                <a:tc>
                  <a:txBody>
                    <a:bodyPr/>
                    <a:lstStyle/>
                    <a:p>
                      <a:r>
                        <a:rPr lang="en-IN" dirty="0"/>
                        <a:t>            NAME</a:t>
                      </a:r>
                    </a:p>
                  </a:txBody>
                  <a:tcPr/>
                </a:tc>
                <a:tc>
                  <a:txBody>
                    <a:bodyPr/>
                    <a:lstStyle/>
                    <a:p>
                      <a:r>
                        <a:rPr lang="en-IN" dirty="0"/>
                        <a:t>   ROLL NUMBER</a:t>
                      </a:r>
                    </a:p>
                  </a:txBody>
                  <a:tcPr/>
                </a:tc>
                <a:tc>
                  <a:txBody>
                    <a:bodyPr/>
                    <a:lstStyle/>
                    <a:p>
                      <a:r>
                        <a:rPr lang="en-IN" dirty="0"/>
                        <a:t>        BRANCH</a:t>
                      </a:r>
                    </a:p>
                  </a:txBody>
                  <a:tcPr/>
                </a:tc>
                <a:extLst>
                  <a:ext uri="{0D108BD9-81ED-4DB2-BD59-A6C34878D82A}">
                    <a16:rowId xmlns:a16="http://schemas.microsoft.com/office/drawing/2014/main" val="959299373"/>
                  </a:ext>
                </a:extLst>
              </a:tr>
              <a:tr h="652163">
                <a:tc>
                  <a:txBody>
                    <a:bodyPr/>
                    <a:lstStyle/>
                    <a:p>
                      <a:r>
                        <a:rPr lang="en-IN" dirty="0"/>
                        <a:t>        </a:t>
                      </a:r>
                      <a:r>
                        <a:rPr lang="en-IN" sz="1400" b="1" dirty="0"/>
                        <a:t>P</a:t>
                      </a:r>
                      <a:r>
                        <a:rPr lang="en-IN" b="1" dirty="0"/>
                        <a:t>.</a:t>
                      </a:r>
                      <a:r>
                        <a:rPr lang="en-IN" sz="1400" b="1" dirty="0"/>
                        <a:t>SNEHA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1" dirty="0"/>
                        <a:t>   20241A12G2</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dirty="0"/>
                        <a:t>           IT</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2653719"/>
                  </a:ext>
                </a:extLst>
              </a:tr>
              <a:tr h="652163">
                <a:tc>
                  <a:txBody>
                    <a:bodyPr/>
                    <a:lstStyle/>
                    <a:p>
                      <a:r>
                        <a:rPr lang="en-IN" sz="1400" b="1" dirty="0"/>
                        <a:t>    JARUPLA SAILAJA</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dirty="0"/>
                        <a:t>   20241A12D9</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dirty="0"/>
                        <a:t>           IT</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2596340"/>
                  </a:ext>
                </a:extLst>
              </a:tr>
              <a:tr h="652163">
                <a:tc>
                  <a:txBody>
                    <a:bodyPr/>
                    <a:lstStyle/>
                    <a:p>
                      <a:r>
                        <a:rPr lang="en-IN" sz="1400" b="1" dirty="0"/>
                        <a:t>DUGGIRALA PREETHI</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dirty="0"/>
                        <a:t>   20241A12D0</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dirty="0"/>
                        <a:t>           IT</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5959990"/>
                  </a:ext>
                </a:extLst>
              </a:tr>
              <a:tr h="652163">
                <a:tc>
                  <a:txBody>
                    <a:bodyPr/>
                    <a:lstStyle/>
                    <a:p>
                      <a:r>
                        <a:rPr lang="en-IN" sz="1400" b="1" dirty="0"/>
                        <a:t>  JYOTHSNA DEVI.M</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dirty="0"/>
                        <a:t>   20241A12E0</a:t>
                      </a:r>
                      <a:endParaRPr lang="en-IN" sz="1400" b="1" dirty="0">
                        <a:latin typeface="Times New Roman" panose="02020603050405020304" pitchFamily="18" charset="0"/>
                        <a:cs typeface="Times New Roman" panose="02020603050405020304" pitchFamily="18" charset="0"/>
                      </a:endParaRPr>
                    </a:p>
                  </a:txBody>
                  <a:tcPr/>
                </a:tc>
                <a:tc>
                  <a:txBody>
                    <a:bodyPr/>
                    <a:lstStyle/>
                    <a:p>
                      <a:r>
                        <a:rPr lang="en-IN" sz="1400" b="1" dirty="0"/>
                        <a:t>           IT</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5407396"/>
                  </a:ext>
                </a:extLst>
              </a:tr>
            </a:tbl>
          </a:graphicData>
        </a:graphic>
      </p:graphicFrame>
      <p:sp>
        <p:nvSpPr>
          <p:cNvPr id="5" name="TextBox 4">
            <a:extLst>
              <a:ext uri="{FF2B5EF4-FFF2-40B4-BE49-F238E27FC236}">
                <a16:creationId xmlns:a16="http://schemas.microsoft.com/office/drawing/2014/main" id="{E71E936D-8096-010A-A96F-5FE5C534C9F8}"/>
              </a:ext>
            </a:extLst>
          </p:cNvPr>
          <p:cNvSpPr txBox="1"/>
          <p:nvPr/>
        </p:nvSpPr>
        <p:spPr>
          <a:xfrm>
            <a:off x="291286" y="8175650"/>
            <a:ext cx="3429000"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 Dr/Ms./Mr</a:t>
            </a:r>
            <a:endParaRPr lang="en-IN" dirty="0"/>
          </a:p>
        </p:txBody>
      </p:sp>
      <p:sp>
        <p:nvSpPr>
          <p:cNvPr id="7" name="TextBox 6">
            <a:extLst>
              <a:ext uri="{FF2B5EF4-FFF2-40B4-BE49-F238E27FC236}">
                <a16:creationId xmlns:a16="http://schemas.microsoft.com/office/drawing/2014/main" id="{AC1E6623-6777-B6AA-9B8E-0AB61BD34E2A}"/>
              </a:ext>
            </a:extLst>
          </p:cNvPr>
          <p:cNvSpPr txBox="1"/>
          <p:nvPr/>
        </p:nvSpPr>
        <p:spPr>
          <a:xfrm>
            <a:off x="234833" y="8480179"/>
            <a:ext cx="3429000"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 Project Supervisor</a:t>
            </a:r>
            <a:endParaRPr lang="en-IN" dirty="0"/>
          </a:p>
        </p:txBody>
      </p:sp>
      <p:sp>
        <p:nvSpPr>
          <p:cNvPr id="14" name="TextBox 13">
            <a:extLst>
              <a:ext uri="{FF2B5EF4-FFF2-40B4-BE49-F238E27FC236}">
                <a16:creationId xmlns:a16="http://schemas.microsoft.com/office/drawing/2014/main" id="{65A3E030-07AB-A359-875F-34F2773E366D}"/>
              </a:ext>
            </a:extLst>
          </p:cNvPr>
          <p:cNvSpPr txBox="1"/>
          <p:nvPr/>
        </p:nvSpPr>
        <p:spPr>
          <a:xfrm>
            <a:off x="1520913" y="8202962"/>
            <a:ext cx="3429000" cy="646331"/>
          </a:xfrm>
          <a:prstGeom prst="rect">
            <a:avLst/>
          </a:prstGeom>
          <a:noFill/>
        </p:spPr>
        <p:txBody>
          <a:bodyPr wrap="square">
            <a:spAutoFit/>
          </a:bodyPr>
          <a:lstStyle/>
          <a:p>
            <a:pPr algn="ctr"/>
            <a:r>
              <a:rPr lang="en-IN" sz="1800" dirty="0" err="1">
                <a:latin typeface="Times New Roman" panose="02020603050405020304" pitchFamily="18" charset="0"/>
                <a:cs typeface="Times New Roman" panose="02020603050405020304" pitchFamily="18" charset="0"/>
              </a:rPr>
              <a:t>Dr.B.R.K.Reddy</a:t>
            </a: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Program Coordinator</a:t>
            </a:r>
            <a:endParaRPr lang="en-US" sz="18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8D51ADF-A6F1-4F1D-286A-AB4EBEDA288B}"/>
              </a:ext>
            </a:extLst>
          </p:cNvPr>
          <p:cNvSpPr txBox="1"/>
          <p:nvPr/>
        </p:nvSpPr>
        <p:spPr>
          <a:xfrm>
            <a:off x="3720286" y="8202963"/>
            <a:ext cx="3429000" cy="646331"/>
          </a:xfrm>
          <a:prstGeom prst="rect">
            <a:avLst/>
          </a:prstGeom>
          <a:noFill/>
        </p:spPr>
        <p:txBody>
          <a:bodyPr wrap="square">
            <a:spAutoFit/>
          </a:bodyPr>
          <a:lstStyle/>
          <a:p>
            <a:pPr algn="ctr"/>
            <a:r>
              <a:rPr lang="en-IN" sz="1800" dirty="0" err="1">
                <a:latin typeface="Times New Roman" panose="02020603050405020304" pitchFamily="18" charset="0"/>
                <a:cs typeface="Times New Roman" panose="02020603050405020304" pitchFamily="18" charset="0"/>
              </a:rPr>
              <a:t>Dr.Ramamurthy</a:t>
            </a:r>
            <a:r>
              <a:rPr lang="en-IN" sz="1800" dirty="0">
                <a:latin typeface="Times New Roman" panose="02020603050405020304" pitchFamily="18" charset="0"/>
                <a:cs typeface="Times New Roman" panose="02020603050405020304" pitchFamily="18" charset="0"/>
              </a:rPr>
              <a:t>  Suri</a:t>
            </a:r>
          </a:p>
          <a:p>
            <a:pPr algn="ctr"/>
            <a:r>
              <a:rPr lang="en-IN" sz="1800" dirty="0">
                <a:latin typeface="Times New Roman" panose="02020603050405020304" pitchFamily="18" charset="0"/>
                <a:cs typeface="Times New Roman" panose="02020603050405020304" pitchFamily="18" charset="0"/>
              </a:rPr>
              <a:t>Associate </a:t>
            </a:r>
            <a:r>
              <a:rPr lang="en-IN" sz="1800" dirty="0" err="1">
                <a:latin typeface="Times New Roman" panose="02020603050405020304" pitchFamily="18" charset="0"/>
                <a:cs typeface="Times New Roman" panose="02020603050405020304" pitchFamily="18" charset="0"/>
              </a:rPr>
              <a:t>Dean,AAC</a:t>
            </a:r>
            <a:endParaRPr lang="en-US" sz="1800" dirty="0">
              <a:latin typeface="Times New Roman" panose="02020603050405020304" pitchFamily="18" charset="0"/>
              <a:cs typeface="Times New Roman" panose="02020603050405020304" pitchFamily="18" charset="0"/>
            </a:endParaRPr>
          </a:p>
        </p:txBody>
      </p:sp>
      <p:pic>
        <p:nvPicPr>
          <p:cNvPr id="4" name="Picture 3" descr="A close up of a logo&#10;&#10;Description automatically generated">
            <a:extLst>
              <a:ext uri="{FF2B5EF4-FFF2-40B4-BE49-F238E27FC236}">
                <a16:creationId xmlns:a16="http://schemas.microsoft.com/office/drawing/2014/main" id="{70F60BB4-E8DA-4915-A69B-4360016F88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9905999"/>
          </a:xfrm>
          <a:prstGeom prst="rect">
            <a:avLst/>
          </a:prstGeom>
        </p:spPr>
      </p:pic>
    </p:spTree>
    <p:extLst>
      <p:ext uri="{BB962C8B-B14F-4D97-AF65-F5344CB8AC3E}">
        <p14:creationId xmlns:p14="http://schemas.microsoft.com/office/powerpoint/2010/main" val="31487058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37" y="241202"/>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634500" y="713925"/>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hidden="1">
            <a:extLst>
              <a:ext uri="{FF2B5EF4-FFF2-40B4-BE49-F238E27FC236}">
                <a16:creationId xmlns:a16="http://schemas.microsoft.com/office/drawing/2014/main" id="{C3D732A7-DB1D-BC66-7BF3-9653E39DC60F}"/>
              </a:ext>
            </a:extLst>
          </p:cNvPr>
          <p:cNvSpPr>
            <a:spLocks noChangeArrowheads="1"/>
          </p:cNvSpPr>
          <p:nvPr/>
        </p:nvSpPr>
        <p:spPr bwMode="auto">
          <a:xfrm>
            <a:off x="36789" y="833424"/>
            <a:ext cx="6858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def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plotScatterMatrix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select_dtypes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include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number</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Remove rows and columns that would lead to </a:t>
            </a:r>
            <a:r>
              <a:rPr kumimoji="0" lang="en-US" altLang="en-US" b="0" i="1" u="none" strike="noStrike" cap="none" normalizeH="0" baseline="0" dirty="0" err="1">
                <a:ln>
                  <a:noFill/>
                </a:ln>
                <a:solidFill>
                  <a:srgbClr val="212121"/>
                </a:solidFill>
                <a:effectLst/>
                <a:latin typeface="Arial Unicode MS"/>
              </a:rPr>
              <a:t>df</a:t>
            </a:r>
            <a:r>
              <a:rPr kumimoji="0" lang="en-US" altLang="en-US" b="0" i="1" u="none" strike="noStrike" cap="none" normalizeH="0" baseline="0" dirty="0">
                <a:ln>
                  <a:noFill/>
                </a:ln>
                <a:solidFill>
                  <a:srgbClr val="212121"/>
                </a:solidFill>
                <a:effectLst/>
                <a:latin typeface="Arial Unicode MS"/>
              </a:rPr>
              <a:t> being singular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dropna</a:t>
            </a:r>
            <a:r>
              <a:rPr kumimoji="0" lang="en-US" altLang="en-US" b="0" i="0" u="none" strike="noStrike" cap="none" normalizeH="0" baseline="0" dirty="0">
                <a:ln>
                  <a:noFill/>
                </a:ln>
                <a:solidFill>
                  <a:srgbClr val="212121"/>
                </a:solidFill>
                <a:effectLst/>
                <a:latin typeface="Arial Unicode MS"/>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nunique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 </a:t>
            </a:r>
            <a:r>
              <a:rPr kumimoji="0" lang="en-US" altLang="en-US" b="0" i="1" u="none" strike="noStrike" cap="none" normalizeH="0" baseline="0" dirty="0">
                <a:ln>
                  <a:noFill/>
                </a:ln>
                <a:solidFill>
                  <a:srgbClr val="212121"/>
                </a:solidFill>
                <a:effectLst/>
                <a:latin typeface="Arial Unicode MS"/>
              </a:rPr>
              <a:t># keep columns where there are more than 1 unique values</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len</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pd</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plotting</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scatter_matrix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alpha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0.75, </a:t>
            </a:r>
            <a:r>
              <a:rPr kumimoji="0" lang="en-US" altLang="en-US" b="0" i="0" u="none" strike="noStrike" cap="none" normalizeH="0" baseline="0" dirty="0" err="1">
                <a:ln>
                  <a:noFill/>
                </a:ln>
                <a:solidFill>
                  <a:schemeClr val="tx1"/>
                </a:solidFill>
                <a:effectLst/>
                <a:latin typeface="Arial" panose="020B0604020202020204" pitchFamily="34" charset="0"/>
              </a:rPr>
              <a:t>figsize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diagonal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rgbClr val="212121"/>
                </a:solidFill>
                <a:effectLst/>
                <a:latin typeface="Arial Unicode MS"/>
              </a:rPr>
              <a:t>kde</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corr</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values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zip(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triu_indices_from</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annotate</a:t>
            </a:r>
            <a:r>
              <a:rPr kumimoji="0" lang="en-US" altLang="en-US" b="0" i="0" u="none" strike="noStrike" cap="none" normalizeH="0" baseline="0" dirty="0">
                <a:ln>
                  <a:noFill/>
                </a:ln>
                <a:solidFill>
                  <a:srgbClr val="212121"/>
                </a:solidFill>
                <a:effectLst/>
                <a:latin typeface="Arial Unicode MS"/>
              </a:rPr>
              <a:t>('Corr. </a:t>
            </a:r>
            <a:r>
              <a:rPr kumimoji="0" lang="en-US" altLang="en-US" b="0" i="0" u="none" strike="noStrike" cap="none" normalizeH="0" baseline="0" dirty="0" err="1">
                <a:ln>
                  <a:noFill/>
                </a:ln>
                <a:solidFill>
                  <a:srgbClr val="212121"/>
                </a:solidFill>
                <a:effectLst/>
                <a:latin typeface="Arial Unicode MS"/>
              </a:rPr>
              <a:t>coef</a:t>
            </a:r>
            <a:r>
              <a:rPr kumimoji="0" lang="en-US" altLang="en-US" b="0" i="0" u="none" strike="noStrike" cap="none" normalizeH="0" baseline="0" dirty="0">
                <a:ln>
                  <a:noFill/>
                </a:ln>
                <a:solidFill>
                  <a:srgbClr val="212121"/>
                </a:solidFill>
                <a:effectLst/>
                <a:latin typeface="Arial Unicode MS"/>
              </a:rPr>
              <a:t> = %.3f'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(0.8, 0.2), </a:t>
            </a:r>
            <a:r>
              <a:rPr kumimoji="0" lang="en-US" altLang="en-US" b="0" i="0" u="none" strike="noStrike" cap="none" normalizeH="0" baseline="0" dirty="0" err="1">
                <a:ln>
                  <a:noFill/>
                </a:ln>
                <a:solidFill>
                  <a:schemeClr val="tx1"/>
                </a:solidFill>
                <a:effectLst/>
                <a:latin typeface="Arial" panose="020B0604020202020204" pitchFamily="34" charset="0"/>
              </a:rPr>
              <a:t>xycoords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'axes fraction', </a:t>
            </a:r>
            <a:r>
              <a:rPr kumimoji="0" lang="en-US" altLang="en-US" b="0" i="0" u="none" strike="noStrike" cap="none" normalizeH="0" baseline="0" dirty="0">
                <a:ln>
                  <a:noFill/>
                </a:ln>
                <a:solidFill>
                  <a:schemeClr val="tx1"/>
                </a:solidFill>
                <a:effectLst/>
                <a:latin typeface="Arial" panose="020B0604020202020204" pitchFamily="34" charset="0"/>
              </a:rPr>
              <a:t>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err="1">
                <a:ln>
                  <a:noFill/>
                </a:ln>
                <a:solidFill>
                  <a:schemeClr val="tx1"/>
                </a:solidFill>
                <a:effectLst/>
                <a:latin typeface="Arial" panose="020B0604020202020204" pitchFamily="34" charset="0"/>
              </a:rPr>
              <a:t>va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a:ln>
                  <a:noFill/>
                </a:ln>
                <a:solidFill>
                  <a:schemeClr val="tx1"/>
                </a:solidFill>
                <a:effectLst/>
                <a:latin typeface="Arial" panose="020B0604020202020204" pitchFamily="34" charset="0"/>
              </a:rPr>
              <a:t>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suptitle</a:t>
            </a:r>
            <a:r>
              <a:rPr kumimoji="0" lang="en-US" altLang="en-US" b="0" i="0" u="none" strike="noStrike" cap="none" normalizeH="0" baseline="0" dirty="0">
                <a:ln>
                  <a:noFill/>
                </a:ln>
                <a:solidFill>
                  <a:srgbClr val="212121"/>
                </a:solidFill>
                <a:effectLst/>
                <a:latin typeface="Arial Unicode MS"/>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show</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hidden="1">
            <a:extLst>
              <a:ext uri="{FF2B5EF4-FFF2-40B4-BE49-F238E27FC236}">
                <a16:creationId xmlns:a16="http://schemas.microsoft.com/office/drawing/2014/main" id="{77FE3C5A-C51F-8FFD-C9C9-D2505D8931F0}"/>
              </a:ext>
            </a:extLst>
          </p:cNvPr>
          <p:cNvSpPr>
            <a:spLocks noChangeArrowheads="1"/>
          </p:cNvSpPr>
          <p:nvPr/>
        </p:nvSpPr>
        <p:spPr bwMode="auto">
          <a:xfrm>
            <a:off x="130629" y="7002865"/>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plotPerColumnDistribution</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10, 5)</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hidden="1">
            <a:extLst>
              <a:ext uri="{FF2B5EF4-FFF2-40B4-BE49-F238E27FC236}">
                <a16:creationId xmlns:a16="http://schemas.microsoft.com/office/drawing/2014/main" id="{2B1891F0-7DBC-4CDF-236C-D57FA67AE01D}"/>
              </a:ext>
            </a:extLst>
          </p:cNvPr>
          <p:cNvSpPr>
            <a:spLocks noChangeArrowheads="1"/>
          </p:cNvSpPr>
          <p:nvPr/>
        </p:nvSpPr>
        <p:spPr bwMode="auto">
          <a:xfrm>
            <a:off x="130629" y="7479562"/>
            <a:ext cx="3007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plotScatterMatrix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20, 10</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5" hidden="1">
            <a:extLst>
              <a:ext uri="{FF2B5EF4-FFF2-40B4-BE49-F238E27FC236}">
                <a16:creationId xmlns:a16="http://schemas.microsoft.com/office/drawing/2014/main" id="{A67FC909-DEFE-2CDD-6E2F-1CB5920E648B}"/>
              </a:ext>
            </a:extLst>
          </p:cNvPr>
          <p:cNvSpPr>
            <a:spLocks noChangeArrowheads="1"/>
          </p:cNvSpPr>
          <p:nvPr/>
        </p:nvSpPr>
        <p:spPr bwMode="auto">
          <a:xfrm>
            <a:off x="220869" y="7956259"/>
            <a:ext cx="544721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l1</a:t>
            </a:r>
            <a:r>
              <a:rPr kumimoji="0" lang="en-US" altLang="en-US" sz="18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ravel</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print(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9DA9ECF5-CDB7-D1A2-EC7D-A15C020CC2CF}"/>
              </a:ext>
            </a:extLst>
          </p:cNvPr>
          <p:cNvSpPr>
            <a:spLocks noChangeArrowheads="1"/>
          </p:cNvSpPr>
          <p:nvPr/>
        </p:nvSpPr>
        <p:spPr bwMode="auto">
          <a:xfrm>
            <a:off x="188259" y="1279058"/>
            <a:ext cx="6521823" cy="825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range(0,(l1)):</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psymptoms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l1[k]):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l2[k]</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inputtest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[l2]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clf3</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inputtest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predicted</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predict[0]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range(0,(disease)):</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(predicted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Break</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'yes’):</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set(disease[a])</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else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set("Not Found")</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i="1" dirty="0">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sqlite3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sqlite3</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database.db</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conn</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cursor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execute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TABLE IF NOT EXISTS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DecisionTree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 StringVar,Symtom1 StringVar,Symtom2 StringVar,Symtom3 StringVar,Symtom4 TEXT,Symtom5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TEXT,Disease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StringVar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execute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("INSERT INTO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DecisionTree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(Name,Symtom1,Symtom2,Symtom3,Symtom4,Symtom5,Disease) VALUES(?,?,?,?,?,?,?)",(</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NameEn</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get(),Symptom2</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get(),Symptom3</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get(),Symptom4</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get(),Symptom5</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get(),pred1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conn</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commit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close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conn</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close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scatterinp</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get(),Symptom2</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get(),Symptom3</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get(),Symptom4</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get(),Symptom5</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scatterplt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268845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167138"/>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603813" y="510795"/>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hidden="1">
            <a:extLst>
              <a:ext uri="{FF2B5EF4-FFF2-40B4-BE49-F238E27FC236}">
                <a16:creationId xmlns:a16="http://schemas.microsoft.com/office/drawing/2014/main" id="{C3D732A7-DB1D-BC66-7BF3-9653E39DC60F}"/>
              </a:ext>
            </a:extLst>
          </p:cNvPr>
          <p:cNvSpPr>
            <a:spLocks noChangeArrowheads="1"/>
          </p:cNvSpPr>
          <p:nvPr/>
        </p:nvSpPr>
        <p:spPr bwMode="auto">
          <a:xfrm>
            <a:off x="36789" y="833424"/>
            <a:ext cx="6858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def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plotScatterMatrix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select_dtypes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include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number</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Remove rows and columns that would lead to </a:t>
            </a:r>
            <a:r>
              <a:rPr kumimoji="0" lang="en-US" altLang="en-US" b="0" i="1" u="none" strike="noStrike" cap="none" normalizeH="0" baseline="0" dirty="0" err="1">
                <a:ln>
                  <a:noFill/>
                </a:ln>
                <a:solidFill>
                  <a:srgbClr val="212121"/>
                </a:solidFill>
                <a:effectLst/>
                <a:latin typeface="Arial Unicode MS"/>
              </a:rPr>
              <a:t>df</a:t>
            </a:r>
            <a:r>
              <a:rPr kumimoji="0" lang="en-US" altLang="en-US" b="0" i="1" u="none" strike="noStrike" cap="none" normalizeH="0" baseline="0" dirty="0">
                <a:ln>
                  <a:noFill/>
                </a:ln>
                <a:solidFill>
                  <a:srgbClr val="212121"/>
                </a:solidFill>
                <a:effectLst/>
                <a:latin typeface="Arial Unicode MS"/>
              </a:rPr>
              <a:t> being singular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dropna</a:t>
            </a:r>
            <a:r>
              <a:rPr kumimoji="0" lang="en-US" altLang="en-US" b="0" i="0" u="none" strike="noStrike" cap="none" normalizeH="0" baseline="0" dirty="0">
                <a:ln>
                  <a:noFill/>
                </a:ln>
                <a:solidFill>
                  <a:srgbClr val="212121"/>
                </a:solidFill>
                <a:effectLst/>
                <a:latin typeface="Arial Unicode MS"/>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nunique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 </a:t>
            </a:r>
            <a:r>
              <a:rPr kumimoji="0" lang="en-US" altLang="en-US" b="0" i="1" u="none" strike="noStrike" cap="none" normalizeH="0" baseline="0" dirty="0">
                <a:ln>
                  <a:noFill/>
                </a:ln>
                <a:solidFill>
                  <a:srgbClr val="212121"/>
                </a:solidFill>
                <a:effectLst/>
                <a:latin typeface="Arial Unicode MS"/>
              </a:rPr>
              <a:t># keep columns where there are more than 1 unique values</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len</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pd</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plotting</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scatter_matrix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alpha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0.75, </a:t>
            </a:r>
            <a:r>
              <a:rPr kumimoji="0" lang="en-US" altLang="en-US" b="0" i="0" u="none" strike="noStrike" cap="none" normalizeH="0" baseline="0" dirty="0" err="1">
                <a:ln>
                  <a:noFill/>
                </a:ln>
                <a:solidFill>
                  <a:schemeClr val="tx1"/>
                </a:solidFill>
                <a:effectLst/>
                <a:latin typeface="Arial" panose="020B0604020202020204" pitchFamily="34" charset="0"/>
              </a:rPr>
              <a:t>figsize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diagonal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rgbClr val="212121"/>
                </a:solidFill>
                <a:effectLst/>
                <a:latin typeface="Arial Unicode MS"/>
              </a:rPr>
              <a:t>kde</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corr</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values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zip(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triu_indices_from</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annotate</a:t>
            </a:r>
            <a:r>
              <a:rPr kumimoji="0" lang="en-US" altLang="en-US" b="0" i="0" u="none" strike="noStrike" cap="none" normalizeH="0" baseline="0" dirty="0">
                <a:ln>
                  <a:noFill/>
                </a:ln>
                <a:solidFill>
                  <a:srgbClr val="212121"/>
                </a:solidFill>
                <a:effectLst/>
                <a:latin typeface="Arial Unicode MS"/>
              </a:rPr>
              <a:t>('Corr. </a:t>
            </a:r>
            <a:r>
              <a:rPr kumimoji="0" lang="en-US" altLang="en-US" b="0" i="0" u="none" strike="noStrike" cap="none" normalizeH="0" baseline="0" dirty="0" err="1">
                <a:ln>
                  <a:noFill/>
                </a:ln>
                <a:solidFill>
                  <a:srgbClr val="212121"/>
                </a:solidFill>
                <a:effectLst/>
                <a:latin typeface="Arial Unicode MS"/>
              </a:rPr>
              <a:t>coef</a:t>
            </a:r>
            <a:r>
              <a:rPr kumimoji="0" lang="en-US" altLang="en-US" b="0" i="0" u="none" strike="noStrike" cap="none" normalizeH="0" baseline="0" dirty="0">
                <a:ln>
                  <a:noFill/>
                </a:ln>
                <a:solidFill>
                  <a:srgbClr val="212121"/>
                </a:solidFill>
                <a:effectLst/>
                <a:latin typeface="Arial Unicode MS"/>
              </a:rPr>
              <a:t> = %.3f'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(0.8, 0.2), </a:t>
            </a:r>
            <a:r>
              <a:rPr kumimoji="0" lang="en-US" altLang="en-US" b="0" i="0" u="none" strike="noStrike" cap="none" normalizeH="0" baseline="0" dirty="0" err="1">
                <a:ln>
                  <a:noFill/>
                </a:ln>
                <a:solidFill>
                  <a:schemeClr val="tx1"/>
                </a:solidFill>
                <a:effectLst/>
                <a:latin typeface="Arial" panose="020B0604020202020204" pitchFamily="34" charset="0"/>
              </a:rPr>
              <a:t>xycoords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'axes fraction', </a:t>
            </a:r>
            <a:r>
              <a:rPr kumimoji="0" lang="en-US" altLang="en-US" b="0" i="0" u="none" strike="noStrike" cap="none" normalizeH="0" baseline="0" dirty="0">
                <a:ln>
                  <a:noFill/>
                </a:ln>
                <a:solidFill>
                  <a:schemeClr val="tx1"/>
                </a:solidFill>
                <a:effectLst/>
                <a:latin typeface="Arial" panose="020B0604020202020204" pitchFamily="34" charset="0"/>
              </a:rPr>
              <a:t>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err="1">
                <a:ln>
                  <a:noFill/>
                </a:ln>
                <a:solidFill>
                  <a:schemeClr val="tx1"/>
                </a:solidFill>
                <a:effectLst/>
                <a:latin typeface="Arial" panose="020B0604020202020204" pitchFamily="34" charset="0"/>
              </a:rPr>
              <a:t>va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a:ln>
                  <a:noFill/>
                </a:ln>
                <a:solidFill>
                  <a:schemeClr val="tx1"/>
                </a:solidFill>
                <a:effectLst/>
                <a:latin typeface="Arial" panose="020B0604020202020204" pitchFamily="34" charset="0"/>
              </a:rPr>
              <a:t>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suptitle</a:t>
            </a:r>
            <a:r>
              <a:rPr kumimoji="0" lang="en-US" altLang="en-US" b="0" i="0" u="none" strike="noStrike" cap="none" normalizeH="0" baseline="0" dirty="0">
                <a:ln>
                  <a:noFill/>
                </a:ln>
                <a:solidFill>
                  <a:srgbClr val="212121"/>
                </a:solidFill>
                <a:effectLst/>
                <a:latin typeface="Arial Unicode MS"/>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show</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hidden="1">
            <a:extLst>
              <a:ext uri="{FF2B5EF4-FFF2-40B4-BE49-F238E27FC236}">
                <a16:creationId xmlns:a16="http://schemas.microsoft.com/office/drawing/2014/main" id="{77FE3C5A-C51F-8FFD-C9C9-D2505D8931F0}"/>
              </a:ext>
            </a:extLst>
          </p:cNvPr>
          <p:cNvSpPr>
            <a:spLocks noChangeArrowheads="1"/>
          </p:cNvSpPr>
          <p:nvPr/>
        </p:nvSpPr>
        <p:spPr bwMode="auto">
          <a:xfrm>
            <a:off x="130629" y="7002865"/>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plotPerColumnDistribution</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10, 5)</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hidden="1">
            <a:extLst>
              <a:ext uri="{FF2B5EF4-FFF2-40B4-BE49-F238E27FC236}">
                <a16:creationId xmlns:a16="http://schemas.microsoft.com/office/drawing/2014/main" id="{2B1891F0-7DBC-4CDF-236C-D57FA67AE01D}"/>
              </a:ext>
            </a:extLst>
          </p:cNvPr>
          <p:cNvSpPr>
            <a:spLocks noChangeArrowheads="1"/>
          </p:cNvSpPr>
          <p:nvPr/>
        </p:nvSpPr>
        <p:spPr bwMode="auto">
          <a:xfrm>
            <a:off x="130629" y="7479562"/>
            <a:ext cx="3007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plotScatterMatrix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20, 10</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5" hidden="1">
            <a:extLst>
              <a:ext uri="{FF2B5EF4-FFF2-40B4-BE49-F238E27FC236}">
                <a16:creationId xmlns:a16="http://schemas.microsoft.com/office/drawing/2014/main" id="{A67FC909-DEFE-2CDD-6E2F-1CB5920E648B}"/>
              </a:ext>
            </a:extLst>
          </p:cNvPr>
          <p:cNvSpPr>
            <a:spLocks noChangeArrowheads="1"/>
          </p:cNvSpPr>
          <p:nvPr/>
        </p:nvSpPr>
        <p:spPr bwMode="auto">
          <a:xfrm>
            <a:off x="220869" y="7956259"/>
            <a:ext cx="544721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l1</a:t>
            </a:r>
            <a:r>
              <a:rPr kumimoji="0" lang="en-US" altLang="en-US" sz="18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ravel</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print(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hidden="1">
            <a:extLst>
              <a:ext uri="{FF2B5EF4-FFF2-40B4-BE49-F238E27FC236}">
                <a16:creationId xmlns:a16="http://schemas.microsoft.com/office/drawing/2014/main" id="{9DA9ECF5-CDB7-D1A2-EC7D-A15C020CC2CF}"/>
              </a:ext>
            </a:extLst>
          </p:cNvPr>
          <p:cNvSpPr>
            <a:spLocks noChangeArrowheads="1"/>
          </p:cNvSpPr>
          <p:nvPr/>
        </p:nvSpPr>
        <p:spPr bwMode="auto">
          <a:xfrm>
            <a:off x="0" y="47952"/>
            <a:ext cx="7393577" cy="1071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chemeClr val="tx1"/>
                </a:solidFill>
                <a:effectLst/>
                <a:latin typeface="Arial Unicode MS"/>
              </a:rPr>
              <a:t>for</a:t>
            </a: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chemeClr val="tx1"/>
                </a:solidFill>
                <a:effectLst/>
                <a:latin typeface="Arial Unicode MS"/>
              </a:rPr>
              <a:t> </a:t>
            </a:r>
            <a:r>
              <a:rPr kumimoji="0" lang="en-US" altLang="en-US" b="1" i="0" u="none" strike="noStrike" cap="none" normalizeH="0" baseline="0" dirty="0">
                <a:ln>
                  <a:noFill/>
                </a:ln>
                <a:solidFill>
                  <a:schemeClr val="tx1"/>
                </a:solidFill>
                <a:effectLst/>
                <a:latin typeface="Arial Unicode MS"/>
              </a:rPr>
              <a:t>in</a:t>
            </a:r>
            <a:r>
              <a:rPr kumimoji="0" lang="en-US" altLang="en-US" b="0" i="0" u="none" strike="noStrike" cap="none" normalizeH="0" baseline="0" dirty="0">
                <a:ln>
                  <a:noFill/>
                </a:ln>
                <a:solidFill>
                  <a:schemeClr val="tx1"/>
                </a:solidFill>
                <a:effectLst/>
                <a:latin typeface="Arial Unicode MS"/>
              </a:rPr>
              <a:t> range</a:t>
            </a:r>
            <a:r>
              <a:rPr kumimoji="0" lang="en-US" altLang="en-US" sz="1600" b="0" i="0" u="none" strike="noStrike" cap="none" normalizeH="0" baseline="0" dirty="0">
                <a:ln>
                  <a:noFill/>
                </a:ln>
                <a:solidFill>
                  <a:schemeClr val="tx1"/>
                </a:solidFill>
                <a:effectLst/>
                <a:latin typeface="Arial Unicode MS"/>
              </a:rPr>
              <a:t>(0,(</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psymptoms</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1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clf3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[0]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'no’</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range(0,(</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Unicode MS"/>
              </a:rPr>
              <a:t>			Break</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else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("Not Found")</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i="1" dirty="0">
                <a:latin typeface="Arial Unicode MS"/>
              </a:rPr>
              <a:t>	</a:t>
            </a:r>
            <a:r>
              <a:rPr kumimoji="0" lang="en-US" altLang="en-US" sz="1600" b="1" i="0" u="none" strike="noStrike" cap="none" normalizeH="0" baseline="0" dirty="0">
                <a:ln>
                  <a:noFill/>
                </a:ln>
                <a:solidFill>
                  <a:schemeClr val="tx1"/>
                </a:solidFill>
                <a:effectLst/>
                <a:latin typeface="Arial Unicode MS"/>
              </a:rPr>
              <a:t>import</a:t>
            </a:r>
            <a:r>
              <a:rPr kumimoji="0" lang="en-US" altLang="en-US" sz="1600" b="0" i="0" u="none" strike="noStrike" cap="none" normalizeH="0" baseline="0" dirty="0">
                <a:ln>
                  <a:noFill/>
                </a:ln>
                <a:solidFill>
                  <a:schemeClr val="tx1"/>
                </a:solidFill>
                <a:effectLst/>
                <a:latin typeface="Arial Unicode MS"/>
              </a:rPr>
              <a:t> sqlite3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conn</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sqlite3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connect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database.db</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cursor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("CREATE TABLE IF NOT EXISTS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 StringVar,Symtom1 StringVar,Symtom2 StringVar,Symtom3 StringVar,Symtom4 TEXT,Symtom5 </a:t>
            </a:r>
            <a:r>
              <a:rPr kumimoji="0" lang="en-US" altLang="en-US" sz="1600" b="0" i="0" u="none" strike="noStrike" cap="none" normalizeH="0" baseline="0" dirty="0" err="1">
                <a:ln>
                  <a:noFill/>
                </a:ln>
                <a:solidFill>
                  <a:schemeClr val="tx1"/>
                </a:solidFill>
                <a:effectLst/>
                <a:latin typeface="Arial Unicode MS"/>
              </a:rPr>
              <a:t>TEXT,Disease</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StringVar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("INSERT INTO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(Name,Symtom1,Symtom2,Symtom3,Symtom4,Symtom5,Disease) VALUES(?,?,?,?,?,?,?)",(</a:t>
            </a:r>
            <a:r>
              <a:rPr kumimoji="0" lang="en-US" altLang="en-US" sz="1600" b="0" i="0" u="none" strike="noStrike" cap="none" normalizeH="0" baseline="0" dirty="0" err="1">
                <a:ln>
                  <a:noFill/>
                </a:ln>
                <a:solidFill>
                  <a:schemeClr val="tx1"/>
                </a:solidFill>
                <a:effectLst/>
                <a:latin typeface="Arial" panose="020B0604020202020204" pitchFamily="34" charset="0"/>
              </a:rPr>
              <a:t>NameEn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commit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scatterinp</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scatterplt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C4818FB8-E0C5-35DC-EA5D-859AEC4C9BAB}"/>
              </a:ext>
            </a:extLst>
          </p:cNvPr>
          <p:cNvSpPr>
            <a:spLocks noChangeArrowheads="1"/>
          </p:cNvSpPr>
          <p:nvPr/>
        </p:nvSpPr>
        <p:spPr bwMode="auto">
          <a:xfrm>
            <a:off x="423102" y="1166639"/>
            <a:ext cx="5990762"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configure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background</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title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('Smart Disease Predictor System’)</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resizable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(0,0)</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5" name="Rectangle 2">
            <a:extLst>
              <a:ext uri="{FF2B5EF4-FFF2-40B4-BE49-F238E27FC236}">
                <a16:creationId xmlns:a16="http://schemas.microsoft.com/office/drawing/2014/main" id="{60720564-1C33-9FCA-7FE4-BB6797FF4634}"/>
              </a:ext>
            </a:extLst>
          </p:cNvPr>
          <p:cNvSpPr>
            <a:spLocks noChangeArrowheads="1"/>
          </p:cNvSpPr>
          <p:nvPr/>
        </p:nvSpPr>
        <p:spPr bwMode="auto">
          <a:xfrm>
            <a:off x="423102" y="1923769"/>
            <a:ext cx="5795682" cy="243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Symptom1</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StringVar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Symptom2</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StringVar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Symptom3</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StringVar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Symptom3</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Symptom4</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StringVar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Symptom4</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Symptom5</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StringVar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Symptom5</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StringVar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6" name="Rectangle 3">
            <a:extLst>
              <a:ext uri="{FF2B5EF4-FFF2-40B4-BE49-F238E27FC236}">
                <a16:creationId xmlns:a16="http://schemas.microsoft.com/office/drawing/2014/main" id="{19BE20DA-F155-9C02-CC26-9D62980EA3D9}"/>
              </a:ext>
            </a:extLst>
          </p:cNvPr>
          <p:cNvSpPr>
            <a:spLocks noChangeArrowheads="1"/>
          </p:cNvSpPr>
          <p:nvPr/>
        </p:nvSpPr>
        <p:spPr bwMode="auto">
          <a:xfrm>
            <a:off x="423102" y="4291167"/>
            <a:ext cx="4982817" cy="448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prev_win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None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def</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Reset():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global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prev_win</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Symptom3</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Symptom4</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Symptom5</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("Select Here")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NameEn</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delete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first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last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pred3</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pred4</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try</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prev_win</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destroy</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prev_win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None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except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AttributeError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pass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Arial Unicode MS"/>
              </a:rPr>
              <a:t>from</a:t>
            </a:r>
            <a:r>
              <a:rPr kumimoji="0" lang="en-US" altLang="en-US" sz="12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rgbClr val="212121"/>
                </a:solidFill>
                <a:effectLst/>
                <a:latin typeface="Arial Unicode MS"/>
              </a:rPr>
              <a:t>tkinter</a:t>
            </a:r>
            <a:r>
              <a:rPr kumimoji="0" lang="en-US" altLang="en-US" sz="1200" b="0" i="0" u="none" strike="noStrike" cap="none" normalizeH="0" baseline="0" dirty="0">
                <a:ln>
                  <a:noFill/>
                </a:ln>
                <a:solidFill>
                  <a:srgbClr val="212121"/>
                </a:solidFill>
                <a:effectLst/>
                <a:latin typeface="Arial Unicode MS"/>
              </a:rPr>
              <a:t> </a:t>
            </a:r>
            <a:r>
              <a:rPr kumimoji="0" lang="en-US" altLang="en-US" sz="1200" b="1" i="0" u="none" strike="noStrike" cap="none" normalizeH="0" baseline="0" dirty="0">
                <a:ln>
                  <a:noFill/>
                </a:ln>
                <a:solidFill>
                  <a:srgbClr val="212121"/>
                </a:solidFill>
                <a:effectLst/>
                <a:latin typeface="Arial Unicode MS"/>
              </a:rPr>
              <a:t>import</a:t>
            </a:r>
            <a:r>
              <a:rPr kumimoji="0" lang="en-US" altLang="en-US" sz="12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messagebox</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Arial Unicode MS"/>
              </a:rPr>
              <a:t> </a:t>
            </a:r>
            <a:r>
              <a:rPr kumimoji="0" lang="en-US" altLang="en-US" sz="1200" b="1" i="0" u="none" strike="noStrike" cap="none" normalizeH="0" baseline="0" dirty="0">
                <a:ln>
                  <a:noFill/>
                </a:ln>
                <a:solidFill>
                  <a:srgbClr val="212121"/>
                </a:solidFill>
                <a:effectLst/>
                <a:latin typeface="Arial Unicode MS"/>
              </a:rPr>
              <a:t>def</a:t>
            </a:r>
            <a:r>
              <a:rPr kumimoji="0" lang="en-US" altLang="en-US" sz="1200" b="0" i="0" u="none" strike="noStrike" cap="none" normalizeH="0" baseline="0" dirty="0">
                <a:ln>
                  <a:noFill/>
                </a:ln>
                <a:solidFill>
                  <a:srgbClr val="212121"/>
                </a:solidFill>
                <a:effectLst/>
                <a:latin typeface="Arial Unicode MS"/>
              </a:rPr>
              <a:t> Exit():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solidFill>
                  <a:srgbClr val="212121"/>
                </a:solidFill>
                <a:latin typeface="Arial Unicode MS"/>
              </a:rPr>
              <a:t>	</a:t>
            </a:r>
            <a:r>
              <a:rPr kumimoji="0" lang="en-US" altLang="en-US" sz="12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qExit</a:t>
            </a:r>
            <a:r>
              <a:rPr kumimoji="0" lang="en-US" altLang="en-US" sz="12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messagebox</a:t>
            </a:r>
            <a:r>
              <a:rPr kumimoji="0" lang="en-US" altLang="en-US" sz="12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askyesno</a:t>
            </a:r>
            <a:r>
              <a:rPr kumimoji="0" lang="en-US" altLang="en-US" sz="12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rgbClr val="212121"/>
                </a:solidFill>
                <a:effectLst/>
                <a:latin typeface="Arial Unicode MS"/>
              </a:rPr>
              <a:t>System","Do</a:t>
            </a:r>
            <a:r>
              <a:rPr kumimoji="0" lang="en-US" altLang="en-US" sz="1200" b="0" i="0" u="none" strike="noStrike" cap="none" normalizeH="0" baseline="0" dirty="0">
                <a:ln>
                  <a:noFill/>
                </a:ln>
                <a:solidFill>
                  <a:srgbClr val="212121"/>
                </a:solidFill>
                <a:effectLst/>
                <a:latin typeface="Arial Unicode MS"/>
              </a:rPr>
              <a:t> you want to exit the system")</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solidFill>
                  <a:srgbClr val="212121"/>
                </a:solidFill>
                <a:latin typeface="Arial Unicode MS"/>
              </a:rPr>
              <a:t>	</a:t>
            </a:r>
            <a:r>
              <a:rPr kumimoji="0" lang="en-US" altLang="en-US" sz="1200" b="0" i="0" u="none" strike="noStrike" cap="none" normalizeH="0" baseline="0" dirty="0">
                <a:ln>
                  <a:noFill/>
                </a:ln>
                <a:solidFill>
                  <a:srgbClr val="212121"/>
                </a:solidFill>
                <a:effectLst/>
                <a:latin typeface="Arial Unicode MS"/>
              </a:rPr>
              <a:t> </a:t>
            </a:r>
            <a:r>
              <a:rPr kumimoji="0" lang="en-US" altLang="en-US" sz="1200" b="1" i="0" u="none" strike="noStrike" cap="none" normalizeH="0" baseline="0" dirty="0">
                <a:ln>
                  <a:noFill/>
                </a:ln>
                <a:solidFill>
                  <a:srgbClr val="212121"/>
                </a:solidFill>
                <a:effectLst/>
                <a:latin typeface="Arial Unicode MS"/>
              </a:rPr>
              <a:t>if</a:t>
            </a:r>
            <a:r>
              <a:rPr kumimoji="0" lang="en-US" altLang="en-US" sz="12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qExit</a:t>
            </a:r>
            <a:r>
              <a:rPr kumimoji="0" lang="en-US" altLang="en-US" sz="12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solidFill>
                  <a:srgbClr val="212121"/>
                </a:solidFill>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root</a:t>
            </a:r>
            <a:r>
              <a:rPr kumimoji="0" lang="en-US" altLang="en-US" sz="12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destroy</a:t>
            </a:r>
            <a:r>
              <a:rPr kumimoji="0" lang="en-US" altLang="en-US" sz="12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solidFill>
                  <a:srgbClr val="212121"/>
                </a:solidFill>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exit</a:t>
            </a:r>
            <a:r>
              <a:rPr kumimoji="0" lang="en-US" altLang="en-US" sz="12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0428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293100"/>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614330" y="753772"/>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hidden="1">
            <a:extLst>
              <a:ext uri="{FF2B5EF4-FFF2-40B4-BE49-F238E27FC236}">
                <a16:creationId xmlns:a16="http://schemas.microsoft.com/office/drawing/2014/main" id="{C3D732A7-DB1D-BC66-7BF3-9653E39DC60F}"/>
              </a:ext>
            </a:extLst>
          </p:cNvPr>
          <p:cNvSpPr>
            <a:spLocks noChangeArrowheads="1"/>
          </p:cNvSpPr>
          <p:nvPr/>
        </p:nvSpPr>
        <p:spPr bwMode="auto">
          <a:xfrm>
            <a:off x="36789" y="833424"/>
            <a:ext cx="6858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def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plotScatterMatrix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select_dtypes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include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number</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Remove rows and columns that would lead to </a:t>
            </a:r>
            <a:r>
              <a:rPr kumimoji="0" lang="en-US" altLang="en-US" b="0" i="1" u="none" strike="noStrike" cap="none" normalizeH="0" baseline="0" dirty="0" err="1">
                <a:ln>
                  <a:noFill/>
                </a:ln>
                <a:solidFill>
                  <a:srgbClr val="212121"/>
                </a:solidFill>
                <a:effectLst/>
                <a:latin typeface="Arial Unicode MS"/>
              </a:rPr>
              <a:t>df</a:t>
            </a:r>
            <a:r>
              <a:rPr kumimoji="0" lang="en-US" altLang="en-US" b="0" i="1" u="none" strike="noStrike" cap="none" normalizeH="0" baseline="0" dirty="0">
                <a:ln>
                  <a:noFill/>
                </a:ln>
                <a:solidFill>
                  <a:srgbClr val="212121"/>
                </a:solidFill>
                <a:effectLst/>
                <a:latin typeface="Arial Unicode MS"/>
              </a:rPr>
              <a:t> being singular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dropna</a:t>
            </a:r>
            <a:r>
              <a:rPr kumimoji="0" lang="en-US" altLang="en-US" b="0" i="0" u="none" strike="noStrike" cap="none" normalizeH="0" baseline="0" dirty="0">
                <a:ln>
                  <a:noFill/>
                </a:ln>
                <a:solidFill>
                  <a:srgbClr val="212121"/>
                </a:solidFill>
                <a:effectLst/>
                <a:latin typeface="Arial Unicode MS"/>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nunique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 </a:t>
            </a:r>
            <a:r>
              <a:rPr kumimoji="0" lang="en-US" altLang="en-US" b="0" i="1" u="none" strike="noStrike" cap="none" normalizeH="0" baseline="0" dirty="0">
                <a:ln>
                  <a:noFill/>
                </a:ln>
                <a:solidFill>
                  <a:srgbClr val="212121"/>
                </a:solidFill>
                <a:effectLst/>
                <a:latin typeface="Arial Unicode MS"/>
              </a:rPr>
              <a:t># keep columns where there are more than 1 unique values</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len</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pd</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plotting</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scatter_matrix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alpha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0.75, </a:t>
            </a:r>
            <a:r>
              <a:rPr kumimoji="0" lang="en-US" altLang="en-US" b="0" i="0" u="none" strike="noStrike" cap="none" normalizeH="0" baseline="0" dirty="0" err="1">
                <a:ln>
                  <a:noFill/>
                </a:ln>
                <a:solidFill>
                  <a:schemeClr val="tx1"/>
                </a:solidFill>
                <a:effectLst/>
                <a:latin typeface="Arial" panose="020B0604020202020204" pitchFamily="34" charset="0"/>
              </a:rPr>
              <a:t>figsize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diagonal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rgbClr val="212121"/>
                </a:solidFill>
                <a:effectLst/>
                <a:latin typeface="Arial Unicode MS"/>
              </a:rPr>
              <a:t>kde</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corr</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values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zip(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triu_indices_from</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annotate</a:t>
            </a:r>
            <a:r>
              <a:rPr kumimoji="0" lang="en-US" altLang="en-US" b="0" i="0" u="none" strike="noStrike" cap="none" normalizeH="0" baseline="0" dirty="0">
                <a:ln>
                  <a:noFill/>
                </a:ln>
                <a:solidFill>
                  <a:srgbClr val="212121"/>
                </a:solidFill>
                <a:effectLst/>
                <a:latin typeface="Arial Unicode MS"/>
              </a:rPr>
              <a:t>('Corr. </a:t>
            </a:r>
            <a:r>
              <a:rPr kumimoji="0" lang="en-US" altLang="en-US" b="0" i="0" u="none" strike="noStrike" cap="none" normalizeH="0" baseline="0" dirty="0" err="1">
                <a:ln>
                  <a:noFill/>
                </a:ln>
                <a:solidFill>
                  <a:srgbClr val="212121"/>
                </a:solidFill>
                <a:effectLst/>
                <a:latin typeface="Arial Unicode MS"/>
              </a:rPr>
              <a:t>coef</a:t>
            </a:r>
            <a:r>
              <a:rPr kumimoji="0" lang="en-US" altLang="en-US" b="0" i="0" u="none" strike="noStrike" cap="none" normalizeH="0" baseline="0" dirty="0">
                <a:ln>
                  <a:noFill/>
                </a:ln>
                <a:solidFill>
                  <a:srgbClr val="212121"/>
                </a:solidFill>
                <a:effectLst/>
                <a:latin typeface="Arial Unicode MS"/>
              </a:rPr>
              <a:t> = %.3f'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(0.8, 0.2), </a:t>
            </a:r>
            <a:r>
              <a:rPr kumimoji="0" lang="en-US" altLang="en-US" b="0" i="0" u="none" strike="noStrike" cap="none" normalizeH="0" baseline="0" dirty="0" err="1">
                <a:ln>
                  <a:noFill/>
                </a:ln>
                <a:solidFill>
                  <a:schemeClr val="tx1"/>
                </a:solidFill>
                <a:effectLst/>
                <a:latin typeface="Arial" panose="020B0604020202020204" pitchFamily="34" charset="0"/>
              </a:rPr>
              <a:t>xycoords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'axes fraction', </a:t>
            </a:r>
            <a:r>
              <a:rPr kumimoji="0" lang="en-US" altLang="en-US" b="0" i="0" u="none" strike="noStrike" cap="none" normalizeH="0" baseline="0" dirty="0">
                <a:ln>
                  <a:noFill/>
                </a:ln>
                <a:solidFill>
                  <a:schemeClr val="tx1"/>
                </a:solidFill>
                <a:effectLst/>
                <a:latin typeface="Arial" panose="020B0604020202020204" pitchFamily="34" charset="0"/>
              </a:rPr>
              <a:t>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err="1">
                <a:ln>
                  <a:noFill/>
                </a:ln>
                <a:solidFill>
                  <a:schemeClr val="tx1"/>
                </a:solidFill>
                <a:effectLst/>
                <a:latin typeface="Arial" panose="020B0604020202020204" pitchFamily="34" charset="0"/>
              </a:rPr>
              <a:t>va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a:ln>
                  <a:noFill/>
                </a:ln>
                <a:solidFill>
                  <a:schemeClr val="tx1"/>
                </a:solidFill>
                <a:effectLst/>
                <a:latin typeface="Arial" panose="020B0604020202020204" pitchFamily="34" charset="0"/>
              </a:rPr>
              <a:t>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suptitle</a:t>
            </a:r>
            <a:r>
              <a:rPr kumimoji="0" lang="en-US" altLang="en-US" b="0" i="0" u="none" strike="noStrike" cap="none" normalizeH="0" baseline="0" dirty="0">
                <a:ln>
                  <a:noFill/>
                </a:ln>
                <a:solidFill>
                  <a:srgbClr val="212121"/>
                </a:solidFill>
                <a:effectLst/>
                <a:latin typeface="Arial Unicode MS"/>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show</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hidden="1">
            <a:extLst>
              <a:ext uri="{FF2B5EF4-FFF2-40B4-BE49-F238E27FC236}">
                <a16:creationId xmlns:a16="http://schemas.microsoft.com/office/drawing/2014/main" id="{77FE3C5A-C51F-8FFD-C9C9-D2505D8931F0}"/>
              </a:ext>
            </a:extLst>
          </p:cNvPr>
          <p:cNvSpPr>
            <a:spLocks noChangeArrowheads="1"/>
          </p:cNvSpPr>
          <p:nvPr/>
        </p:nvSpPr>
        <p:spPr bwMode="auto">
          <a:xfrm>
            <a:off x="130629" y="7002865"/>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plotPerColumnDistribution</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10, 5)</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hidden="1">
            <a:extLst>
              <a:ext uri="{FF2B5EF4-FFF2-40B4-BE49-F238E27FC236}">
                <a16:creationId xmlns:a16="http://schemas.microsoft.com/office/drawing/2014/main" id="{2B1891F0-7DBC-4CDF-236C-D57FA67AE01D}"/>
              </a:ext>
            </a:extLst>
          </p:cNvPr>
          <p:cNvSpPr>
            <a:spLocks noChangeArrowheads="1"/>
          </p:cNvSpPr>
          <p:nvPr/>
        </p:nvSpPr>
        <p:spPr bwMode="auto">
          <a:xfrm>
            <a:off x="130629" y="7479562"/>
            <a:ext cx="3007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plotScatterMatrix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20, 10</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5" hidden="1">
            <a:extLst>
              <a:ext uri="{FF2B5EF4-FFF2-40B4-BE49-F238E27FC236}">
                <a16:creationId xmlns:a16="http://schemas.microsoft.com/office/drawing/2014/main" id="{A67FC909-DEFE-2CDD-6E2F-1CB5920E648B}"/>
              </a:ext>
            </a:extLst>
          </p:cNvPr>
          <p:cNvSpPr>
            <a:spLocks noChangeArrowheads="1"/>
          </p:cNvSpPr>
          <p:nvPr/>
        </p:nvSpPr>
        <p:spPr bwMode="auto">
          <a:xfrm>
            <a:off x="220869" y="7956259"/>
            <a:ext cx="544721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l1</a:t>
            </a:r>
            <a:r>
              <a:rPr kumimoji="0" lang="en-US" altLang="en-US" sz="18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ravel</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print(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hidden="1">
            <a:extLst>
              <a:ext uri="{FF2B5EF4-FFF2-40B4-BE49-F238E27FC236}">
                <a16:creationId xmlns:a16="http://schemas.microsoft.com/office/drawing/2014/main" id="{9DA9ECF5-CDB7-D1A2-EC7D-A15C020CC2CF}"/>
              </a:ext>
            </a:extLst>
          </p:cNvPr>
          <p:cNvSpPr>
            <a:spLocks noChangeArrowheads="1"/>
          </p:cNvSpPr>
          <p:nvPr/>
        </p:nvSpPr>
        <p:spPr bwMode="auto">
          <a:xfrm>
            <a:off x="0" y="47952"/>
            <a:ext cx="7393577" cy="1071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chemeClr val="tx1"/>
                </a:solidFill>
                <a:effectLst/>
                <a:latin typeface="Arial Unicode MS"/>
              </a:rPr>
              <a:t>for</a:t>
            </a: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chemeClr val="tx1"/>
                </a:solidFill>
                <a:effectLst/>
                <a:latin typeface="Arial Unicode MS"/>
              </a:rPr>
              <a:t> </a:t>
            </a:r>
            <a:r>
              <a:rPr kumimoji="0" lang="en-US" altLang="en-US" b="1" i="0" u="none" strike="noStrike" cap="none" normalizeH="0" baseline="0" dirty="0">
                <a:ln>
                  <a:noFill/>
                </a:ln>
                <a:solidFill>
                  <a:schemeClr val="tx1"/>
                </a:solidFill>
                <a:effectLst/>
                <a:latin typeface="Arial Unicode MS"/>
              </a:rPr>
              <a:t>in</a:t>
            </a:r>
            <a:r>
              <a:rPr kumimoji="0" lang="en-US" altLang="en-US" b="0" i="0" u="none" strike="noStrike" cap="none" normalizeH="0" baseline="0" dirty="0">
                <a:ln>
                  <a:noFill/>
                </a:ln>
                <a:solidFill>
                  <a:schemeClr val="tx1"/>
                </a:solidFill>
                <a:effectLst/>
                <a:latin typeface="Arial Unicode MS"/>
              </a:rPr>
              <a:t> range</a:t>
            </a:r>
            <a:r>
              <a:rPr kumimoji="0" lang="en-US" altLang="en-US" sz="1600" b="0" i="0" u="none" strike="noStrike" cap="none" normalizeH="0" baseline="0" dirty="0">
                <a:ln>
                  <a:noFill/>
                </a:ln>
                <a:solidFill>
                  <a:schemeClr val="tx1"/>
                </a:solidFill>
                <a:effectLst/>
                <a:latin typeface="Arial Unicode MS"/>
              </a:rPr>
              <a:t>(0,(</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psymptoms</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1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clf3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[0]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'no’</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range(0,(</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Unicode MS"/>
              </a:rPr>
              <a:t>			Break</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else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("Not Found")</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i="1" dirty="0">
                <a:latin typeface="Arial Unicode MS"/>
              </a:rPr>
              <a:t>	</a:t>
            </a:r>
            <a:r>
              <a:rPr kumimoji="0" lang="en-US" altLang="en-US" sz="1600" b="1" i="0" u="none" strike="noStrike" cap="none" normalizeH="0" baseline="0" dirty="0">
                <a:ln>
                  <a:noFill/>
                </a:ln>
                <a:solidFill>
                  <a:schemeClr val="tx1"/>
                </a:solidFill>
                <a:effectLst/>
                <a:latin typeface="Arial Unicode MS"/>
              </a:rPr>
              <a:t>import</a:t>
            </a:r>
            <a:r>
              <a:rPr kumimoji="0" lang="en-US" altLang="en-US" sz="1600" b="0" i="0" u="none" strike="noStrike" cap="none" normalizeH="0" baseline="0" dirty="0">
                <a:ln>
                  <a:noFill/>
                </a:ln>
                <a:solidFill>
                  <a:schemeClr val="tx1"/>
                </a:solidFill>
                <a:effectLst/>
                <a:latin typeface="Arial Unicode MS"/>
              </a:rPr>
              <a:t> sqlite3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conn</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sqlite3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connect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database.db</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cursor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("CREATE TABLE IF NOT EXISTS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 StringVar,Symtom1 StringVar,Symtom2 StringVar,Symtom3 StringVar,Symtom4 TEXT,Symtom5 </a:t>
            </a:r>
            <a:r>
              <a:rPr kumimoji="0" lang="en-US" altLang="en-US" sz="1600" b="0" i="0" u="none" strike="noStrike" cap="none" normalizeH="0" baseline="0" dirty="0" err="1">
                <a:ln>
                  <a:noFill/>
                </a:ln>
                <a:solidFill>
                  <a:schemeClr val="tx1"/>
                </a:solidFill>
                <a:effectLst/>
                <a:latin typeface="Arial Unicode MS"/>
              </a:rPr>
              <a:t>TEXT,Disease</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StringVar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("INSERT INTO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(Name,Symtom1,Symtom2,Symtom3,Symtom4,Symtom5,Disease) VALUES(?,?,?,?,?,?,?)",(</a:t>
            </a:r>
            <a:r>
              <a:rPr kumimoji="0" lang="en-US" altLang="en-US" sz="1600" b="0" i="0" u="none" strike="noStrike" cap="none" normalizeH="0" baseline="0" dirty="0" err="1">
                <a:ln>
                  <a:noFill/>
                </a:ln>
                <a:solidFill>
                  <a:schemeClr val="tx1"/>
                </a:solidFill>
                <a:effectLst/>
                <a:latin typeface="Arial" panose="020B0604020202020204" pitchFamily="34" charset="0"/>
              </a:rPr>
              <a:t>NameEn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commit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scatterinp</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scatterplt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1F8E1FCB-AFD0-822F-4FE1-DEE6ED7AE498}"/>
              </a:ext>
            </a:extLst>
          </p:cNvPr>
          <p:cNvSpPr>
            <a:spLocks noChangeArrowheads="1"/>
          </p:cNvSpPr>
          <p:nvPr/>
        </p:nvSpPr>
        <p:spPr bwMode="auto">
          <a:xfrm>
            <a:off x="398249" y="1552998"/>
            <a:ext cx="60615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w2</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justify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LEFT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"Disease Predictor using Machine Learning",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("Times",30,"bold italic"))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columnspan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2,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w2</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justify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LEFT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"Contributors: </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Sudhanshu,Rohan,Aditya</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"Pink",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("Times",30,"bold italic"))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2,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columnspan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2,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100)</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6" name="Rectangle 3">
            <a:extLst>
              <a:ext uri="{FF2B5EF4-FFF2-40B4-BE49-F238E27FC236}">
                <a16:creationId xmlns:a16="http://schemas.microsoft.com/office/drawing/2014/main" id="{E063022F-7EC8-6F8A-6E82-3120512FD29C}"/>
              </a:ext>
            </a:extLst>
          </p:cNvPr>
          <p:cNvSpPr>
            <a:spLocks noChangeArrowheads="1"/>
          </p:cNvSpPr>
          <p:nvPr/>
        </p:nvSpPr>
        <p:spPr bwMode="auto">
          <a:xfrm>
            <a:off x="398249" y="3078651"/>
            <a:ext cx="6262052" cy="568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"Name of the Patient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6,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15,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1" i="0" u="none" strike="noStrike" cap="none" normalizeH="0" baseline="0" dirty="0">
                <a:ln>
                  <a:noFill/>
                </a:ln>
                <a:solidFill>
                  <a:srgbClr val="212121"/>
                </a:solidFill>
                <a:effectLst/>
                <a:latin typeface="Arial Unicode MS"/>
              </a:rPr>
              <a:t>from</a:t>
            </a:r>
            <a:r>
              <a:rPr kumimoji="0" lang="en-US" altLang="en-US" sz="12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rgbClr val="212121"/>
                </a:solidFill>
                <a:effectLst/>
                <a:latin typeface="Arial Unicode MS"/>
              </a:rPr>
              <a:t>tkinter</a:t>
            </a:r>
            <a:r>
              <a:rPr kumimoji="0" lang="en-US" altLang="en-US" sz="1200" b="0" i="0" u="none" strike="noStrike" cap="none" normalizeH="0" baseline="0" dirty="0">
                <a:ln>
                  <a:noFill/>
                </a:ln>
                <a:solidFill>
                  <a:srgbClr val="212121"/>
                </a:solidFill>
                <a:effectLst/>
                <a:latin typeface="Arial Unicode MS"/>
              </a:rPr>
              <a:t> </a:t>
            </a:r>
            <a:r>
              <a:rPr kumimoji="0" lang="en-US" altLang="en-US" sz="1200" b="1" i="0" u="none" strike="noStrike" cap="none" normalizeH="0" baseline="0" dirty="0">
                <a:ln>
                  <a:noFill/>
                </a:ln>
                <a:solidFill>
                  <a:srgbClr val="212121"/>
                </a:solidFill>
                <a:effectLst/>
                <a:latin typeface="Arial Unicode MS"/>
              </a:rPr>
              <a:t>import</a:t>
            </a:r>
            <a:r>
              <a:rPr kumimoji="0" lang="en-US" altLang="en-US" sz="12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messagebox</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Arial Unicode MS"/>
              </a:rPr>
              <a:t> </a:t>
            </a:r>
            <a:r>
              <a:rPr kumimoji="0" lang="en-US" altLang="en-US" sz="1200" b="1" i="0" u="none" strike="noStrike" cap="none" normalizeH="0" baseline="0" dirty="0">
                <a:ln>
                  <a:noFill/>
                </a:ln>
                <a:solidFill>
                  <a:srgbClr val="212121"/>
                </a:solidFill>
                <a:effectLst/>
                <a:latin typeface="Arial Unicode MS"/>
              </a:rPr>
              <a:t>def</a:t>
            </a:r>
            <a:r>
              <a:rPr kumimoji="0" lang="en-US" altLang="en-US" sz="1200" b="0" i="0" u="none" strike="noStrike" cap="none" normalizeH="0" baseline="0" dirty="0">
                <a:ln>
                  <a:noFill/>
                </a:ln>
                <a:solidFill>
                  <a:srgbClr val="212121"/>
                </a:solidFill>
                <a:effectLst/>
                <a:latin typeface="Arial Unicode MS"/>
              </a:rPr>
              <a:t> Exit():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solidFill>
                  <a:srgbClr val="212121"/>
                </a:solidFill>
                <a:latin typeface="Arial Unicode MS"/>
              </a:rPr>
              <a:t>	</a:t>
            </a:r>
            <a:r>
              <a:rPr kumimoji="0" lang="en-US" altLang="en-US" sz="12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qExit</a:t>
            </a:r>
            <a:r>
              <a:rPr kumimoji="0" lang="en-US" altLang="en-US" sz="12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messagebox</a:t>
            </a:r>
            <a:r>
              <a:rPr kumimoji="0" lang="en-US" altLang="en-US" sz="12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askyesno</a:t>
            </a:r>
            <a:r>
              <a:rPr kumimoji="0" lang="en-US" altLang="en-US" sz="12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rgbClr val="212121"/>
                </a:solidFill>
                <a:effectLst/>
                <a:latin typeface="Arial Unicode MS"/>
              </a:rPr>
              <a:t>System","Do</a:t>
            </a:r>
            <a:r>
              <a:rPr kumimoji="0" lang="en-US" altLang="en-US" sz="1200" b="0" i="0" u="none" strike="noStrike" cap="none" normalizeH="0" baseline="0" dirty="0">
                <a:ln>
                  <a:noFill/>
                </a:ln>
                <a:solidFill>
                  <a:srgbClr val="212121"/>
                </a:solidFill>
                <a:effectLst/>
                <a:latin typeface="Arial Unicode MS"/>
              </a:rPr>
              <a:t> you want to exit the system")</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solidFill>
                  <a:srgbClr val="212121"/>
                </a:solidFill>
                <a:latin typeface="Arial Unicode MS"/>
              </a:rPr>
              <a:t>	</a:t>
            </a:r>
            <a:r>
              <a:rPr kumimoji="0" lang="en-US" altLang="en-US" sz="1200" b="0" i="0" u="none" strike="noStrike" cap="none" normalizeH="0" baseline="0" dirty="0">
                <a:ln>
                  <a:noFill/>
                </a:ln>
                <a:solidFill>
                  <a:srgbClr val="212121"/>
                </a:solidFill>
                <a:effectLst/>
                <a:latin typeface="Arial Unicode MS"/>
              </a:rPr>
              <a:t> </a:t>
            </a:r>
            <a:r>
              <a:rPr kumimoji="0" lang="en-US" altLang="en-US" sz="1200" b="1" i="0" u="none" strike="noStrike" cap="none" normalizeH="0" baseline="0" dirty="0">
                <a:ln>
                  <a:noFill/>
                </a:ln>
                <a:solidFill>
                  <a:srgbClr val="212121"/>
                </a:solidFill>
                <a:effectLst/>
                <a:latin typeface="Arial Unicode MS"/>
              </a:rPr>
              <a:t>if</a:t>
            </a:r>
            <a:r>
              <a:rPr kumimoji="0" lang="en-US" altLang="en-US" sz="12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qExit</a:t>
            </a:r>
            <a:r>
              <a:rPr kumimoji="0" lang="en-US" altLang="en-US" sz="12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solidFill>
                  <a:srgbClr val="212121"/>
                </a:solidFill>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root</a:t>
            </a:r>
            <a:r>
              <a:rPr kumimoji="0" lang="en-US" altLang="en-US" sz="12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destroy</a:t>
            </a:r>
            <a:r>
              <a:rPr kumimoji="0" lang="en-US" altLang="en-US" sz="1200"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dirty="0">
                <a:solidFill>
                  <a:srgbClr val="212121"/>
                </a:solidFill>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exit</a:t>
            </a:r>
            <a:r>
              <a:rPr kumimoji="0" lang="en-US" altLang="en-US" sz="12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S1Lb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"Symptom 1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"Black",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S1Lb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S1Lb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7,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S2Lb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"Symptom 2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"Black",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S2Lb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S2Lb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8,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S3Lb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"Symptom 3",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"Black",</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S3Lb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S3Lb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9,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S4Lb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"Symptom 4",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"Black",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S4Lb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S4Lb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S5Lb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"Symptom 5",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"Black",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"Ivory")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S5Lb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S5Lb</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11,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9213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194032"/>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431450" y="806575"/>
            <a:ext cx="1629339" cy="338554"/>
          </a:xfrm>
          <a:prstGeom prst="rect">
            <a:avLst/>
          </a:prstGeom>
          <a:noFill/>
        </p:spPr>
        <p:txBody>
          <a:bodyPr wrap="square" rtlCol="0">
            <a:spAutoFit/>
          </a:bodyPr>
          <a:lstStyle/>
          <a:p>
            <a:pPr algn="ctr"/>
            <a:r>
              <a:rPr lang="en-IN" sz="1600" b="1" dirty="0">
                <a:solidFill>
                  <a:srgbClr val="00B0F0"/>
                </a:solidFill>
                <a:latin typeface="Times New Roman" panose="02020603050405020304" pitchFamily="18" charset="0"/>
                <a:cs typeface="Times New Roman" panose="02020603050405020304" pitchFamily="18" charset="0"/>
              </a:rPr>
              <a:t>CODE</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hidden="1">
            <a:extLst>
              <a:ext uri="{FF2B5EF4-FFF2-40B4-BE49-F238E27FC236}">
                <a16:creationId xmlns:a16="http://schemas.microsoft.com/office/drawing/2014/main" id="{C3D732A7-DB1D-BC66-7BF3-9653E39DC60F}"/>
              </a:ext>
            </a:extLst>
          </p:cNvPr>
          <p:cNvSpPr>
            <a:spLocks noChangeArrowheads="1"/>
          </p:cNvSpPr>
          <p:nvPr/>
        </p:nvSpPr>
        <p:spPr bwMode="auto">
          <a:xfrm>
            <a:off x="36789" y="833424"/>
            <a:ext cx="6858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def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plotScatterMatrix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select_dtypes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include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number</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Remove rows and columns that would lead to </a:t>
            </a:r>
            <a:r>
              <a:rPr kumimoji="0" lang="en-US" altLang="en-US" b="0" i="1" u="none" strike="noStrike" cap="none" normalizeH="0" baseline="0" dirty="0" err="1">
                <a:ln>
                  <a:noFill/>
                </a:ln>
                <a:solidFill>
                  <a:srgbClr val="212121"/>
                </a:solidFill>
                <a:effectLst/>
                <a:latin typeface="Arial Unicode MS"/>
              </a:rPr>
              <a:t>df</a:t>
            </a:r>
            <a:r>
              <a:rPr kumimoji="0" lang="en-US" altLang="en-US" b="0" i="1" u="none" strike="noStrike" cap="none" normalizeH="0" baseline="0" dirty="0">
                <a:ln>
                  <a:noFill/>
                </a:ln>
                <a:solidFill>
                  <a:srgbClr val="212121"/>
                </a:solidFill>
                <a:effectLst/>
                <a:latin typeface="Arial Unicode MS"/>
              </a:rPr>
              <a:t> being singular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dropna</a:t>
            </a:r>
            <a:r>
              <a:rPr kumimoji="0" lang="en-US" altLang="en-US" b="0" i="0" u="none" strike="noStrike" cap="none" normalizeH="0" baseline="0" dirty="0">
                <a:ln>
                  <a:noFill/>
                </a:ln>
                <a:solidFill>
                  <a:srgbClr val="212121"/>
                </a:solidFill>
                <a:effectLst/>
                <a:latin typeface="Arial Unicode MS"/>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nunique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 </a:t>
            </a:r>
            <a:r>
              <a:rPr kumimoji="0" lang="en-US" altLang="en-US" b="0" i="1" u="none" strike="noStrike" cap="none" normalizeH="0" baseline="0" dirty="0">
                <a:ln>
                  <a:noFill/>
                </a:ln>
                <a:solidFill>
                  <a:srgbClr val="212121"/>
                </a:solidFill>
                <a:effectLst/>
                <a:latin typeface="Arial Unicode MS"/>
              </a:rPr>
              <a:t># keep columns where there are more than 1 unique values</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len</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pd</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plotting</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scatter_matrix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alpha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0.75, </a:t>
            </a:r>
            <a:r>
              <a:rPr kumimoji="0" lang="en-US" altLang="en-US" b="0" i="0" u="none" strike="noStrike" cap="none" normalizeH="0" baseline="0" dirty="0" err="1">
                <a:ln>
                  <a:noFill/>
                </a:ln>
                <a:solidFill>
                  <a:schemeClr val="tx1"/>
                </a:solidFill>
                <a:effectLst/>
                <a:latin typeface="Arial" panose="020B0604020202020204" pitchFamily="34" charset="0"/>
              </a:rPr>
              <a:t>figsize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diagonal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rgbClr val="212121"/>
                </a:solidFill>
                <a:effectLst/>
                <a:latin typeface="Arial Unicode MS"/>
              </a:rPr>
              <a:t>kde</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corr</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values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zip(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triu_indices_from</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annotate</a:t>
            </a:r>
            <a:r>
              <a:rPr kumimoji="0" lang="en-US" altLang="en-US" b="0" i="0" u="none" strike="noStrike" cap="none" normalizeH="0" baseline="0" dirty="0">
                <a:ln>
                  <a:noFill/>
                </a:ln>
                <a:solidFill>
                  <a:srgbClr val="212121"/>
                </a:solidFill>
                <a:effectLst/>
                <a:latin typeface="Arial Unicode MS"/>
              </a:rPr>
              <a:t>('Corr. </a:t>
            </a:r>
            <a:r>
              <a:rPr kumimoji="0" lang="en-US" altLang="en-US" b="0" i="0" u="none" strike="noStrike" cap="none" normalizeH="0" baseline="0" dirty="0" err="1">
                <a:ln>
                  <a:noFill/>
                </a:ln>
                <a:solidFill>
                  <a:srgbClr val="212121"/>
                </a:solidFill>
                <a:effectLst/>
                <a:latin typeface="Arial Unicode MS"/>
              </a:rPr>
              <a:t>coef</a:t>
            </a:r>
            <a:r>
              <a:rPr kumimoji="0" lang="en-US" altLang="en-US" b="0" i="0" u="none" strike="noStrike" cap="none" normalizeH="0" baseline="0" dirty="0">
                <a:ln>
                  <a:noFill/>
                </a:ln>
                <a:solidFill>
                  <a:srgbClr val="212121"/>
                </a:solidFill>
                <a:effectLst/>
                <a:latin typeface="Arial Unicode MS"/>
              </a:rPr>
              <a:t> = %.3f'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(0.8, 0.2), </a:t>
            </a:r>
            <a:r>
              <a:rPr kumimoji="0" lang="en-US" altLang="en-US" b="0" i="0" u="none" strike="noStrike" cap="none" normalizeH="0" baseline="0" dirty="0" err="1">
                <a:ln>
                  <a:noFill/>
                </a:ln>
                <a:solidFill>
                  <a:schemeClr val="tx1"/>
                </a:solidFill>
                <a:effectLst/>
                <a:latin typeface="Arial" panose="020B0604020202020204" pitchFamily="34" charset="0"/>
              </a:rPr>
              <a:t>xycoords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'axes fraction', </a:t>
            </a:r>
            <a:r>
              <a:rPr kumimoji="0" lang="en-US" altLang="en-US" b="0" i="0" u="none" strike="noStrike" cap="none" normalizeH="0" baseline="0" dirty="0">
                <a:ln>
                  <a:noFill/>
                </a:ln>
                <a:solidFill>
                  <a:schemeClr val="tx1"/>
                </a:solidFill>
                <a:effectLst/>
                <a:latin typeface="Arial" panose="020B0604020202020204" pitchFamily="34" charset="0"/>
              </a:rPr>
              <a:t>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err="1">
                <a:ln>
                  <a:noFill/>
                </a:ln>
                <a:solidFill>
                  <a:schemeClr val="tx1"/>
                </a:solidFill>
                <a:effectLst/>
                <a:latin typeface="Arial" panose="020B0604020202020204" pitchFamily="34" charset="0"/>
              </a:rPr>
              <a:t>va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a:ln>
                  <a:noFill/>
                </a:ln>
                <a:solidFill>
                  <a:schemeClr val="tx1"/>
                </a:solidFill>
                <a:effectLst/>
                <a:latin typeface="Arial" panose="020B0604020202020204" pitchFamily="34" charset="0"/>
              </a:rPr>
              <a:t>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suptitle</a:t>
            </a:r>
            <a:r>
              <a:rPr kumimoji="0" lang="en-US" altLang="en-US" b="0" i="0" u="none" strike="noStrike" cap="none" normalizeH="0" baseline="0" dirty="0">
                <a:ln>
                  <a:noFill/>
                </a:ln>
                <a:solidFill>
                  <a:srgbClr val="212121"/>
                </a:solidFill>
                <a:effectLst/>
                <a:latin typeface="Arial Unicode MS"/>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show</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hidden="1">
            <a:extLst>
              <a:ext uri="{FF2B5EF4-FFF2-40B4-BE49-F238E27FC236}">
                <a16:creationId xmlns:a16="http://schemas.microsoft.com/office/drawing/2014/main" id="{77FE3C5A-C51F-8FFD-C9C9-D2505D8931F0}"/>
              </a:ext>
            </a:extLst>
          </p:cNvPr>
          <p:cNvSpPr>
            <a:spLocks noChangeArrowheads="1"/>
          </p:cNvSpPr>
          <p:nvPr/>
        </p:nvSpPr>
        <p:spPr bwMode="auto">
          <a:xfrm>
            <a:off x="130629" y="7002865"/>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plotPerColumnDistribution</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10, 5)</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hidden="1">
            <a:extLst>
              <a:ext uri="{FF2B5EF4-FFF2-40B4-BE49-F238E27FC236}">
                <a16:creationId xmlns:a16="http://schemas.microsoft.com/office/drawing/2014/main" id="{2B1891F0-7DBC-4CDF-236C-D57FA67AE01D}"/>
              </a:ext>
            </a:extLst>
          </p:cNvPr>
          <p:cNvSpPr>
            <a:spLocks noChangeArrowheads="1"/>
          </p:cNvSpPr>
          <p:nvPr/>
        </p:nvSpPr>
        <p:spPr bwMode="auto">
          <a:xfrm>
            <a:off x="130629" y="7479562"/>
            <a:ext cx="3007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plotScatterMatrix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20, 10</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5" hidden="1">
            <a:extLst>
              <a:ext uri="{FF2B5EF4-FFF2-40B4-BE49-F238E27FC236}">
                <a16:creationId xmlns:a16="http://schemas.microsoft.com/office/drawing/2014/main" id="{A67FC909-DEFE-2CDD-6E2F-1CB5920E648B}"/>
              </a:ext>
            </a:extLst>
          </p:cNvPr>
          <p:cNvSpPr>
            <a:spLocks noChangeArrowheads="1"/>
          </p:cNvSpPr>
          <p:nvPr/>
        </p:nvSpPr>
        <p:spPr bwMode="auto">
          <a:xfrm>
            <a:off x="220869" y="7956259"/>
            <a:ext cx="544721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l1</a:t>
            </a:r>
            <a:r>
              <a:rPr kumimoji="0" lang="en-US" altLang="en-US" sz="18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ravel</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print(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hidden="1">
            <a:extLst>
              <a:ext uri="{FF2B5EF4-FFF2-40B4-BE49-F238E27FC236}">
                <a16:creationId xmlns:a16="http://schemas.microsoft.com/office/drawing/2014/main" id="{9DA9ECF5-CDB7-D1A2-EC7D-A15C020CC2CF}"/>
              </a:ext>
            </a:extLst>
          </p:cNvPr>
          <p:cNvSpPr>
            <a:spLocks noChangeArrowheads="1"/>
          </p:cNvSpPr>
          <p:nvPr/>
        </p:nvSpPr>
        <p:spPr bwMode="auto">
          <a:xfrm>
            <a:off x="0" y="47952"/>
            <a:ext cx="7393577" cy="1071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chemeClr val="tx1"/>
                </a:solidFill>
                <a:effectLst/>
                <a:latin typeface="Arial Unicode MS"/>
              </a:rPr>
              <a:t>for</a:t>
            </a: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chemeClr val="tx1"/>
                </a:solidFill>
                <a:effectLst/>
                <a:latin typeface="Arial Unicode MS"/>
              </a:rPr>
              <a:t> </a:t>
            </a:r>
            <a:r>
              <a:rPr kumimoji="0" lang="en-US" altLang="en-US" b="1" i="0" u="none" strike="noStrike" cap="none" normalizeH="0" baseline="0" dirty="0">
                <a:ln>
                  <a:noFill/>
                </a:ln>
                <a:solidFill>
                  <a:schemeClr val="tx1"/>
                </a:solidFill>
                <a:effectLst/>
                <a:latin typeface="Arial Unicode MS"/>
              </a:rPr>
              <a:t>in</a:t>
            </a:r>
            <a:r>
              <a:rPr kumimoji="0" lang="en-US" altLang="en-US" b="0" i="0" u="none" strike="noStrike" cap="none" normalizeH="0" baseline="0" dirty="0">
                <a:ln>
                  <a:noFill/>
                </a:ln>
                <a:solidFill>
                  <a:schemeClr val="tx1"/>
                </a:solidFill>
                <a:effectLst/>
                <a:latin typeface="Arial Unicode MS"/>
              </a:rPr>
              <a:t> range</a:t>
            </a:r>
            <a:r>
              <a:rPr kumimoji="0" lang="en-US" altLang="en-US" sz="1600" b="0" i="0" u="none" strike="noStrike" cap="none" normalizeH="0" baseline="0" dirty="0">
                <a:ln>
                  <a:noFill/>
                </a:ln>
                <a:solidFill>
                  <a:schemeClr val="tx1"/>
                </a:solidFill>
                <a:effectLst/>
                <a:latin typeface="Arial Unicode MS"/>
              </a:rPr>
              <a:t>(0,(</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psymptoms</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1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clf3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[0]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'no’</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range(0,(</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Unicode MS"/>
              </a:rPr>
              <a:t>			Break</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else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("Not Found")</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i="1" dirty="0">
                <a:latin typeface="Arial Unicode MS"/>
              </a:rPr>
              <a:t>	</a:t>
            </a:r>
            <a:r>
              <a:rPr kumimoji="0" lang="en-US" altLang="en-US" sz="1600" b="1" i="0" u="none" strike="noStrike" cap="none" normalizeH="0" baseline="0" dirty="0">
                <a:ln>
                  <a:noFill/>
                </a:ln>
                <a:solidFill>
                  <a:schemeClr val="tx1"/>
                </a:solidFill>
                <a:effectLst/>
                <a:latin typeface="Arial Unicode MS"/>
              </a:rPr>
              <a:t>import</a:t>
            </a:r>
            <a:r>
              <a:rPr kumimoji="0" lang="en-US" altLang="en-US" sz="1600" b="0" i="0" u="none" strike="noStrike" cap="none" normalizeH="0" baseline="0" dirty="0">
                <a:ln>
                  <a:noFill/>
                </a:ln>
                <a:solidFill>
                  <a:schemeClr val="tx1"/>
                </a:solidFill>
                <a:effectLst/>
                <a:latin typeface="Arial Unicode MS"/>
              </a:rPr>
              <a:t> sqlite3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conn</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sqlite3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connect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database.db</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cursor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("CREATE TABLE IF NOT EXISTS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 StringVar,Symtom1 StringVar,Symtom2 StringVar,Symtom3 StringVar,Symtom4 TEXT,Symtom5 </a:t>
            </a:r>
            <a:r>
              <a:rPr kumimoji="0" lang="en-US" altLang="en-US" sz="1600" b="0" i="0" u="none" strike="noStrike" cap="none" normalizeH="0" baseline="0" dirty="0" err="1">
                <a:ln>
                  <a:noFill/>
                </a:ln>
                <a:solidFill>
                  <a:schemeClr val="tx1"/>
                </a:solidFill>
                <a:effectLst/>
                <a:latin typeface="Arial Unicode MS"/>
              </a:rPr>
              <a:t>TEXT,Disease</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StringVar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("INSERT INTO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(Name,Symtom1,Symtom2,Symtom3,Symtom4,Symtom5,Disease) VALUES(?,?,?,?,?,?,?)",(</a:t>
            </a:r>
            <a:r>
              <a:rPr kumimoji="0" lang="en-US" altLang="en-US" sz="1600" b="0" i="0" u="none" strike="noStrike" cap="none" normalizeH="0" baseline="0" dirty="0" err="1">
                <a:ln>
                  <a:noFill/>
                </a:ln>
                <a:solidFill>
                  <a:schemeClr val="tx1"/>
                </a:solidFill>
                <a:effectLst/>
                <a:latin typeface="Arial" panose="020B0604020202020204" pitchFamily="34" charset="0"/>
              </a:rPr>
              <a:t>NameEn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commit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scatterinp</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scatterplt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F451A72F-9DB3-264D-2BD8-525E6A006DFF}"/>
              </a:ext>
            </a:extLst>
          </p:cNvPr>
          <p:cNvSpPr>
            <a:spLocks noChangeArrowheads="1"/>
          </p:cNvSpPr>
          <p:nvPr/>
        </p:nvSpPr>
        <p:spPr bwMode="auto">
          <a:xfrm>
            <a:off x="328670" y="1447497"/>
            <a:ext cx="62006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lrLb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DecisionTree</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"white",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width</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lrLb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lrLb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15,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destreeLb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RandomForest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"Orange",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width</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20)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destreeLb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destreeLb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17,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ranfLb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NaiveBayes</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"White",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"green",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width</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20)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ranfLb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ranfLb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19,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knnLb</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kNearestNeighbour</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"Sky Blue",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width</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20)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knnLb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knnLb</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21,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0,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sticky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OPTIONS</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l1</a:t>
            </a:r>
            <a:r>
              <a:rPr kumimoji="0" lang="en-US" altLang="en-US"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5" name="Rectangle 2">
            <a:extLst>
              <a:ext uri="{FF2B5EF4-FFF2-40B4-BE49-F238E27FC236}">
                <a16:creationId xmlns:a16="http://schemas.microsoft.com/office/drawing/2014/main" id="{D3E793F9-EA60-4DDF-66C7-2B7E1E681C82}"/>
              </a:ext>
            </a:extLst>
          </p:cNvPr>
          <p:cNvSpPr>
            <a:spLocks noChangeArrowheads="1"/>
          </p:cNvSpPr>
          <p:nvPr/>
        </p:nvSpPr>
        <p:spPr bwMode="auto">
          <a:xfrm>
            <a:off x="328670" y="3228837"/>
            <a:ext cx="6609806" cy="605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#Taking name as input from user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NameEn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Entry</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textvariable</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NameEn</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6,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OptionMenu</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7,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S2</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OptionMenu</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Symptom2</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S2</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8,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S3</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OptionMenu</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Symptom3</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S3</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9,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S4</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OptionMenu</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Symptom4</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S4</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S5</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OptionMenu</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Symptom5</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S5</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11,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dst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Button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"Prediction 1",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DecisionTree</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"yellow")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dst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dst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6,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rnf</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Button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"Prediction 2",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randomforest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"Light green",</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rnf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rnf</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7,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lr</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Button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"Prediction 3",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NaiveBayes</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"Blue",</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"white")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lr</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lr</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8,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Button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"Prediction 4",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KNN</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"sky blue",</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9,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rs</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Button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"Reset Inputs",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Reset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"yellow",</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purple",</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width</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15)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rs</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rs</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Button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"Exit System",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Exit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"yellow",</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purple",</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width</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15)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config</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11,</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3,</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t1</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font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("Times",15,"bold italic"),</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"Decision </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Tree",</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height</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rgbClr val="212121"/>
                </a:solidFill>
                <a:effectLst/>
                <a:latin typeface="Times New Roman" panose="02020603050405020304" pitchFamily="18" charset="0"/>
                <a:cs typeface="Times New Roman" panose="02020603050405020304" pitchFamily="18" charset="0"/>
              </a:rPr>
              <a:t>Lightgreen</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width</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40,</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"red",</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textvariable</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pred1</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relief</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"sunken")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row</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15,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padx</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mainloop</a:t>
            </a:r>
            <a:r>
              <a:rPr kumimoji="0" lang="en-US" altLang="en-US" sz="12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654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04" y="279654"/>
            <a:ext cx="6569204" cy="9517936"/>
          </a:xfrm>
          <a:prstGeom prst="rect">
            <a:avLst/>
          </a:prstGeom>
        </p:spPr>
      </p:pic>
      <p:sp>
        <p:nvSpPr>
          <p:cNvPr id="2" name="TextBox 1">
            <a:extLst>
              <a:ext uri="{FF2B5EF4-FFF2-40B4-BE49-F238E27FC236}">
                <a16:creationId xmlns:a16="http://schemas.microsoft.com/office/drawing/2014/main" id="{000F030A-BFAC-AB49-FB3F-5E49EA78299E}"/>
              </a:ext>
            </a:extLst>
          </p:cNvPr>
          <p:cNvSpPr txBox="1"/>
          <p:nvPr/>
        </p:nvSpPr>
        <p:spPr>
          <a:xfrm>
            <a:off x="2614330" y="2556229"/>
            <a:ext cx="1629339" cy="338554"/>
          </a:xfrm>
          <a:prstGeom prst="rect">
            <a:avLst/>
          </a:prstGeom>
          <a:noFill/>
        </p:spPr>
        <p:txBody>
          <a:bodyPr wrap="square" rtlCol="0">
            <a:spAutoFit/>
          </a:bodyPr>
          <a:lstStyle/>
          <a:p>
            <a:pPr algn="ctr"/>
            <a:r>
              <a:rPr lang="en-US" sz="1600" b="1" u="sng" dirty="0">
                <a:solidFill>
                  <a:srgbClr val="00B0F0"/>
                </a:solidFill>
              </a:rPr>
              <a:t>R</a:t>
            </a:r>
            <a:r>
              <a:rPr lang="en-IN" sz="1600" b="1" u="sng" dirty="0">
                <a:solidFill>
                  <a:srgbClr val="00B0F0"/>
                </a:solidFill>
              </a:rPr>
              <a:t>ESULTS</a:t>
            </a:r>
          </a:p>
        </p:txBody>
      </p:sp>
      <p:sp>
        <p:nvSpPr>
          <p:cNvPr id="4" name="Rectangle 1">
            <a:extLst>
              <a:ext uri="{FF2B5EF4-FFF2-40B4-BE49-F238E27FC236}">
                <a16:creationId xmlns:a16="http://schemas.microsoft.com/office/drawing/2014/main" id="{12E1BD5C-DBFA-3E30-B9F2-BE40B640CD64}"/>
              </a:ext>
            </a:extLst>
          </p:cNvPr>
          <p:cNvSpPr>
            <a:spLocks noChangeArrowheads="1"/>
          </p:cNvSpPr>
          <p:nvPr/>
        </p:nvSpPr>
        <p:spPr bwMode="auto">
          <a:xfrm>
            <a:off x="1202633" y="5449897"/>
            <a:ext cx="5094029" cy="435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27A6CA0D-FD7F-AE7C-731B-81C58F4F50B6}"/>
              </a:ext>
            </a:extLst>
          </p:cNvPr>
          <p:cNvPicPr>
            <a:picLocks noChangeAspect="1"/>
          </p:cNvPicPr>
          <p:nvPr/>
        </p:nvPicPr>
        <p:blipFill>
          <a:blip r:embed="rId4"/>
          <a:stretch>
            <a:fillRect/>
          </a:stretch>
        </p:blipFill>
        <p:spPr>
          <a:xfrm>
            <a:off x="316164" y="3335261"/>
            <a:ext cx="6225670" cy="4012583"/>
          </a:xfrm>
          <a:prstGeom prst="rect">
            <a:avLst/>
          </a:prstGeom>
        </p:spPr>
      </p:pic>
    </p:spTree>
    <p:extLst>
      <p:ext uri="{BB962C8B-B14F-4D97-AF65-F5344CB8AC3E}">
        <p14:creationId xmlns:p14="http://schemas.microsoft.com/office/powerpoint/2010/main" val="20798171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194032"/>
            <a:ext cx="6569204" cy="9517936"/>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2998694" y="2348334"/>
            <a:ext cx="6024282" cy="584775"/>
          </a:xfrm>
          <a:prstGeom prst="rect">
            <a:avLst/>
          </a:prstGeom>
          <a:noFill/>
        </p:spPr>
        <p:txBody>
          <a:bodyPr wrap="square" rtlCol="0" anchor="ctr">
            <a:spAutoFit/>
          </a:bodyPr>
          <a:lstStyle/>
          <a:p>
            <a:br>
              <a:rPr lang="en-IN" sz="1600" dirty="0">
                <a:solidFill>
                  <a:srgbClr val="0070C0"/>
                </a:solidFill>
                <a:latin typeface="Times New Roman" panose="02020603050405020304" pitchFamily="18" charset="0"/>
                <a:cs typeface="Times New Roman" panose="02020603050405020304" pitchFamily="18" charset="0"/>
              </a:rPr>
            </a:br>
            <a:r>
              <a:rPr lang="en-IN" sz="1600" b="1" u="sng" dirty="0">
                <a:solidFill>
                  <a:srgbClr val="0070C0"/>
                </a:solidFill>
                <a:latin typeface="Times New Roman" panose="02020603050405020304" pitchFamily="18" charset="0"/>
                <a:cs typeface="Times New Roman" panose="02020603050405020304" pitchFamily="18" charset="0"/>
              </a:rPr>
              <a:t>RESULTS</a:t>
            </a:r>
            <a:endParaRPr lang="en-IN" sz="2800" b="1" u="sng"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50879E-D56B-04EC-8B40-7AD406E79C38}"/>
              </a:ext>
            </a:extLst>
          </p:cNvPr>
          <p:cNvSpPr txBox="1"/>
          <p:nvPr/>
        </p:nvSpPr>
        <p:spPr>
          <a:xfrm>
            <a:off x="954741" y="3315742"/>
            <a:ext cx="5210735" cy="1200329"/>
          </a:xfrm>
          <a:prstGeom prst="rect">
            <a:avLst/>
          </a:prstGeom>
          <a:noFill/>
        </p:spPr>
        <p:txBody>
          <a:bodyPr wrap="square">
            <a:spAutoFit/>
          </a:bodyPr>
          <a:lstStyle/>
          <a:p>
            <a:pPr marL="285750" indent="-285750">
              <a:buFont typeface="Wingdings" panose="05000000000000000000" pitchFamily="2" charset="2"/>
              <a:buChar char="§"/>
            </a:pPr>
            <a:r>
              <a:rPr lang="en-IN" sz="1200" dirty="0">
                <a:latin typeface="Times New Roman" panose="02020603050405020304" pitchFamily="18" charset="0"/>
                <a:cs typeface="Times New Roman" panose="02020603050405020304" pitchFamily="18" charset="0"/>
              </a:rPr>
              <a:t>We given the required symptoms at each entry in the  GUI.</a:t>
            </a:r>
          </a:p>
          <a:p>
            <a:pPr marL="285750" indent="-285750">
              <a:buFont typeface="Wingdings" panose="05000000000000000000" pitchFamily="2" charset="2"/>
              <a:buChar char="§"/>
            </a:pPr>
            <a:r>
              <a:rPr lang="en-IN" sz="1200" dirty="0">
                <a:latin typeface="Times New Roman" panose="02020603050405020304" pitchFamily="18" charset="0"/>
                <a:cs typeface="Times New Roman" panose="02020603050405020304" pitchFamily="18" charset="0"/>
              </a:rPr>
              <a:t>Then we will get the diseases according to the symptoms which we entered.</a:t>
            </a:r>
          </a:p>
          <a:p>
            <a:pPr marL="285750" indent="-285750">
              <a:buFont typeface="Wingdings" panose="05000000000000000000" pitchFamily="2" charset="2"/>
              <a:buChar char="§"/>
            </a:pPr>
            <a:r>
              <a:rPr lang="en-IN" sz="1200" dirty="0">
                <a:latin typeface="Times New Roman" panose="02020603050405020304" pitchFamily="18" charset="0"/>
                <a:cs typeface="Times New Roman" panose="02020603050405020304" pitchFamily="18" charset="0"/>
              </a:rPr>
              <a:t>Most of the disease predictions are correct according to the given particular symptoms</a:t>
            </a:r>
            <a:r>
              <a:rPr lang="en-IN" sz="18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endParaRPr lang="en-IN" dirty="0">
              <a:latin typeface="Candara" panose="020E0502030303020204" pitchFamily="34" charset="0"/>
            </a:endParaRPr>
          </a:p>
        </p:txBody>
      </p:sp>
    </p:spTree>
    <p:extLst>
      <p:ext uri="{BB962C8B-B14F-4D97-AF65-F5344CB8AC3E}">
        <p14:creationId xmlns:p14="http://schemas.microsoft.com/office/powerpoint/2010/main" val="39739773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398" y="5773"/>
            <a:ext cx="6569204" cy="9517936"/>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766481" y="2484066"/>
            <a:ext cx="5419165" cy="3354765"/>
          </a:xfrm>
          <a:prstGeom prst="rect">
            <a:avLst/>
          </a:prstGeom>
          <a:noFill/>
        </p:spPr>
        <p:txBody>
          <a:bodyPr wrap="square" rtlCol="0" anchor="ctr">
            <a:spAutoFit/>
          </a:bodyPr>
          <a:lstStyle/>
          <a:p>
            <a:br>
              <a:rPr lang="en-IN" sz="1600" dirty="0">
                <a:solidFill>
                  <a:srgbClr val="0070C0"/>
                </a:solidFill>
                <a:latin typeface="Times New Roman" panose="02020603050405020304" pitchFamily="18" charset="0"/>
                <a:cs typeface="Times New Roman" panose="02020603050405020304" pitchFamily="18" charset="0"/>
              </a:rPr>
            </a:br>
            <a:r>
              <a:rPr lang="en-IN" sz="1600" dirty="0">
                <a:solidFill>
                  <a:srgbClr val="0070C0"/>
                </a:solidFill>
                <a:latin typeface="Times New Roman" panose="02020603050405020304" pitchFamily="18" charset="0"/>
                <a:cs typeface="Times New Roman" panose="02020603050405020304" pitchFamily="18" charset="0"/>
              </a:rPr>
              <a:t>                          </a:t>
            </a:r>
            <a:r>
              <a:rPr lang="en-IN" sz="1600" b="1" u="sng" dirty="0">
                <a:solidFill>
                  <a:srgbClr val="0070C0"/>
                </a:solidFill>
                <a:latin typeface="Times New Roman" panose="02020603050405020304" pitchFamily="18" charset="0"/>
                <a:cs typeface="Times New Roman" panose="02020603050405020304" pitchFamily="18" charset="0"/>
              </a:rPr>
              <a:t>FUTURE DEVELOPMENTS</a:t>
            </a:r>
          </a:p>
          <a:p>
            <a:endParaRPr lang="en-IN" sz="1600" b="1" u="sng" dirty="0">
              <a:solidFill>
                <a:srgbClr val="0070C0"/>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It can also be improved by training the model to other symptoms to test for other t diseases also.</a:t>
            </a:r>
          </a:p>
          <a:p>
            <a:pPr marL="171450" indent="-171450">
              <a:buFont typeface="Courier New" panose="02070309020205020404" pitchFamily="49" charset="0"/>
              <a:buChar char="o"/>
            </a:pP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IN" sz="1200" dirty="0">
                <a:latin typeface="Times New Roman" panose="02020603050405020304" pitchFamily="18" charset="0"/>
                <a:cs typeface="Times New Roman" panose="02020603050405020304" pitchFamily="18" charset="0"/>
              </a:rPr>
              <a:t>In future, we can develop this project by also adding the code for prescription which gives us the required prescription(medicine) for that specified disease.</a:t>
            </a:r>
          </a:p>
          <a:p>
            <a:pPr marL="171450" indent="-171450">
              <a:buFont typeface="Courier New" panose="02070309020205020404" pitchFamily="49" charset="0"/>
              <a:buChar char="o"/>
            </a:pPr>
            <a:endParaRPr lang="en-US" sz="1200" dirty="0">
              <a:latin typeface="Times New Roman" panose="02020603050405020304" pitchFamily="18" charset="0"/>
              <a:cs typeface="Times New Roman" panose="02020603050405020304" pitchFamily="18" charset="0"/>
            </a:endParaRPr>
          </a:p>
          <a:p>
            <a:endParaRPr lang="en-IN" sz="1600" b="1" u="sng" dirty="0">
              <a:solidFill>
                <a:srgbClr val="0070C0"/>
              </a:solidFill>
              <a:latin typeface="Times New Roman" panose="02020603050405020304" pitchFamily="18" charset="0"/>
              <a:cs typeface="Times New Roman" panose="02020603050405020304" pitchFamily="18" charset="0"/>
            </a:endParaRPr>
          </a:p>
          <a:p>
            <a:endParaRPr lang="en-IN" sz="1600" b="1" u="sng" dirty="0">
              <a:solidFill>
                <a:srgbClr val="0070C0"/>
              </a:solidFill>
              <a:latin typeface="Times New Roman" panose="02020603050405020304" pitchFamily="18" charset="0"/>
              <a:cs typeface="Times New Roman" panose="02020603050405020304" pitchFamily="18" charset="0"/>
            </a:endParaRPr>
          </a:p>
          <a:p>
            <a:endParaRPr lang="en-IN" sz="1600" b="1" u="sng" dirty="0">
              <a:solidFill>
                <a:srgbClr val="0070C0"/>
              </a:solidFill>
              <a:latin typeface="Times New Roman" panose="02020603050405020304" pitchFamily="18" charset="0"/>
              <a:cs typeface="Times New Roman" panose="02020603050405020304" pitchFamily="18" charset="0"/>
            </a:endParaRPr>
          </a:p>
          <a:p>
            <a:endParaRPr lang="en-IN" sz="2800" b="1" u="sng"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8318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extBox 1" hidden="1">
            <a:extLst>
              <a:ext uri="{FF2B5EF4-FFF2-40B4-BE49-F238E27FC236}">
                <a16:creationId xmlns:a16="http://schemas.microsoft.com/office/drawing/2014/main" id="{000F030A-BFAC-AB49-FB3F-5E49EA78299E}"/>
              </a:ext>
            </a:extLst>
          </p:cNvPr>
          <p:cNvSpPr txBox="1"/>
          <p:nvPr/>
        </p:nvSpPr>
        <p:spPr>
          <a:xfrm>
            <a:off x="2609722" y="1446316"/>
            <a:ext cx="1629339" cy="400110"/>
          </a:xfrm>
          <a:prstGeom prst="rect">
            <a:avLst/>
          </a:prstGeom>
          <a:noFill/>
        </p:spPr>
        <p:txBody>
          <a:bodyPr wrap="square" rtlCol="0">
            <a:spAutoFit/>
          </a:bodyPr>
          <a:lstStyle/>
          <a:p>
            <a:pPr algn="ctr"/>
            <a:r>
              <a:rPr lang="en-IN" sz="2000" b="1" dirty="0">
                <a:solidFill>
                  <a:srgbClr val="00B0F0"/>
                </a:solidFill>
              </a:rPr>
              <a:t>RESULTS</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hidden="1">
            <a:extLst>
              <a:ext uri="{FF2B5EF4-FFF2-40B4-BE49-F238E27FC236}">
                <a16:creationId xmlns:a16="http://schemas.microsoft.com/office/drawing/2014/main" id="{C3D732A7-DB1D-BC66-7BF3-9653E39DC60F}"/>
              </a:ext>
            </a:extLst>
          </p:cNvPr>
          <p:cNvSpPr>
            <a:spLocks noChangeArrowheads="1"/>
          </p:cNvSpPr>
          <p:nvPr/>
        </p:nvSpPr>
        <p:spPr bwMode="auto">
          <a:xfrm>
            <a:off x="36789" y="833424"/>
            <a:ext cx="6858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def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plotScatterMatrix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select_dtypes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include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number</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Remove rows and columns that would lead to </a:t>
            </a:r>
            <a:r>
              <a:rPr kumimoji="0" lang="en-US" altLang="en-US" b="0" i="1" u="none" strike="noStrike" cap="none" normalizeH="0" baseline="0" dirty="0" err="1">
                <a:ln>
                  <a:noFill/>
                </a:ln>
                <a:solidFill>
                  <a:srgbClr val="212121"/>
                </a:solidFill>
                <a:effectLst/>
                <a:latin typeface="Arial Unicode MS"/>
              </a:rPr>
              <a:t>df</a:t>
            </a:r>
            <a:r>
              <a:rPr kumimoji="0" lang="en-US" altLang="en-US" b="0" i="1" u="none" strike="noStrike" cap="none" normalizeH="0" baseline="0" dirty="0">
                <a:ln>
                  <a:noFill/>
                </a:ln>
                <a:solidFill>
                  <a:srgbClr val="212121"/>
                </a:solidFill>
                <a:effectLst/>
                <a:latin typeface="Arial Unicode MS"/>
              </a:rPr>
              <a:t> being singular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dropna</a:t>
            </a:r>
            <a:r>
              <a:rPr kumimoji="0" lang="en-US" altLang="en-US" b="0" i="0" u="none" strike="noStrike" cap="none" normalizeH="0" baseline="0" dirty="0">
                <a:ln>
                  <a:noFill/>
                </a:ln>
                <a:solidFill>
                  <a:srgbClr val="212121"/>
                </a:solidFill>
                <a:effectLst/>
                <a:latin typeface="Arial Unicode MS"/>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nunique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 </a:t>
            </a:r>
            <a:r>
              <a:rPr kumimoji="0" lang="en-US" altLang="en-US" b="0" i="1" u="none" strike="noStrike" cap="none" normalizeH="0" baseline="0" dirty="0">
                <a:ln>
                  <a:noFill/>
                </a:ln>
                <a:solidFill>
                  <a:srgbClr val="212121"/>
                </a:solidFill>
                <a:effectLst/>
                <a:latin typeface="Arial Unicode MS"/>
              </a:rPr>
              <a:t># keep columns where there are more than 1 unique values</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len</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pd</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plotting</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scatter_matrix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alpha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0.75, </a:t>
            </a:r>
            <a:r>
              <a:rPr kumimoji="0" lang="en-US" altLang="en-US" b="0" i="0" u="none" strike="noStrike" cap="none" normalizeH="0" baseline="0" dirty="0" err="1">
                <a:ln>
                  <a:noFill/>
                </a:ln>
                <a:solidFill>
                  <a:schemeClr val="tx1"/>
                </a:solidFill>
                <a:effectLst/>
                <a:latin typeface="Arial" panose="020B0604020202020204" pitchFamily="34" charset="0"/>
              </a:rPr>
              <a:t>figsize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diagonal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rgbClr val="212121"/>
                </a:solidFill>
                <a:effectLst/>
                <a:latin typeface="Arial Unicode MS"/>
              </a:rPr>
              <a:t>kde</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corr</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values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zip(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triu_indices_from</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annotate</a:t>
            </a:r>
            <a:r>
              <a:rPr kumimoji="0" lang="en-US" altLang="en-US" b="0" i="0" u="none" strike="noStrike" cap="none" normalizeH="0" baseline="0" dirty="0">
                <a:ln>
                  <a:noFill/>
                </a:ln>
                <a:solidFill>
                  <a:srgbClr val="212121"/>
                </a:solidFill>
                <a:effectLst/>
                <a:latin typeface="Arial Unicode MS"/>
              </a:rPr>
              <a:t>('Corr. </a:t>
            </a:r>
            <a:r>
              <a:rPr kumimoji="0" lang="en-US" altLang="en-US" b="0" i="0" u="none" strike="noStrike" cap="none" normalizeH="0" baseline="0" dirty="0" err="1">
                <a:ln>
                  <a:noFill/>
                </a:ln>
                <a:solidFill>
                  <a:srgbClr val="212121"/>
                </a:solidFill>
                <a:effectLst/>
                <a:latin typeface="Arial Unicode MS"/>
              </a:rPr>
              <a:t>coef</a:t>
            </a:r>
            <a:r>
              <a:rPr kumimoji="0" lang="en-US" altLang="en-US" b="0" i="0" u="none" strike="noStrike" cap="none" normalizeH="0" baseline="0" dirty="0">
                <a:ln>
                  <a:noFill/>
                </a:ln>
                <a:solidFill>
                  <a:srgbClr val="212121"/>
                </a:solidFill>
                <a:effectLst/>
                <a:latin typeface="Arial Unicode MS"/>
              </a:rPr>
              <a:t> = %.3f'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(0.8, 0.2), </a:t>
            </a:r>
            <a:r>
              <a:rPr kumimoji="0" lang="en-US" altLang="en-US" b="0" i="0" u="none" strike="noStrike" cap="none" normalizeH="0" baseline="0" dirty="0" err="1">
                <a:ln>
                  <a:noFill/>
                </a:ln>
                <a:solidFill>
                  <a:schemeClr val="tx1"/>
                </a:solidFill>
                <a:effectLst/>
                <a:latin typeface="Arial" panose="020B0604020202020204" pitchFamily="34" charset="0"/>
              </a:rPr>
              <a:t>xycoords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'axes fraction', </a:t>
            </a:r>
            <a:r>
              <a:rPr kumimoji="0" lang="en-US" altLang="en-US" b="0" i="0" u="none" strike="noStrike" cap="none" normalizeH="0" baseline="0" dirty="0">
                <a:ln>
                  <a:noFill/>
                </a:ln>
                <a:solidFill>
                  <a:schemeClr val="tx1"/>
                </a:solidFill>
                <a:effectLst/>
                <a:latin typeface="Arial" panose="020B0604020202020204" pitchFamily="34" charset="0"/>
              </a:rPr>
              <a:t>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err="1">
                <a:ln>
                  <a:noFill/>
                </a:ln>
                <a:solidFill>
                  <a:schemeClr val="tx1"/>
                </a:solidFill>
                <a:effectLst/>
                <a:latin typeface="Arial" panose="020B0604020202020204" pitchFamily="34" charset="0"/>
              </a:rPr>
              <a:t>va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a:ln>
                  <a:noFill/>
                </a:ln>
                <a:solidFill>
                  <a:schemeClr val="tx1"/>
                </a:solidFill>
                <a:effectLst/>
                <a:latin typeface="Arial" panose="020B0604020202020204" pitchFamily="34" charset="0"/>
              </a:rPr>
              <a:t>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suptitle</a:t>
            </a:r>
            <a:r>
              <a:rPr kumimoji="0" lang="en-US" altLang="en-US" b="0" i="0" u="none" strike="noStrike" cap="none" normalizeH="0" baseline="0" dirty="0">
                <a:ln>
                  <a:noFill/>
                </a:ln>
                <a:solidFill>
                  <a:srgbClr val="212121"/>
                </a:solidFill>
                <a:effectLst/>
                <a:latin typeface="Arial Unicode MS"/>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show</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hidden="1">
            <a:extLst>
              <a:ext uri="{FF2B5EF4-FFF2-40B4-BE49-F238E27FC236}">
                <a16:creationId xmlns:a16="http://schemas.microsoft.com/office/drawing/2014/main" id="{77FE3C5A-C51F-8FFD-C9C9-D2505D8931F0}"/>
              </a:ext>
            </a:extLst>
          </p:cNvPr>
          <p:cNvSpPr>
            <a:spLocks noChangeArrowheads="1"/>
          </p:cNvSpPr>
          <p:nvPr/>
        </p:nvSpPr>
        <p:spPr bwMode="auto">
          <a:xfrm>
            <a:off x="130629" y="7002865"/>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plotPerColumnDistribution</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10, 5)</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hidden="1">
            <a:extLst>
              <a:ext uri="{FF2B5EF4-FFF2-40B4-BE49-F238E27FC236}">
                <a16:creationId xmlns:a16="http://schemas.microsoft.com/office/drawing/2014/main" id="{2B1891F0-7DBC-4CDF-236C-D57FA67AE01D}"/>
              </a:ext>
            </a:extLst>
          </p:cNvPr>
          <p:cNvSpPr>
            <a:spLocks noChangeArrowheads="1"/>
          </p:cNvSpPr>
          <p:nvPr/>
        </p:nvSpPr>
        <p:spPr bwMode="auto">
          <a:xfrm>
            <a:off x="130629" y="7479562"/>
            <a:ext cx="3007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plotScatterMatrix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20, 10</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5" hidden="1">
            <a:extLst>
              <a:ext uri="{FF2B5EF4-FFF2-40B4-BE49-F238E27FC236}">
                <a16:creationId xmlns:a16="http://schemas.microsoft.com/office/drawing/2014/main" id="{A67FC909-DEFE-2CDD-6E2F-1CB5920E648B}"/>
              </a:ext>
            </a:extLst>
          </p:cNvPr>
          <p:cNvSpPr>
            <a:spLocks noChangeArrowheads="1"/>
          </p:cNvSpPr>
          <p:nvPr/>
        </p:nvSpPr>
        <p:spPr bwMode="auto">
          <a:xfrm>
            <a:off x="220869" y="7956259"/>
            <a:ext cx="544721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l1</a:t>
            </a:r>
            <a:r>
              <a:rPr kumimoji="0" lang="en-US" altLang="en-US" sz="18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ravel</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print(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hidden="1">
            <a:extLst>
              <a:ext uri="{FF2B5EF4-FFF2-40B4-BE49-F238E27FC236}">
                <a16:creationId xmlns:a16="http://schemas.microsoft.com/office/drawing/2014/main" id="{9DA9ECF5-CDB7-D1A2-EC7D-A15C020CC2CF}"/>
              </a:ext>
            </a:extLst>
          </p:cNvPr>
          <p:cNvSpPr>
            <a:spLocks noChangeArrowheads="1"/>
          </p:cNvSpPr>
          <p:nvPr/>
        </p:nvSpPr>
        <p:spPr bwMode="auto">
          <a:xfrm>
            <a:off x="0" y="47952"/>
            <a:ext cx="7393577" cy="1071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chemeClr val="tx1"/>
                </a:solidFill>
                <a:effectLst/>
                <a:latin typeface="Arial Unicode MS"/>
              </a:rPr>
              <a:t>for</a:t>
            </a: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chemeClr val="tx1"/>
                </a:solidFill>
                <a:effectLst/>
                <a:latin typeface="Arial Unicode MS"/>
              </a:rPr>
              <a:t> </a:t>
            </a:r>
            <a:r>
              <a:rPr kumimoji="0" lang="en-US" altLang="en-US" b="1" i="0" u="none" strike="noStrike" cap="none" normalizeH="0" baseline="0" dirty="0">
                <a:ln>
                  <a:noFill/>
                </a:ln>
                <a:solidFill>
                  <a:schemeClr val="tx1"/>
                </a:solidFill>
                <a:effectLst/>
                <a:latin typeface="Arial Unicode MS"/>
              </a:rPr>
              <a:t>in</a:t>
            </a:r>
            <a:r>
              <a:rPr kumimoji="0" lang="en-US" altLang="en-US" b="0" i="0" u="none" strike="noStrike" cap="none" normalizeH="0" baseline="0" dirty="0">
                <a:ln>
                  <a:noFill/>
                </a:ln>
                <a:solidFill>
                  <a:schemeClr val="tx1"/>
                </a:solidFill>
                <a:effectLst/>
                <a:latin typeface="Arial Unicode MS"/>
              </a:rPr>
              <a:t> range</a:t>
            </a:r>
            <a:r>
              <a:rPr kumimoji="0" lang="en-US" altLang="en-US" sz="1600" b="0" i="0" u="none" strike="noStrike" cap="none" normalizeH="0" baseline="0" dirty="0">
                <a:ln>
                  <a:noFill/>
                </a:ln>
                <a:solidFill>
                  <a:schemeClr val="tx1"/>
                </a:solidFill>
                <a:effectLst/>
                <a:latin typeface="Arial Unicode MS"/>
              </a:rPr>
              <a:t>(0,(</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psymptoms</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1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clf3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[0]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'no’</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range(0,(</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Unicode MS"/>
              </a:rPr>
              <a:t>			Break</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else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("Not Found")</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i="1" dirty="0">
                <a:latin typeface="Arial Unicode MS"/>
              </a:rPr>
              <a:t>	</a:t>
            </a:r>
            <a:r>
              <a:rPr kumimoji="0" lang="en-US" altLang="en-US" sz="1600" b="1" i="0" u="none" strike="noStrike" cap="none" normalizeH="0" baseline="0" dirty="0">
                <a:ln>
                  <a:noFill/>
                </a:ln>
                <a:solidFill>
                  <a:schemeClr val="tx1"/>
                </a:solidFill>
                <a:effectLst/>
                <a:latin typeface="Arial Unicode MS"/>
              </a:rPr>
              <a:t>import</a:t>
            </a:r>
            <a:r>
              <a:rPr kumimoji="0" lang="en-US" altLang="en-US" sz="1600" b="0" i="0" u="none" strike="noStrike" cap="none" normalizeH="0" baseline="0" dirty="0">
                <a:ln>
                  <a:noFill/>
                </a:ln>
                <a:solidFill>
                  <a:schemeClr val="tx1"/>
                </a:solidFill>
                <a:effectLst/>
                <a:latin typeface="Arial Unicode MS"/>
              </a:rPr>
              <a:t> sqlite3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conn</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sqlite3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connect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database.db</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cursor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("CREATE TABLE IF NOT EXISTS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 StringVar,Symtom1 StringVar,Symtom2 StringVar,Symtom3 StringVar,Symtom4 TEXT,Symtom5 </a:t>
            </a:r>
            <a:r>
              <a:rPr kumimoji="0" lang="en-US" altLang="en-US" sz="1600" b="0" i="0" u="none" strike="noStrike" cap="none" normalizeH="0" baseline="0" dirty="0" err="1">
                <a:ln>
                  <a:noFill/>
                </a:ln>
                <a:solidFill>
                  <a:schemeClr val="tx1"/>
                </a:solidFill>
                <a:effectLst/>
                <a:latin typeface="Arial Unicode MS"/>
              </a:rPr>
              <a:t>TEXT,Disease</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StringVar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("INSERT INTO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(Name,Symtom1,Symtom2,Symtom3,Symtom4,Symtom5,Disease) VALUES(?,?,?,?,?,?,?)",(</a:t>
            </a:r>
            <a:r>
              <a:rPr kumimoji="0" lang="en-US" altLang="en-US" sz="1600" b="0" i="0" u="none" strike="noStrike" cap="none" normalizeH="0" baseline="0" dirty="0" err="1">
                <a:ln>
                  <a:noFill/>
                </a:ln>
                <a:solidFill>
                  <a:schemeClr val="tx1"/>
                </a:solidFill>
                <a:effectLst/>
                <a:latin typeface="Arial" panose="020B0604020202020204" pitchFamily="34" charset="0"/>
              </a:rPr>
              <a:t>NameEn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commit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scatterinp</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scatterplt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hidden="1">
            <a:extLst>
              <a:ext uri="{FF2B5EF4-FFF2-40B4-BE49-F238E27FC236}">
                <a16:creationId xmlns:a16="http://schemas.microsoft.com/office/drawing/2014/main" id="{7904393A-A65C-DD61-1730-2822E5FF2AD4}"/>
              </a:ext>
            </a:extLst>
          </p:cNvPr>
          <p:cNvSpPr txBox="1"/>
          <p:nvPr/>
        </p:nvSpPr>
        <p:spPr>
          <a:xfrm>
            <a:off x="431074" y="1971570"/>
            <a:ext cx="6277922" cy="2769989"/>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Candara" panose="020E0502030303020204" pitchFamily="34" charset="0"/>
              </a:rPr>
              <a:t>We given the required symptoms at each entry in the  GUI.</a:t>
            </a:r>
          </a:p>
          <a:p>
            <a:pPr marL="285750" indent="-285750">
              <a:buFont typeface="Wingdings" panose="05000000000000000000" pitchFamily="2" charset="2"/>
              <a:buChar char="§"/>
            </a:pPr>
            <a:r>
              <a:rPr lang="en-IN" sz="2000" dirty="0">
                <a:latin typeface="Candara" panose="020E0502030303020204" pitchFamily="34" charset="0"/>
              </a:rPr>
              <a:t>Then we will get the diseases according to the symptoms which we entered.</a:t>
            </a:r>
          </a:p>
          <a:p>
            <a:pPr marL="285750" indent="-285750">
              <a:buFont typeface="Wingdings" panose="05000000000000000000" pitchFamily="2" charset="2"/>
              <a:buChar char="§"/>
            </a:pPr>
            <a:r>
              <a:rPr lang="en-IN" sz="2000" dirty="0">
                <a:latin typeface="Candara" panose="020E0502030303020204" pitchFamily="34" charset="0"/>
              </a:rPr>
              <a:t>Most of the disease predictions are correct according to the given particular symptoms.</a:t>
            </a:r>
            <a:endParaRPr lang="en-IN" sz="2000" dirty="0"/>
          </a:p>
          <a:p>
            <a:pPr marL="285750" indent="-285750">
              <a:buFont typeface="Wingdings" panose="05000000000000000000" pitchFamily="2" charset="2"/>
              <a:buChar char="q"/>
            </a:pPr>
            <a:endParaRPr lang="en-IN" dirty="0">
              <a:latin typeface="Candara" panose="020E0502030303020204" pitchFamily="34" charset="0"/>
            </a:endParaRPr>
          </a:p>
          <a:p>
            <a:pPr marL="285750" indent="-285750">
              <a:buFont typeface="Wingdings" panose="05000000000000000000" pitchFamily="2" charset="2"/>
              <a:buChar char="q"/>
            </a:pPr>
            <a:endParaRPr lang="en-IN" dirty="0">
              <a:latin typeface="Candara" panose="020E0502030303020204" pitchFamily="34" charset="0"/>
            </a:endParaRPr>
          </a:p>
          <a:p>
            <a:endParaRPr lang="en-IN" dirty="0">
              <a:latin typeface="Candara" panose="020E0502030303020204" pitchFamily="34" charset="0"/>
            </a:endParaRPr>
          </a:p>
        </p:txBody>
      </p:sp>
      <p:sp>
        <p:nvSpPr>
          <p:cNvPr id="15" name="TextBox 14" hidden="1">
            <a:extLst>
              <a:ext uri="{FF2B5EF4-FFF2-40B4-BE49-F238E27FC236}">
                <a16:creationId xmlns:a16="http://schemas.microsoft.com/office/drawing/2014/main" id="{E7753999-C83D-40D9-7B66-F1B63E166639}"/>
              </a:ext>
            </a:extLst>
          </p:cNvPr>
          <p:cNvSpPr txBox="1"/>
          <p:nvPr/>
        </p:nvSpPr>
        <p:spPr>
          <a:xfrm>
            <a:off x="563625" y="6832538"/>
            <a:ext cx="5721531" cy="1908215"/>
          </a:xfrm>
          <a:prstGeom prst="rect">
            <a:avLst/>
          </a:prstGeom>
          <a:noFill/>
        </p:spPr>
        <p:txBody>
          <a:bodyPr wrap="square" rtlCol="0">
            <a:spAutoFit/>
          </a:bodyPr>
          <a:lstStyle/>
          <a:p>
            <a:pPr algn="ctr"/>
            <a:r>
              <a:rPr lang="en-IN" sz="2000" b="1" i="1" u="sng" dirty="0">
                <a:solidFill>
                  <a:srgbClr val="00B050"/>
                </a:solidFill>
              </a:rPr>
              <a:t>REFERENCES</a:t>
            </a:r>
          </a:p>
          <a:p>
            <a:endParaRPr lang="en-IN" dirty="0"/>
          </a:p>
          <a:p>
            <a:r>
              <a:rPr lang="en-IN" sz="2000" b="0" i="0" u="none" strike="noStrike" dirty="0">
                <a:effectLst/>
                <a:latin typeface="-apple-system"/>
                <a:hlinkClick r:id="rId4"/>
              </a:rPr>
              <a:t>https://sites.google.com/view/mlprojectdiseaseprediction/documentation</a:t>
            </a:r>
            <a:endParaRPr lang="en-IN" sz="2000" b="0" i="0" u="none" strike="noStrike" dirty="0">
              <a:effectLst/>
              <a:latin typeface="-apple-system"/>
            </a:endParaRPr>
          </a:p>
          <a:p>
            <a:r>
              <a:rPr lang="en-IN" sz="2000" b="0" i="0" dirty="0">
                <a:effectLst/>
                <a:latin typeface="Roboto" panose="02000000000000000000" pitchFamily="2" charset="0"/>
                <a:hlinkClick r:id="rId5"/>
              </a:rPr>
              <a:t>https://github.com/Lovely-</a:t>
            </a:r>
            <a:r>
              <a:rPr lang="en-IN" sz="2000" b="0" i="0" dirty="0" err="1">
                <a:effectLst/>
                <a:latin typeface="Roboto" panose="02000000000000000000" pitchFamily="2" charset="0"/>
                <a:hlinkClick r:id="rId5"/>
              </a:rPr>
              <a:t>Professiona</a:t>
            </a:r>
            <a:r>
              <a:rPr lang="en-IN" sz="2000" b="0" i="0" dirty="0">
                <a:effectLst/>
                <a:latin typeface="Roboto" panose="02000000000000000000" pitchFamily="2" charset="0"/>
                <a:hlinkClick r:id="rId5"/>
              </a:rPr>
              <a:t>...</a:t>
            </a:r>
            <a:endParaRPr lang="en-IN" sz="2000" b="0" i="0" u="none" strike="noStrike" dirty="0">
              <a:effectLst/>
              <a:latin typeface="-apple-system"/>
            </a:endParaRPr>
          </a:p>
          <a:p>
            <a:endParaRPr lang="en-IN" sz="2000" dirty="0"/>
          </a:p>
        </p:txBody>
      </p:sp>
      <p:sp>
        <p:nvSpPr>
          <p:cNvPr id="16" name="TextBox 15" hidden="1">
            <a:extLst>
              <a:ext uri="{FF2B5EF4-FFF2-40B4-BE49-F238E27FC236}">
                <a16:creationId xmlns:a16="http://schemas.microsoft.com/office/drawing/2014/main" id="{12197D0C-92F3-8A37-01E2-97A16729D222}"/>
              </a:ext>
            </a:extLst>
          </p:cNvPr>
          <p:cNvSpPr txBox="1"/>
          <p:nvPr/>
        </p:nvSpPr>
        <p:spPr>
          <a:xfrm>
            <a:off x="2246812" y="4264797"/>
            <a:ext cx="3071695" cy="400110"/>
          </a:xfrm>
          <a:prstGeom prst="rect">
            <a:avLst/>
          </a:prstGeom>
          <a:noFill/>
        </p:spPr>
        <p:txBody>
          <a:bodyPr wrap="square" rtlCol="0">
            <a:spAutoFit/>
          </a:bodyPr>
          <a:lstStyle/>
          <a:p>
            <a:r>
              <a:rPr lang="en-IN" sz="2000" b="1" i="1" u="sng" dirty="0">
                <a:solidFill>
                  <a:srgbClr val="7030A0"/>
                </a:solidFill>
              </a:rPr>
              <a:t>FUTURE DEVELOPMENTS</a:t>
            </a:r>
          </a:p>
        </p:txBody>
      </p:sp>
      <p:sp>
        <p:nvSpPr>
          <p:cNvPr id="17" name="TextBox 16" hidden="1">
            <a:extLst>
              <a:ext uri="{FF2B5EF4-FFF2-40B4-BE49-F238E27FC236}">
                <a16:creationId xmlns:a16="http://schemas.microsoft.com/office/drawing/2014/main" id="{60B37164-F7B7-5327-5245-F0F0FDCAAD37}"/>
              </a:ext>
            </a:extLst>
          </p:cNvPr>
          <p:cNvSpPr txBox="1"/>
          <p:nvPr/>
        </p:nvSpPr>
        <p:spPr>
          <a:xfrm>
            <a:off x="709269" y="4805148"/>
            <a:ext cx="5342708" cy="1323439"/>
          </a:xfrm>
          <a:prstGeom prst="rect">
            <a:avLst/>
          </a:prstGeom>
          <a:noFill/>
        </p:spPr>
        <p:txBody>
          <a:bodyPr wrap="square" rtlCol="0">
            <a:spAutoFit/>
          </a:bodyPr>
          <a:lstStyle/>
          <a:p>
            <a:r>
              <a:rPr lang="en-IN" sz="2000" dirty="0"/>
              <a:t>In future, we can develop this project by also adding the code for prescription which gives us the required prescription(medicine) for that specified disease.</a:t>
            </a:r>
          </a:p>
        </p:txBody>
      </p:sp>
      <p:sp>
        <p:nvSpPr>
          <p:cNvPr id="18" name="TextBox 17">
            <a:extLst>
              <a:ext uri="{FF2B5EF4-FFF2-40B4-BE49-F238E27FC236}">
                <a16:creationId xmlns:a16="http://schemas.microsoft.com/office/drawing/2014/main" id="{0EE6FB13-8AA3-D8B1-D6E5-D67AC48EB776}"/>
              </a:ext>
            </a:extLst>
          </p:cNvPr>
          <p:cNvSpPr txBox="1"/>
          <p:nvPr/>
        </p:nvSpPr>
        <p:spPr>
          <a:xfrm>
            <a:off x="2480791" y="1546995"/>
            <a:ext cx="2266406" cy="338554"/>
          </a:xfrm>
          <a:prstGeom prst="rect">
            <a:avLst/>
          </a:prstGeom>
          <a:noFill/>
        </p:spPr>
        <p:txBody>
          <a:bodyPr wrap="square" rtlCol="0">
            <a:spAutoFit/>
          </a:bodyPr>
          <a:lstStyle/>
          <a:p>
            <a:r>
              <a:rPr lang="en-IN" sz="1600" b="1" i="1" u="sng" dirty="0">
                <a:solidFill>
                  <a:srgbClr val="00B0F0"/>
                </a:solidFill>
                <a:latin typeface="Times New Roman" panose="02020603050405020304" pitchFamily="18" charset="0"/>
                <a:cs typeface="Times New Roman" panose="02020603050405020304" pitchFamily="18" charset="0"/>
              </a:rPr>
              <a:t>REFERENCES</a:t>
            </a:r>
          </a:p>
        </p:txBody>
      </p:sp>
      <p:sp>
        <p:nvSpPr>
          <p:cNvPr id="20" name="TextBox 19">
            <a:extLst>
              <a:ext uri="{FF2B5EF4-FFF2-40B4-BE49-F238E27FC236}">
                <a16:creationId xmlns:a16="http://schemas.microsoft.com/office/drawing/2014/main" id="{2BD109A8-0D40-93A4-EA82-E6867F3BCAD0}"/>
              </a:ext>
            </a:extLst>
          </p:cNvPr>
          <p:cNvSpPr txBox="1"/>
          <p:nvPr/>
        </p:nvSpPr>
        <p:spPr>
          <a:xfrm>
            <a:off x="561703" y="2261632"/>
            <a:ext cx="5734594" cy="6647974"/>
          </a:xfrm>
          <a:prstGeom prst="rect">
            <a:avLst/>
          </a:prstGeom>
          <a:noFill/>
        </p:spPr>
        <p:txBody>
          <a:bodyPr wrap="square" rtlCol="0">
            <a:spAutoFit/>
          </a:bodyPr>
          <a:lstStyle/>
          <a:p>
            <a:pPr marL="285750" indent="-285750">
              <a:buFont typeface="Wingdings" panose="05000000000000000000" pitchFamily="2" charset="2"/>
              <a:buChar char="v"/>
            </a:pPr>
            <a:r>
              <a:rPr lang="en-IN" sz="1200" b="0" i="0" u="none" strike="noStrike" dirty="0">
                <a:effectLst/>
                <a:latin typeface="Times New Roman" panose="02020603050405020304" pitchFamily="18" charset="0"/>
                <a:cs typeface="Times New Roman" panose="02020603050405020304" pitchFamily="18" charset="0"/>
                <a:hlinkClick r:id="rId4"/>
              </a:rPr>
              <a:t>https://sites.google.com/view/mlprojectdiseaseprediction/documentation</a:t>
            </a:r>
            <a:endParaRPr lang="en-IN"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800" b="0" i="0" u="none" strike="noStrike" dirty="0">
              <a:solidFill>
                <a:srgbClr val="CC9900"/>
              </a:solidFill>
              <a:effectLst/>
              <a:latin typeface="-apple-system"/>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6"/>
              </a:rPr>
              <a:t>https://www.geeksforgeeks.org/disease-prediction-using-machine-learning/</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7"/>
              </a:rPr>
              <a:t>https://projectworlds.in/multiple-disease-prediction-using-machine-learning/</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8"/>
              </a:rPr>
              <a:t>https://youtu.be/kk762SkWv4U</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9"/>
              </a:rPr>
              <a:t>https://youtube.com/playlist?list=PLsyeobzWxl7poL9JTVyndKe62ieoN-MZ3</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10"/>
              </a:rPr>
              <a:t>https://youtu.be/5ctbvkAMQO4</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11"/>
              </a:rPr>
              <a:t>https://youtu.be/wCXOi_k3kyY</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12"/>
              </a:rPr>
              <a:t>https://www.google.com/url?sa=t&amp;source=web&amp;rct=j&amp;url=https://www.hindawi.com/journals/jhe/2022/2826127/&amp;ved=2ahUKEwjqgdr4nYj7AhVk8DgGHZUECpUQFnoECEUQBQ&amp;usg=AOvVaw3D4hIFoa7kqFFEhCNf2Fzh</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b="0" i="0" u="none" strike="noStrike" baseline="-25000"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13"/>
              </a:rPr>
              <a:t>https://www.geeksforgeeks.org/decision-tree-introduction-example/</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none" strike="noStrike" dirty="0">
                <a:solidFill>
                  <a:srgbClr val="CC9900"/>
                </a:solidFill>
                <a:effectLst/>
                <a:latin typeface="Times New Roman" panose="02020603050405020304" pitchFamily="18" charset="0"/>
                <a:cs typeface="Times New Roman" panose="02020603050405020304" pitchFamily="18" charset="0"/>
                <a:hlinkClick r:id="rId14"/>
              </a:rPr>
              <a:t>https://youtu.be/RmajweUFKvM</a:t>
            </a: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sng" strike="noStrike" dirty="0">
                <a:solidFill>
                  <a:srgbClr val="CC9900"/>
                </a:solidFill>
                <a:effectLst/>
                <a:latin typeface="Times New Roman" panose="02020603050405020304" pitchFamily="18" charset="0"/>
                <a:cs typeface="Times New Roman" panose="02020603050405020304" pitchFamily="18" charset="0"/>
              </a:rPr>
              <a:t>https://www.bing.com/ck/a?!&amp;&amp;p=6387618978b5f2d0JmltdHM9MTY2NzA4ODAwMCZpZ3VpZD0zZDU1NjZjZC05MjY2LTY2OWMtMTAxMi03NDg0OTNkNDY3ZGUmaW5zaWQ9NTIwNg&amp;ptn=3&amp;hsh=3&amp;fclid=3d5566cd-9266-669c-1012-748493d467de&amp;psq=machine+learning+algorithms&amp;u=a1aHR0cHM6Ly93d3cuamF2YXRwb2ludC5jb20vbWFjaGluZS1sZWFybmluZy1hbGdvcml0aG1z&amp;ntb=1</a:t>
            </a:r>
          </a:p>
          <a:p>
            <a:pPr marL="285750" indent="-285750">
              <a:buFont typeface="Wingdings" panose="05000000000000000000" pitchFamily="2" charset="2"/>
              <a:buChar char="v"/>
            </a:pPr>
            <a:endParaRPr lang="en-IN" sz="1200" u="sng"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b="0" i="0" u="none" strike="noStrike" dirty="0">
              <a:solidFill>
                <a:srgbClr val="CC99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b="0" i="0" u="sng" strike="noStrike" dirty="0">
                <a:solidFill>
                  <a:srgbClr val="CC9900"/>
                </a:solidFill>
                <a:effectLst/>
                <a:latin typeface="Times New Roman" panose="02020603050405020304" pitchFamily="18" charset="0"/>
                <a:cs typeface="Times New Roman" panose="02020603050405020304" pitchFamily="18" charset="0"/>
              </a:rPr>
              <a:t>https://www.bing.com/ck/a?!&amp;&amp;p=4c3a815859f8fe7aJmltdHM9MTY2NzA4ODAwMCZpZ3VpZD0zZDU1NjZjZC05MjY2LTY2OWMtMTAxMi03NDg0OTNkNDY3ZGUmaW5zaWQ9NTI2Mw&amp;ptn=3&amp;hsh=3&amp;fclid=3d5566cd-9266-669c-1012-748493d467de&amp;psq=references+for+decision+tree+algorithm&amp;u=a1aHR0cHM6Ly90b3dhcmRzbWFjaGluZWxlYXJuaW5nLm9yZy9kZWNpc2lvbi10cmVlLWFsZ29yaXRobS8&amp;ntb=1</a:t>
            </a:r>
          </a:p>
        </p:txBody>
      </p:sp>
    </p:spTree>
    <p:extLst>
      <p:ext uri="{BB962C8B-B14F-4D97-AF65-F5344CB8AC3E}">
        <p14:creationId xmlns:p14="http://schemas.microsoft.com/office/powerpoint/2010/main" val="426366751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462"/>
            <a:ext cx="6858000" cy="9897537"/>
          </a:xfrm>
          <a:prstGeom prst="rect">
            <a:avLst/>
          </a:prstGeom>
        </p:spPr>
      </p:pic>
      <p:sp>
        <p:nvSpPr>
          <p:cNvPr id="2" name="TextBox 1" hidden="1">
            <a:extLst>
              <a:ext uri="{FF2B5EF4-FFF2-40B4-BE49-F238E27FC236}">
                <a16:creationId xmlns:a16="http://schemas.microsoft.com/office/drawing/2014/main" id="{000F030A-BFAC-AB49-FB3F-5E49EA78299E}"/>
              </a:ext>
            </a:extLst>
          </p:cNvPr>
          <p:cNvSpPr txBox="1"/>
          <p:nvPr/>
        </p:nvSpPr>
        <p:spPr>
          <a:xfrm>
            <a:off x="2609722" y="1446316"/>
            <a:ext cx="1629339" cy="400110"/>
          </a:xfrm>
          <a:prstGeom prst="rect">
            <a:avLst/>
          </a:prstGeom>
          <a:noFill/>
        </p:spPr>
        <p:txBody>
          <a:bodyPr wrap="square" rtlCol="0">
            <a:spAutoFit/>
          </a:bodyPr>
          <a:lstStyle/>
          <a:p>
            <a:pPr algn="ctr"/>
            <a:r>
              <a:rPr lang="en-IN" sz="2000" b="1" dirty="0">
                <a:solidFill>
                  <a:srgbClr val="00B0F0"/>
                </a:solidFill>
              </a:rPr>
              <a:t>RESULTS</a:t>
            </a:r>
          </a:p>
        </p:txBody>
      </p:sp>
      <p:sp>
        <p:nvSpPr>
          <p:cNvPr id="4" name="Rectangle 1" hidden="1">
            <a:extLst>
              <a:ext uri="{FF2B5EF4-FFF2-40B4-BE49-F238E27FC236}">
                <a16:creationId xmlns:a16="http://schemas.microsoft.com/office/drawing/2014/main" id="{12E1BD5C-DBFA-3E30-B9F2-BE40B640CD64}"/>
              </a:ext>
            </a:extLst>
          </p:cNvPr>
          <p:cNvSpPr>
            <a:spLocks noChangeArrowheads="1"/>
          </p:cNvSpPr>
          <p:nvPr/>
        </p:nvSpPr>
        <p:spPr bwMode="auto">
          <a:xfrm>
            <a:off x="978259" y="3561989"/>
            <a:ext cx="5094029" cy="3513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mpl_toolkits.mplot3d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a:ln>
                  <a:noFill/>
                </a:ln>
                <a:solidFill>
                  <a:schemeClr val="tx1"/>
                </a:solidFill>
                <a:effectLst/>
                <a:latin typeface="Candara" panose="020E0502030303020204" pitchFamily="34" charset="0"/>
              </a:rPr>
              <a:t>Axes3D</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sklearn.preprocessing</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chemeClr val="tx1"/>
                </a:solidFill>
                <a:effectLst/>
                <a:latin typeface="Candara" panose="020E0502030303020204" pitchFamily="34" charset="0"/>
              </a:rPr>
              <a:t>StandardScaler</a:t>
            </a:r>
            <a:endParaRPr kumimoji="0" lang="en-US" altLang="en-US" sz="2000" b="0"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matplotlib.pyplot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plt</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from</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tkinter</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chemeClr val="tx1"/>
                </a:solidFill>
                <a:effectLst/>
                <a:latin typeface="Candara" panose="020E05020303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numpy</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pandas </a:t>
            </a:r>
            <a:r>
              <a:rPr kumimoji="0" lang="en-US" altLang="en-US" sz="2000" b="1" i="0" u="none" strike="noStrike" cap="none" normalizeH="0" baseline="0" dirty="0">
                <a:ln>
                  <a:noFill/>
                </a:ln>
                <a:solidFill>
                  <a:srgbClr val="000000"/>
                </a:solidFill>
                <a:effectLst/>
                <a:latin typeface="Candara" panose="020E0502030303020204" pitchFamily="34" charset="0"/>
              </a:rPr>
              <a:t>as</a:t>
            </a:r>
            <a:r>
              <a:rPr kumimoji="0" lang="en-US" altLang="en-US" sz="2000" b="0" i="0" u="none" strike="noStrike" cap="none" normalizeH="0" baseline="0" dirty="0">
                <a:ln>
                  <a:noFill/>
                </a:ln>
                <a:solidFill>
                  <a:srgbClr val="000000"/>
                </a:solidFill>
                <a:effectLst/>
                <a:latin typeface="Candara" panose="020E0502030303020204" pitchFamily="34" charset="0"/>
              </a:rPr>
              <a:t> pd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1" i="0" u="none" strike="noStrike" cap="none" normalizeH="0" baseline="0" dirty="0">
                <a:ln>
                  <a:noFill/>
                </a:ln>
                <a:solidFill>
                  <a:srgbClr val="000000"/>
                </a:solidFill>
                <a:effectLst/>
                <a:latin typeface="Candara" panose="020E0502030303020204" pitchFamily="34" charset="0"/>
              </a:rPr>
              <a:t>import</a:t>
            </a:r>
            <a:r>
              <a:rPr kumimoji="0" lang="en-US" altLang="en-US" sz="2000" b="0" i="0" u="none" strike="noStrike" cap="none" normalizeH="0" baseline="0" dirty="0">
                <a:ln>
                  <a:noFill/>
                </a:ln>
                <a:solidFill>
                  <a:srgbClr val="000000"/>
                </a:solidFill>
                <a:effectLst/>
                <a:latin typeface="Candara" panose="020E0502030303020204" pitchFamily="34" charset="0"/>
              </a:rPr>
              <a:t> </a:t>
            </a:r>
            <a:r>
              <a:rPr kumimoji="0" lang="en-US" altLang="en-US" sz="2000" b="0" i="0" u="none" strike="noStrike" cap="none" normalizeH="0" baseline="0" dirty="0" err="1">
                <a:ln>
                  <a:noFill/>
                </a:ln>
                <a:solidFill>
                  <a:srgbClr val="000000"/>
                </a:solidFill>
                <a:effectLst/>
                <a:latin typeface="Candara" panose="020E0502030303020204" pitchFamily="34" charset="0"/>
              </a:rPr>
              <a:t>os</a:t>
            </a:r>
            <a:r>
              <a:rPr kumimoji="0" lang="en-US" altLang="en-US" sz="2000" b="0" i="0" u="none" strike="noStrike" cap="none" normalizeH="0" baseline="0" dirty="0">
                <a:ln>
                  <a:noFill/>
                </a:ln>
                <a:solidFill>
                  <a:srgbClr val="000000"/>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Candara" panose="020E0502030303020204" pitchFamily="34" charset="0"/>
              </a:rPr>
              <a:t>#List of the symptoms is listed here in list l1</a:t>
            </a:r>
            <a:r>
              <a:rPr kumimoji="0" lang="en-US" altLang="en-US" sz="2000" b="0" i="1"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hidden="1">
            <a:extLst>
              <a:ext uri="{FF2B5EF4-FFF2-40B4-BE49-F238E27FC236}">
                <a16:creationId xmlns:a16="http://schemas.microsoft.com/office/drawing/2014/main" id="{C3D732A7-DB1D-BC66-7BF3-9653E39DC60F}"/>
              </a:ext>
            </a:extLst>
          </p:cNvPr>
          <p:cNvSpPr>
            <a:spLocks noChangeArrowheads="1"/>
          </p:cNvSpPr>
          <p:nvPr/>
        </p:nvSpPr>
        <p:spPr bwMode="auto">
          <a:xfrm>
            <a:off x="36789" y="833424"/>
            <a:ext cx="685800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121"/>
                </a:solidFill>
                <a:effectLst/>
                <a:latin typeface="Arial Unicode MS"/>
              </a:rPr>
              <a:t># Scatter and density plots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def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plotScatterMatrix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select_dtypes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include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number</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keep only numerical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Remove rows and columns that would lead to </a:t>
            </a:r>
            <a:r>
              <a:rPr kumimoji="0" lang="en-US" altLang="en-US" b="0" i="1" u="none" strike="noStrike" cap="none" normalizeH="0" baseline="0" dirty="0" err="1">
                <a:ln>
                  <a:noFill/>
                </a:ln>
                <a:solidFill>
                  <a:srgbClr val="212121"/>
                </a:solidFill>
                <a:effectLst/>
                <a:latin typeface="Arial Unicode MS"/>
              </a:rPr>
              <a:t>df</a:t>
            </a:r>
            <a:r>
              <a:rPr kumimoji="0" lang="en-US" altLang="en-US" b="0" i="1" u="none" strike="noStrike" cap="none" normalizeH="0" baseline="0" dirty="0">
                <a:ln>
                  <a:noFill/>
                </a:ln>
                <a:solidFill>
                  <a:srgbClr val="212121"/>
                </a:solidFill>
                <a:effectLst/>
                <a:latin typeface="Arial Unicode MS"/>
              </a:rPr>
              <a:t> being singular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dropna</a:t>
            </a:r>
            <a:r>
              <a:rPr kumimoji="0" lang="en-US" altLang="en-US" b="0" i="0" u="none" strike="noStrike" cap="none" normalizeH="0" baseline="0" dirty="0">
                <a:ln>
                  <a:noFill/>
                </a:ln>
                <a:solidFill>
                  <a:srgbClr val="212121"/>
                </a:solidFill>
                <a:effectLst/>
                <a:latin typeface="Arial Unicode MS"/>
              </a:rPr>
              <a:t>('columns’)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col</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nunique</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 </a:t>
            </a:r>
            <a:r>
              <a:rPr kumimoji="0" lang="en-US" altLang="en-US" b="0" i="1" u="none" strike="noStrike" cap="none" normalizeH="0" baseline="0" dirty="0">
                <a:ln>
                  <a:noFill/>
                </a:ln>
                <a:solidFill>
                  <a:srgbClr val="212121"/>
                </a:solidFill>
                <a:effectLst/>
                <a:latin typeface="Arial Unicode MS"/>
              </a:rPr>
              <a:t># keep columns where there are more than 1 unique values</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df</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if</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rgbClr val="212121"/>
                </a:solidFill>
                <a:effectLst/>
                <a:latin typeface="Arial Unicode MS"/>
              </a:rPr>
              <a:t>len</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&gt;</a:t>
            </a:r>
            <a:r>
              <a:rPr kumimoji="0" lang="en-US" altLang="en-US" b="0" i="0" u="none" strike="noStrike" cap="none" normalizeH="0" baseline="0" dirty="0">
                <a:ln>
                  <a:noFill/>
                </a:ln>
                <a:solidFill>
                  <a:srgbClr val="212121"/>
                </a:solidFill>
                <a:effectLst/>
                <a:latin typeface="Arial Unicode MS"/>
              </a:rPr>
              <a:t>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columnNames</a:t>
            </a:r>
            <a:r>
              <a:rPr kumimoji="0" lang="en-US" altLang="en-US"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pd</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plotting</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scatter_matrix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alpha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0.75, </a:t>
            </a:r>
            <a:r>
              <a:rPr kumimoji="0" lang="en-US" altLang="en-US" b="0" i="0" u="none" strike="noStrike" cap="none" normalizeH="0" baseline="0" dirty="0" err="1">
                <a:ln>
                  <a:noFill/>
                </a:ln>
                <a:solidFill>
                  <a:schemeClr val="tx1"/>
                </a:solidFill>
                <a:effectLst/>
                <a:latin typeface="Arial" panose="020B0604020202020204" pitchFamily="34" charset="0"/>
              </a:rPr>
              <a:t>figsize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plotSize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diagonal</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rgbClr val="212121"/>
                </a:solidFill>
                <a:effectLst/>
                <a:latin typeface="Arial Unicode MS"/>
              </a:rPr>
              <a:t>kde</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df1</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corr</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values</a:t>
            </a:r>
            <a:r>
              <a:rPr kumimoji="0" lang="en-US" altLang="en-US" b="0" i="0" u="none" strike="noStrike" cap="none" normalizeH="0" baseline="0" dirty="0">
                <a:ln>
                  <a:noFill/>
                </a:ln>
                <a:solidFill>
                  <a:srgbClr val="21212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12121"/>
                </a:solidFill>
                <a:effectLst/>
                <a:latin typeface="Arial Unicode MS"/>
              </a:rPr>
              <a:t>for</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rgbClr val="212121"/>
                </a:solidFill>
                <a:effectLst/>
                <a:latin typeface="Arial Unicode MS"/>
              </a:rPr>
              <a:t>in</a:t>
            </a:r>
            <a:r>
              <a:rPr kumimoji="0" lang="en-US" altLang="en-US" b="0" i="0" u="none" strike="noStrike" cap="none" normalizeH="0" baseline="0" dirty="0">
                <a:ln>
                  <a:noFill/>
                </a:ln>
                <a:solidFill>
                  <a:srgbClr val="212121"/>
                </a:solidFill>
                <a:effectLst/>
                <a:latin typeface="Arial Unicode MS"/>
              </a:rPr>
              <a:t> zip(</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np</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triu_indices_from</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rgbClr val="212121"/>
                </a:solidFill>
                <a:effectLst/>
                <a:latin typeface="Arial Unicode MS"/>
              </a:rPr>
              <a:t>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12121"/>
                </a:solidFill>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ax</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annotate</a:t>
            </a:r>
            <a:r>
              <a:rPr kumimoji="0" lang="en-US" altLang="en-US" b="0" i="0" u="none" strike="noStrike" cap="none" normalizeH="0" baseline="0" dirty="0">
                <a:ln>
                  <a:noFill/>
                </a:ln>
                <a:solidFill>
                  <a:srgbClr val="212121"/>
                </a:solidFill>
                <a:effectLst/>
                <a:latin typeface="Arial Unicode MS"/>
              </a:rPr>
              <a:t>('Corr. </a:t>
            </a:r>
            <a:r>
              <a:rPr kumimoji="0" lang="en-US" altLang="en-US" b="0" i="0" u="none" strike="noStrike" cap="none" normalizeH="0" baseline="0" dirty="0" err="1">
                <a:ln>
                  <a:noFill/>
                </a:ln>
                <a:solidFill>
                  <a:srgbClr val="212121"/>
                </a:solidFill>
                <a:effectLst/>
                <a:latin typeface="Arial Unicode MS"/>
              </a:rPr>
              <a:t>coef</a:t>
            </a:r>
            <a:r>
              <a:rPr kumimoji="0" lang="en-US" altLang="en-US" b="0" i="0" u="none" strike="noStrike" cap="none" normalizeH="0" baseline="0" dirty="0">
                <a:ln>
                  <a:noFill/>
                </a:ln>
                <a:solidFill>
                  <a:srgbClr val="212121"/>
                </a:solidFill>
                <a:effectLst/>
                <a:latin typeface="Arial Unicode MS"/>
              </a:rPr>
              <a:t> = %.3f' </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corrs</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rgbClr val="212121"/>
                </a:solidFill>
                <a:effectLst/>
                <a:latin typeface="Arial Unicode MS"/>
              </a:rPr>
              <a:t>], (0.8, 0.2), </a:t>
            </a:r>
            <a:r>
              <a:rPr kumimoji="0" lang="en-US" altLang="en-US" b="0" i="0" u="none" strike="noStrike" cap="none" normalizeH="0" baseline="0" dirty="0" err="1">
                <a:ln>
                  <a:noFill/>
                </a:ln>
                <a:solidFill>
                  <a:schemeClr val="tx1"/>
                </a:solidFill>
                <a:effectLst/>
                <a:latin typeface="Arial" panose="020B0604020202020204" pitchFamily="34" charset="0"/>
              </a:rPr>
              <a:t>xycoords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'axes fraction', </a:t>
            </a:r>
            <a:r>
              <a:rPr kumimoji="0" lang="en-US" altLang="en-US" b="0" i="0" u="none" strike="noStrike" cap="none" normalizeH="0" baseline="0" dirty="0">
                <a:ln>
                  <a:noFill/>
                </a:ln>
                <a:solidFill>
                  <a:schemeClr val="tx1"/>
                </a:solidFill>
                <a:effectLst/>
                <a:latin typeface="Arial" panose="020B0604020202020204" pitchFamily="34" charset="0"/>
              </a:rPr>
              <a:t>ha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err="1">
                <a:ln>
                  <a:noFill/>
                </a:ln>
                <a:solidFill>
                  <a:schemeClr val="tx1"/>
                </a:solidFill>
                <a:effectLst/>
                <a:latin typeface="Arial" panose="020B0604020202020204" pitchFamily="34" charset="0"/>
              </a:rPr>
              <a:t>va</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rgbClr val="212121"/>
                </a:solidFill>
                <a:effectLst/>
                <a:latin typeface="Arial Unicode MS"/>
              </a:rPr>
              <a:t>'center', </a:t>
            </a:r>
            <a:r>
              <a:rPr kumimoji="0" lang="en-US" altLang="en-US" b="0" i="0" u="none" strike="noStrike" cap="none" normalizeH="0" baseline="0" dirty="0">
                <a:ln>
                  <a:noFill/>
                </a:ln>
                <a:solidFill>
                  <a:schemeClr val="tx1"/>
                </a:solidFill>
                <a:effectLst/>
                <a:latin typeface="Arial" panose="020B0604020202020204" pitchFamily="34" charset="0"/>
              </a:rPr>
              <a:t>size</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textSize</a:t>
            </a: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suptitle</a:t>
            </a:r>
            <a:r>
              <a:rPr kumimoji="0" lang="en-US" altLang="en-US" b="0" i="0" u="none" strike="noStrike" cap="none" normalizeH="0" baseline="0" dirty="0">
                <a:ln>
                  <a:noFill/>
                </a:ln>
                <a:solidFill>
                  <a:srgbClr val="212121"/>
                </a:solidFill>
                <a:effectLst/>
                <a:latin typeface="Arial Unicode MS"/>
              </a:rPr>
              <a:t>('Scatter and Density 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Arial Unicode MS"/>
              </a:rPr>
              <a:t> </a:t>
            </a:r>
            <a:r>
              <a:rPr kumimoji="0" lang="en-US" altLang="en-US" b="0" i="0" u="none" strike="noStrike" cap="none" normalizeH="0" baseline="0" dirty="0" err="1">
                <a:ln>
                  <a:noFill/>
                </a:ln>
                <a:solidFill>
                  <a:schemeClr val="tx1"/>
                </a:solidFill>
                <a:effectLst/>
                <a:latin typeface="Arial" panose="020B0604020202020204" pitchFamily="34" charset="0"/>
              </a:rPr>
              <a:t>plt</a:t>
            </a:r>
            <a:r>
              <a:rPr kumimoji="0" lang="en-US" altLang="en-US" b="1"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show</a:t>
            </a:r>
            <a:r>
              <a:rPr kumimoji="0" lang="en-US" altLang="en-US" b="0" i="0" u="none" strike="noStrike" cap="none" normalizeH="0" baseline="0" dirty="0">
                <a:ln>
                  <a:noFill/>
                </a:ln>
                <a:solidFill>
                  <a:srgbClr val="212121"/>
                </a:solidFill>
                <a:effectLst/>
                <a:latin typeface="Arial Unicode MS"/>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hidden="1">
            <a:extLst>
              <a:ext uri="{FF2B5EF4-FFF2-40B4-BE49-F238E27FC236}">
                <a16:creationId xmlns:a16="http://schemas.microsoft.com/office/drawing/2014/main" id="{0FCBBB5D-CB50-C664-7ACA-0BABA1D4F62F}"/>
              </a:ext>
            </a:extLst>
          </p:cNvPr>
          <p:cNvSpPr>
            <a:spLocks noChangeArrowheads="1"/>
          </p:cNvSpPr>
          <p:nvPr/>
        </p:nvSpPr>
        <p:spPr bwMode="auto">
          <a:xfrm>
            <a:off x="516836" y="7771849"/>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212121"/>
                </a:solidFill>
                <a:effectLst/>
                <a:latin typeface="Arial Unicode MS"/>
              </a:rPr>
              <a:t># Scatter and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def</a:t>
            </a:r>
            <a:r>
              <a:rPr kumimoji="0" lang="en-US" altLang="en-US" sz="900" b="0" i="0" u="none" strike="noStrike" cap="none" normalizeH="0" baseline="0" dirty="0">
                <a:ln>
                  <a:noFill/>
                </a:ln>
                <a:solidFill>
                  <a:srgbClr val="212121"/>
                </a:solidFill>
                <a:effectLst/>
                <a:latin typeface="Arial Unicode MS"/>
              </a:rPr>
              <a:t> </a:t>
            </a:r>
            <a:r>
              <a:rPr kumimoji="0" lang="en-US" altLang="en-US" sz="900" b="0" i="0" u="none" strike="noStrike" cap="none" normalizeH="0" baseline="0" dirty="0" err="1">
                <a:ln>
                  <a:noFill/>
                </a:ln>
                <a:solidFill>
                  <a:srgbClr val="212121"/>
                </a:solidFill>
                <a:effectLst/>
                <a:latin typeface="Arial Unicode MS"/>
              </a:rPr>
              <a:t>plotScatterMatrix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select_dtypes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include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number</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keep only numerical columns</a:t>
            </a:r>
            <a:r>
              <a:rPr kumimoji="0" lang="en-US" altLang="en-US" sz="900" b="0" i="0" u="none" strike="noStrike" cap="none" normalizeH="0" baseline="0" dirty="0">
                <a:ln>
                  <a:noFill/>
                </a:ln>
                <a:solidFill>
                  <a:srgbClr val="212121"/>
                </a:solidFill>
                <a:effectLst/>
                <a:latin typeface="Arial Unicode MS"/>
              </a:rPr>
              <a:t> </a:t>
            </a:r>
            <a:r>
              <a:rPr kumimoji="0" lang="en-US" altLang="en-US" sz="900" b="0" i="1" u="none" strike="noStrike" cap="none" normalizeH="0" baseline="0" dirty="0">
                <a:ln>
                  <a:noFill/>
                </a:ln>
                <a:solidFill>
                  <a:srgbClr val="212121"/>
                </a:solidFill>
                <a:effectLst/>
                <a:latin typeface="Arial Unicode MS"/>
              </a:rPr>
              <a:t># Remove rows and columns that would lead to </a:t>
            </a:r>
            <a:r>
              <a:rPr kumimoji="0" lang="en-US" altLang="en-US" sz="900" b="0" i="1" u="none" strike="noStrike" cap="none" normalizeH="0" baseline="0" dirty="0" err="1">
                <a:ln>
                  <a:noFill/>
                </a:ln>
                <a:solidFill>
                  <a:srgbClr val="212121"/>
                </a:solidFill>
                <a:effectLst/>
                <a:latin typeface="Arial Unicode MS"/>
              </a:rPr>
              <a:t>df</a:t>
            </a:r>
            <a:r>
              <a:rPr kumimoji="0" lang="en-US" altLang="en-US" sz="900" b="0" i="1" u="none" strike="noStrike" cap="none" normalizeH="0" baseline="0" dirty="0">
                <a:ln>
                  <a:noFill/>
                </a:ln>
                <a:solidFill>
                  <a:srgbClr val="212121"/>
                </a:solidFill>
                <a:effectLst/>
                <a:latin typeface="Arial Unicode MS"/>
              </a:rPr>
              <a:t> being singular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dropna</a:t>
            </a:r>
            <a:r>
              <a:rPr kumimoji="0" lang="en-US" altLang="en-US" sz="900" b="0" i="0" u="none" strike="noStrike" cap="none" normalizeH="0" baseline="0" dirty="0">
                <a:ln>
                  <a:noFill/>
                </a:ln>
                <a:solidFill>
                  <a:srgbClr val="212121"/>
                </a:solidFill>
                <a:effectLst/>
                <a:latin typeface="Arial Unicode MS"/>
              </a:rPr>
              <a:t>('columns')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col</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nunique</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 </a:t>
            </a:r>
            <a:r>
              <a:rPr kumimoji="0" lang="en-US" altLang="en-US" sz="900" b="0" i="1" u="none" strike="noStrike" cap="none" normalizeH="0" baseline="0" dirty="0">
                <a:ln>
                  <a:noFill/>
                </a:ln>
                <a:solidFill>
                  <a:srgbClr val="212121"/>
                </a:solidFill>
                <a:effectLst/>
                <a:latin typeface="Arial Unicode MS"/>
              </a:rPr>
              <a:t># keep columns where there are more than 1 unique values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df</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if</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&gt;</a:t>
            </a:r>
            <a:r>
              <a:rPr kumimoji="0" lang="en-US" altLang="en-US" sz="900" b="0" i="0" u="none" strike="noStrike" cap="none" normalizeH="0" baseline="0" dirty="0">
                <a:ln>
                  <a:noFill/>
                </a:ln>
                <a:solidFill>
                  <a:srgbClr val="212121"/>
                </a:solidFill>
                <a:effectLst/>
                <a:latin typeface="Arial Unicode MS"/>
              </a:rPr>
              <a:t> 10: </a:t>
            </a:r>
            <a:r>
              <a:rPr kumimoji="0" lang="en-US" altLang="en-US" sz="900" b="0" i="1" u="none" strike="noStrike" cap="none" normalizeH="0" baseline="0" dirty="0">
                <a:ln>
                  <a:noFill/>
                </a:ln>
                <a:solidFill>
                  <a:srgbClr val="212121"/>
                </a:solidFill>
                <a:effectLst/>
                <a:latin typeface="Arial Unicode MS"/>
              </a:rPr>
              <a:t># reduce the number of columns for matrix inversion of kernel density plots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[:10]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columnNames</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plotting</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scatter_matrix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alpha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0.75, </a:t>
            </a:r>
            <a:r>
              <a:rPr kumimoji="0" lang="en-US" altLang="en-US" sz="1200" b="0" i="0" u="none" strike="noStrike" cap="none" normalizeH="0" baseline="0" dirty="0" err="1">
                <a:ln>
                  <a:noFill/>
                </a:ln>
                <a:solidFill>
                  <a:schemeClr val="tx1"/>
                </a:solidFill>
                <a:effectLst/>
                <a:latin typeface="Arial" panose="020B0604020202020204" pitchFamily="34" charset="0"/>
              </a:rPr>
              <a:t>figsize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plotSize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diagonal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t>
            </a:r>
            <a:r>
              <a:rPr kumimoji="0" lang="en-US" altLang="en-US" sz="900" b="0" i="0" u="none" strike="noStrike" cap="none" normalizeH="0" baseline="0" dirty="0" err="1">
                <a:ln>
                  <a:noFill/>
                </a:ln>
                <a:solidFill>
                  <a:srgbClr val="212121"/>
                </a:solidFill>
                <a:effectLst/>
                <a:latin typeface="Arial Unicode MS"/>
              </a:rPr>
              <a:t>kde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df1</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values</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for</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a:t>
            </a:r>
            <a:r>
              <a:rPr kumimoji="0" lang="en-US" altLang="en-US" sz="900" b="1" i="0" u="none" strike="noStrike" cap="none" normalizeH="0" baseline="0" dirty="0">
                <a:ln>
                  <a:noFill/>
                </a:ln>
                <a:solidFill>
                  <a:srgbClr val="212121"/>
                </a:solidFill>
                <a:effectLst/>
                <a:latin typeface="Arial Unicode MS"/>
              </a:rPr>
              <a:t>in</a:t>
            </a:r>
            <a:r>
              <a:rPr kumimoji="0" lang="en-US" altLang="en-US" sz="900" b="0" i="0" u="none" strike="noStrike" cap="none" normalizeH="0" baseline="0" dirty="0">
                <a:ln>
                  <a:noFill/>
                </a:ln>
                <a:solidFill>
                  <a:srgbClr val="212121"/>
                </a:solidFill>
                <a:effectLst/>
                <a:latin typeface="Arial Unicode MS"/>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triu_indices_from</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k</a:t>
            </a:r>
            <a:r>
              <a:rPr kumimoji="0" lang="en-US" altLang="en-US" sz="9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1)): </a:t>
            </a:r>
            <a:r>
              <a:rPr kumimoji="0" lang="en-US" altLang="en-US" sz="1200" b="0" i="0" u="none" strike="noStrike" cap="none" normalizeH="0" baseline="0" dirty="0">
                <a:ln>
                  <a:noFill/>
                </a:ln>
                <a:solidFill>
                  <a:schemeClr val="tx1"/>
                </a:solidFill>
                <a:effectLst/>
                <a:latin typeface="Arial" panose="020B0604020202020204" pitchFamily="34" charset="0"/>
              </a:rPr>
              <a:t>ax</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annotate</a:t>
            </a:r>
            <a:r>
              <a:rPr kumimoji="0" lang="en-US" altLang="en-US" sz="900" b="0" i="0" u="none" strike="noStrike" cap="none" normalizeH="0" baseline="0" dirty="0">
                <a:ln>
                  <a:noFill/>
                </a:ln>
                <a:solidFill>
                  <a:srgbClr val="212121"/>
                </a:solidFill>
                <a:effectLst/>
                <a:latin typeface="Arial Unicode MS"/>
              </a:rPr>
              <a:t>('Corr. </a:t>
            </a:r>
            <a:r>
              <a:rPr kumimoji="0" lang="en-US" altLang="en-US" sz="900" b="0" i="0" u="none" strike="noStrike" cap="none" normalizeH="0" baseline="0" dirty="0" err="1">
                <a:ln>
                  <a:noFill/>
                </a:ln>
                <a:solidFill>
                  <a:srgbClr val="212121"/>
                </a:solidFill>
                <a:effectLst/>
                <a:latin typeface="Arial Unicode MS"/>
              </a:rPr>
              <a:t>coef</a:t>
            </a:r>
            <a:r>
              <a:rPr kumimoji="0" lang="en-US" altLang="en-US" sz="900" b="0" i="0" u="none" strike="noStrike" cap="none" normalizeH="0" baseline="0" dirty="0">
                <a:ln>
                  <a:noFill/>
                </a:ln>
                <a:solidFill>
                  <a:srgbClr val="212121"/>
                </a:solidFill>
                <a:effectLst/>
                <a:latin typeface="Arial Unicode MS"/>
              </a:rPr>
              <a:t> = %.3f'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corrs</a:t>
            </a:r>
            <a:r>
              <a:rPr kumimoji="0" lang="en-US" altLang="en-US" sz="900" b="0" i="0" u="none" strike="noStrike" cap="none" normalizeH="0" baseline="0" dirty="0">
                <a:ln>
                  <a:noFill/>
                </a:ln>
                <a:solidFill>
                  <a:srgbClr val="212121"/>
                </a:solidFill>
                <a:effectLst/>
                <a:latin typeface="Arial Unicode MS"/>
              </a:rPr>
              <a:t>[</a:t>
            </a:r>
            <a:r>
              <a:rPr kumimoji="0" lang="en-US" altLang="en-US" sz="1200" b="0" i="0" u="none" strike="noStrike" cap="none" normalizeH="0" baseline="0" dirty="0" err="1">
                <a:ln>
                  <a:noFill/>
                </a:ln>
                <a:solidFill>
                  <a:schemeClr val="tx1"/>
                </a:solidFill>
                <a:effectLst/>
                <a:latin typeface="Arial" panose="020B0604020202020204" pitchFamily="34" charset="0"/>
              </a:rPr>
              <a:t>i</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a:ln>
                  <a:noFill/>
                </a:ln>
                <a:solidFill>
                  <a:schemeClr val="tx1"/>
                </a:solidFill>
                <a:effectLst/>
                <a:latin typeface="Arial" panose="020B0604020202020204" pitchFamily="34" charset="0"/>
              </a:rPr>
              <a:t>j</a:t>
            </a:r>
            <a:r>
              <a:rPr kumimoji="0" lang="en-US" altLang="en-US" sz="900" b="0" i="0" u="none" strike="noStrike" cap="none" normalizeH="0" baseline="0" dirty="0">
                <a:ln>
                  <a:noFill/>
                </a:ln>
                <a:solidFill>
                  <a:srgbClr val="212121"/>
                </a:solidFill>
                <a:effectLst/>
                <a:latin typeface="Arial Unicode MS"/>
              </a:rPr>
              <a:t>], (0.8, 0.2), </a:t>
            </a:r>
            <a:r>
              <a:rPr kumimoji="0" lang="en-US" altLang="en-US" sz="1200" b="0" i="0" u="none" strike="noStrike" cap="none" normalizeH="0" baseline="0" dirty="0" err="1">
                <a:ln>
                  <a:noFill/>
                </a:ln>
                <a:solidFill>
                  <a:schemeClr val="tx1"/>
                </a:solidFill>
                <a:effectLst/>
                <a:latin typeface="Arial" panose="020B0604020202020204" pitchFamily="34" charset="0"/>
              </a:rPr>
              <a:t>xycoords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'axes fraction', </a:t>
            </a:r>
            <a:r>
              <a:rPr kumimoji="0" lang="en-US" altLang="en-US" sz="1200" b="0" i="0" u="none" strike="noStrike" cap="none" normalizeH="0" baseline="0" dirty="0">
                <a:ln>
                  <a:noFill/>
                </a:ln>
                <a:solidFill>
                  <a:schemeClr val="tx1"/>
                </a:solidFill>
                <a:effectLst/>
                <a:latin typeface="Arial" panose="020B0604020202020204" pitchFamily="34" charset="0"/>
              </a:rPr>
              <a:t>ha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err="1">
                <a:ln>
                  <a:noFill/>
                </a:ln>
                <a:solidFill>
                  <a:schemeClr val="tx1"/>
                </a:solidFill>
                <a:effectLst/>
                <a:latin typeface="Arial" panose="020B0604020202020204" pitchFamily="34" charset="0"/>
              </a:rPr>
              <a:t>va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a:ln>
                  <a:noFill/>
                </a:ln>
                <a:solidFill>
                  <a:srgbClr val="212121"/>
                </a:solidFill>
                <a:effectLst/>
                <a:latin typeface="Arial Unicode MS"/>
              </a:rPr>
              <a:t>'center', </a:t>
            </a:r>
            <a:r>
              <a:rPr kumimoji="0" lang="en-US" altLang="en-US" sz="1200" b="0" i="0" u="none" strike="noStrike" cap="none" normalizeH="0" baseline="0" dirty="0">
                <a:ln>
                  <a:noFill/>
                </a:ln>
                <a:solidFill>
                  <a:schemeClr val="tx1"/>
                </a:solidFill>
                <a:effectLst/>
                <a:latin typeface="Arial" panose="020B0604020202020204" pitchFamily="34" charset="0"/>
              </a:rPr>
              <a:t>size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textSize</a:t>
            </a:r>
            <a:r>
              <a:rPr kumimoji="0" lang="en-US" altLang="en-US" sz="900" b="0" i="0" u="none" strike="noStrike" cap="none" normalizeH="0" baseline="0" dirty="0">
                <a:ln>
                  <a:noFill/>
                </a:ln>
                <a:solidFill>
                  <a:srgbClr val="212121"/>
                </a:solidFill>
                <a:effectLst/>
                <a:latin typeface="Arial Unicode MS"/>
              </a:rPr>
              <a: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suptitle</a:t>
            </a:r>
            <a:r>
              <a:rPr kumimoji="0" lang="en-US" altLang="en-US" sz="900" b="0" i="0" u="none" strike="noStrike" cap="none" normalizeH="0" baseline="0" dirty="0">
                <a:ln>
                  <a:noFill/>
                </a:ln>
                <a:solidFill>
                  <a:srgbClr val="212121"/>
                </a:solidFill>
                <a:effectLst/>
                <a:latin typeface="Arial Unicode MS"/>
              </a:rPr>
              <a:t>('Scatter and Density Plot') </a:t>
            </a:r>
            <a:r>
              <a:rPr kumimoji="0" lang="en-US" altLang="en-US" sz="1200" b="0" i="0" u="none" strike="noStrike" cap="none" normalizeH="0" baseline="0" dirty="0" err="1">
                <a:ln>
                  <a:noFill/>
                </a:ln>
                <a:solidFill>
                  <a:schemeClr val="tx1"/>
                </a:solidFill>
                <a:effectLst/>
                <a:latin typeface="Arial" panose="020B0604020202020204" pitchFamily="34" charset="0"/>
              </a:rPr>
              <a:t>plt</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show</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hidden="1">
            <a:extLst>
              <a:ext uri="{FF2B5EF4-FFF2-40B4-BE49-F238E27FC236}">
                <a16:creationId xmlns:a16="http://schemas.microsoft.com/office/drawing/2014/main" id="{77FE3C5A-C51F-8FFD-C9C9-D2505D8931F0}"/>
              </a:ext>
            </a:extLst>
          </p:cNvPr>
          <p:cNvSpPr>
            <a:spLocks noChangeArrowheads="1"/>
          </p:cNvSpPr>
          <p:nvPr/>
        </p:nvSpPr>
        <p:spPr bwMode="auto">
          <a:xfrm>
            <a:off x="130629" y="7002865"/>
            <a:ext cx="3916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plotPerColumnDistribution</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10, 5)</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hidden="1">
            <a:extLst>
              <a:ext uri="{FF2B5EF4-FFF2-40B4-BE49-F238E27FC236}">
                <a16:creationId xmlns:a16="http://schemas.microsoft.com/office/drawing/2014/main" id="{2B1891F0-7DBC-4CDF-236C-D57FA67AE01D}"/>
              </a:ext>
            </a:extLst>
          </p:cNvPr>
          <p:cNvSpPr>
            <a:spLocks noChangeArrowheads="1"/>
          </p:cNvSpPr>
          <p:nvPr/>
        </p:nvSpPr>
        <p:spPr bwMode="auto">
          <a:xfrm>
            <a:off x="130629" y="7479562"/>
            <a:ext cx="3007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plotScatterMatrix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 20, 10</a:t>
            </a:r>
            <a:r>
              <a:rPr kumimoji="0" lang="en-US" altLang="en-US" sz="900" b="0" i="0" u="none" strike="noStrike" cap="none" normalizeH="0" baseline="0" dirty="0">
                <a:ln>
                  <a:noFill/>
                </a:ln>
                <a:solidFill>
                  <a:srgbClr val="212121"/>
                </a:solidFill>
                <a:effectLst/>
                <a:latin typeface="Arial Unicode MS"/>
              </a:rPr>
              <a:t>)</a:t>
            </a:r>
            <a:r>
              <a:rPr kumimoji="0" lang="en-US" altLang="en-US" sz="4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Rectangle 5" hidden="1">
            <a:extLst>
              <a:ext uri="{FF2B5EF4-FFF2-40B4-BE49-F238E27FC236}">
                <a16:creationId xmlns:a16="http://schemas.microsoft.com/office/drawing/2014/main" id="{A67FC909-DEFE-2CDD-6E2F-1CB5920E648B}"/>
              </a:ext>
            </a:extLst>
          </p:cNvPr>
          <p:cNvSpPr>
            <a:spLocks noChangeArrowheads="1"/>
          </p:cNvSpPr>
          <p:nvPr/>
        </p:nvSpPr>
        <p:spPr bwMode="auto">
          <a:xfrm>
            <a:off x="220869" y="7956259"/>
            <a:ext cx="5447210" cy="144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l1</a:t>
            </a:r>
            <a:r>
              <a:rPr kumimoji="0" lang="en-US" altLang="en-US" sz="1800" b="0" i="0" u="none" strike="noStrike" cap="none" normalizeH="0" baseline="0" dirty="0">
                <a:ln>
                  <a:noFill/>
                </a:ln>
                <a:solidFill>
                  <a:srgbClr val="21212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rgbClr val="212121"/>
                </a:solidFill>
                <a:effectLst/>
                <a:latin typeface="Arial Unicode MS"/>
              </a:rPr>
              <a:t>[["prognosis"]]</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 </a:t>
            </a:r>
            <a:r>
              <a:rPr kumimoji="0" lang="en-US" altLang="en-US" sz="1800" b="0" i="0" u="none" strike="noStrike" cap="none" normalizeH="0" baseline="0" dirty="0" err="1">
                <a:ln>
                  <a:noFill/>
                </a:ln>
                <a:solidFill>
                  <a:schemeClr val="tx1"/>
                </a:solidFill>
                <a:effectLst/>
                <a:latin typeface="Arial" panose="020B0604020202020204" pitchFamily="34" charset="0"/>
              </a:rPr>
              <a:t>np</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ravel</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a:ln>
                  <a:noFill/>
                </a:ln>
                <a:solidFill>
                  <a:srgbClr val="21212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Arial Unicode MS"/>
              </a:rPr>
              <a:t>print(</a:t>
            </a:r>
            <a:r>
              <a:rPr kumimoji="0" lang="en-US" altLang="en-US" sz="1800" b="0" i="0" u="none" strike="noStrike" cap="none" normalizeH="0" baseline="0" dirty="0">
                <a:ln>
                  <a:noFill/>
                </a:ln>
                <a:solidFill>
                  <a:schemeClr val="tx1"/>
                </a:solidFill>
                <a:effectLst/>
                <a:latin typeface="Arial" panose="020B0604020202020204" pitchFamily="34" charset="0"/>
              </a:rPr>
              <a:t>X</a:t>
            </a:r>
            <a:r>
              <a:rPr kumimoji="0" lang="en-US" altLang="en-US" sz="1800" b="0" i="0" u="none" strike="noStrike" cap="none" normalizeH="0" baseline="0" dirty="0">
                <a:ln>
                  <a:noFill/>
                </a:ln>
                <a:solidFill>
                  <a:srgbClr val="212121"/>
                </a:solidFill>
                <a:effectLst/>
                <a:latin typeface="Arial Unicode M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hidden="1">
            <a:extLst>
              <a:ext uri="{FF2B5EF4-FFF2-40B4-BE49-F238E27FC236}">
                <a16:creationId xmlns:a16="http://schemas.microsoft.com/office/drawing/2014/main" id="{9DA9ECF5-CDB7-D1A2-EC7D-A15C020CC2CF}"/>
              </a:ext>
            </a:extLst>
          </p:cNvPr>
          <p:cNvSpPr>
            <a:spLocks noChangeArrowheads="1"/>
          </p:cNvSpPr>
          <p:nvPr/>
        </p:nvSpPr>
        <p:spPr bwMode="auto">
          <a:xfrm>
            <a:off x="0" y="47952"/>
            <a:ext cx="7393577" cy="1071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3480" rIns="6348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a:ln>
                  <a:noFill/>
                </a:ln>
                <a:solidFill>
                  <a:schemeClr val="tx1"/>
                </a:solidFill>
                <a:effectLst/>
                <a:latin typeface="Arial Unicode MS"/>
              </a:rPr>
              <a:t>for</a:t>
            </a: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chemeClr val="tx1"/>
                </a:solidFill>
                <a:effectLst/>
                <a:latin typeface="Arial Unicode MS"/>
              </a:rPr>
              <a:t> </a:t>
            </a:r>
            <a:r>
              <a:rPr kumimoji="0" lang="en-US" altLang="en-US" b="1" i="0" u="none" strike="noStrike" cap="none" normalizeH="0" baseline="0" dirty="0">
                <a:ln>
                  <a:noFill/>
                </a:ln>
                <a:solidFill>
                  <a:schemeClr val="tx1"/>
                </a:solidFill>
                <a:effectLst/>
                <a:latin typeface="Arial Unicode MS"/>
              </a:rPr>
              <a:t>in</a:t>
            </a:r>
            <a:r>
              <a:rPr kumimoji="0" lang="en-US" altLang="en-US" b="0" i="0" u="none" strike="noStrike" cap="none" normalizeH="0" baseline="0" dirty="0">
                <a:ln>
                  <a:noFill/>
                </a:ln>
                <a:solidFill>
                  <a:schemeClr val="tx1"/>
                </a:solidFill>
                <a:effectLst/>
                <a:latin typeface="Arial Unicode MS"/>
              </a:rPr>
              <a:t> range</a:t>
            </a:r>
            <a:r>
              <a:rPr kumimoji="0" lang="en-US" altLang="en-US" sz="1600" b="0" i="0" u="none" strike="noStrike" cap="none" normalizeH="0" baseline="0" dirty="0">
                <a:ln>
                  <a:noFill/>
                </a:ln>
                <a:solidFill>
                  <a:schemeClr val="tx1"/>
                </a:solidFill>
                <a:effectLst/>
                <a:latin typeface="Arial Unicode MS"/>
              </a:rPr>
              <a:t>(0,(</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psymptoms</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z</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l1</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k</a:t>
            </a:r>
            <a:r>
              <a:rPr kumimoji="0" lang="en-US" altLang="en-US" sz="1600" b="0" i="0" u="none" strike="noStrike" cap="none" normalizeH="0" baseline="0" dirty="0">
                <a:ln>
                  <a:noFill/>
                </a:ln>
                <a:solidFill>
                  <a:schemeClr val="tx1"/>
                </a:solidFill>
                <a:effectLst/>
                <a:latin typeface="Arial Unicode MS"/>
              </a:rPr>
              <a: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1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l2</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clf3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panose="020B0604020202020204" pitchFamily="34" charset="0"/>
              </a:rPr>
              <a:t>inputtest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predict</a:t>
            </a:r>
            <a:r>
              <a:rPr kumimoji="0" lang="en-US" altLang="en-US" sz="1600" b="0" i="0" u="none" strike="noStrike" cap="none" normalizeH="0" baseline="0" dirty="0">
                <a:ln>
                  <a:noFill/>
                </a:ln>
                <a:solidFill>
                  <a:schemeClr val="tx1"/>
                </a:solidFill>
                <a:effectLst/>
                <a:latin typeface="Arial Unicode MS"/>
              </a:rPr>
              <a:t>[0]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'no’</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latin typeface="Arial Unicode MS"/>
              </a:rPr>
              <a:t> range(0,(</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predicted</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Unicode MS"/>
              </a:rPr>
              <a:t>			Break</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h</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'yes’):</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disease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Unicode MS"/>
              </a:rPr>
              <a:t>else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set</a:t>
            </a:r>
            <a:r>
              <a:rPr kumimoji="0" lang="en-US" altLang="en-US" sz="1600" b="0" i="0" u="none" strike="noStrike" cap="none" normalizeH="0" baseline="0" dirty="0">
                <a:ln>
                  <a:noFill/>
                </a:ln>
                <a:solidFill>
                  <a:schemeClr val="tx1"/>
                </a:solidFill>
                <a:effectLst/>
                <a:latin typeface="Arial Unicode MS"/>
              </a:rPr>
              <a:t>("Not Found")</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i="1" dirty="0">
                <a:latin typeface="Arial Unicode MS"/>
              </a:rPr>
              <a:t>	</a:t>
            </a:r>
            <a:r>
              <a:rPr kumimoji="0" lang="en-US" altLang="en-US" sz="1600" b="1" i="0" u="none" strike="noStrike" cap="none" normalizeH="0" baseline="0" dirty="0">
                <a:ln>
                  <a:noFill/>
                </a:ln>
                <a:solidFill>
                  <a:schemeClr val="tx1"/>
                </a:solidFill>
                <a:effectLst/>
                <a:latin typeface="Arial Unicode MS"/>
              </a:rPr>
              <a:t>import</a:t>
            </a:r>
            <a:r>
              <a:rPr kumimoji="0" lang="en-US" altLang="en-US" sz="1600" b="0" i="0" u="none" strike="noStrike" cap="none" normalizeH="0" baseline="0" dirty="0">
                <a:ln>
                  <a:noFill/>
                </a:ln>
                <a:solidFill>
                  <a:schemeClr val="tx1"/>
                </a:solidFill>
                <a:effectLst/>
                <a:latin typeface="Arial Unicode MS"/>
              </a:rPr>
              <a:t> sqlite3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conn</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sqlite3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connect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database.db</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latin typeface="Arial" panose="020B0604020202020204" pitchFamily="34" charset="0"/>
              </a:rPr>
              <a:t>c</a:t>
            </a:r>
            <a:r>
              <a:rPr kumimoji="0" lang="en-US" altLang="en-US" sz="1600" b="0" i="0" u="none" strike="noStrike" cap="none" normalizeH="0" baseline="0" dirty="0">
                <a:ln>
                  <a:noFill/>
                </a:ln>
                <a:solidFill>
                  <a:schemeClr val="tx1"/>
                </a:solidFill>
                <a:effectLst/>
                <a:latin typeface="Arial Unicode MS"/>
              </a:rPr>
              <a:t> </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cursor</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("CREATE TABLE IF NOT EXISTS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 StringVar,Symtom1 StringVar,Symtom2 StringVar,Symtom3 StringVar,Symtom4 TEXT,Symtom5 </a:t>
            </a:r>
            <a:r>
              <a:rPr kumimoji="0" lang="en-US" altLang="en-US" sz="1600" b="0" i="0" u="none" strike="noStrike" cap="none" normalizeH="0" baseline="0" dirty="0" err="1">
                <a:ln>
                  <a:noFill/>
                </a:ln>
                <a:solidFill>
                  <a:schemeClr val="tx1"/>
                </a:solidFill>
                <a:effectLst/>
                <a:latin typeface="Arial Unicode MS"/>
              </a:rPr>
              <a:t>TEXT,Disease</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StringVar</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execute</a:t>
            </a:r>
            <a:r>
              <a:rPr kumimoji="0" lang="en-US" altLang="en-US" sz="1600" b="0" i="0" u="none" strike="noStrike" cap="none" normalizeH="0" baseline="0" dirty="0">
                <a:ln>
                  <a:noFill/>
                </a:ln>
                <a:solidFill>
                  <a:schemeClr val="tx1"/>
                </a:solidFill>
                <a:effectLst/>
                <a:latin typeface="Arial Unicode MS"/>
              </a:rPr>
              <a:t>("INSERT INTO </a:t>
            </a:r>
            <a:r>
              <a:rPr kumimoji="0" lang="en-US" altLang="en-US" sz="1600" b="0" i="0" u="none" strike="noStrike" cap="none" normalizeH="0" baseline="0" dirty="0" err="1">
                <a:ln>
                  <a:noFill/>
                </a:ln>
                <a:solidFill>
                  <a:schemeClr val="tx1"/>
                </a:solidFill>
                <a:effectLst/>
                <a:latin typeface="Arial Unicode MS"/>
              </a:rPr>
              <a:t>DecisionTree</a:t>
            </a:r>
            <a:r>
              <a:rPr kumimoji="0" lang="en-US" altLang="en-US" sz="1600" b="0" i="0" u="none" strike="noStrike" cap="none" normalizeH="0" baseline="0" dirty="0">
                <a:ln>
                  <a:noFill/>
                </a:ln>
                <a:solidFill>
                  <a:schemeClr val="tx1"/>
                </a:solidFill>
                <a:effectLst/>
                <a:latin typeface="Arial Unicode MS"/>
              </a:rPr>
              <a:t>(Name,Symtom1,Symtom2,Symtom3,Symtom4,Symtom5,Disease) VALUES(?,?,?,?,?,?,?)",(</a:t>
            </a:r>
            <a:r>
              <a:rPr kumimoji="0" lang="en-US" altLang="en-US" sz="1600" b="0" i="0" u="none" strike="noStrike" cap="none" normalizeH="0" baseline="0" dirty="0" err="1">
                <a:ln>
                  <a:noFill/>
                </a:ln>
                <a:solidFill>
                  <a:schemeClr val="tx1"/>
                </a:solidFill>
                <a:effectLst/>
                <a:latin typeface="Arial" panose="020B0604020202020204" pitchFamily="34" charset="0"/>
              </a:rPr>
              <a:t>NameEn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commit</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conn</a:t>
            </a:r>
            <a:r>
              <a:rPr kumimoji="0" lang="en-US" altLang="en-US" sz="1600" b="1" i="0" u="none" strike="noStrike" cap="none" normalizeH="0" baseline="0" dirty="0" err="1">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close</a:t>
            </a:r>
            <a:r>
              <a:rPr kumimoji="0" lang="en-US" altLang="en-US" sz="1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scatterinp</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Symptom2</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Symptom4</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Symptom5</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panose="020B0604020202020204" pitchFamily="34" charset="0"/>
              </a:rPr>
              <a:t>scatterplt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latin typeface="Arial" panose="020B0604020202020204" pitchFamily="34" charset="0"/>
              </a:rPr>
              <a:t>pred1</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get</a:t>
            </a:r>
            <a:r>
              <a:rPr kumimoji="0" lang="en-US" altLang="en-US" sz="1600" b="0" i="0" u="none" strike="noStrike" cap="none" normalizeH="0" baseline="0" dirty="0">
                <a:ln>
                  <a:noFill/>
                </a:ln>
                <a:solidFill>
                  <a:schemeClr val="tx1"/>
                </a:solidFill>
                <a:effectLst/>
                <a:latin typeface="Arial Unicode MS"/>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hidden="1">
            <a:extLst>
              <a:ext uri="{FF2B5EF4-FFF2-40B4-BE49-F238E27FC236}">
                <a16:creationId xmlns:a16="http://schemas.microsoft.com/office/drawing/2014/main" id="{7904393A-A65C-DD61-1730-2822E5FF2AD4}"/>
              </a:ext>
            </a:extLst>
          </p:cNvPr>
          <p:cNvSpPr txBox="1"/>
          <p:nvPr/>
        </p:nvSpPr>
        <p:spPr>
          <a:xfrm>
            <a:off x="431074" y="1971570"/>
            <a:ext cx="6277922" cy="2769989"/>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Candara" panose="020E0502030303020204" pitchFamily="34" charset="0"/>
              </a:rPr>
              <a:t>We given the required symptoms at each entry in the  GUI.</a:t>
            </a:r>
          </a:p>
          <a:p>
            <a:pPr marL="285750" indent="-285750">
              <a:buFont typeface="Wingdings" panose="05000000000000000000" pitchFamily="2" charset="2"/>
              <a:buChar char="§"/>
            </a:pPr>
            <a:r>
              <a:rPr lang="en-IN" sz="2000" dirty="0">
                <a:latin typeface="Candara" panose="020E0502030303020204" pitchFamily="34" charset="0"/>
              </a:rPr>
              <a:t>Then we will get the diseases according to the symptoms which we entered.</a:t>
            </a:r>
          </a:p>
          <a:p>
            <a:pPr marL="285750" indent="-285750">
              <a:buFont typeface="Wingdings" panose="05000000000000000000" pitchFamily="2" charset="2"/>
              <a:buChar char="§"/>
            </a:pPr>
            <a:r>
              <a:rPr lang="en-IN" sz="2000" dirty="0">
                <a:latin typeface="Candara" panose="020E0502030303020204" pitchFamily="34" charset="0"/>
              </a:rPr>
              <a:t>Most of the disease predictions are correct according to the given particular symptoms.</a:t>
            </a:r>
            <a:endParaRPr lang="en-IN" sz="2000" dirty="0"/>
          </a:p>
          <a:p>
            <a:pPr marL="285750" indent="-285750">
              <a:buFont typeface="Wingdings" panose="05000000000000000000" pitchFamily="2" charset="2"/>
              <a:buChar char="q"/>
            </a:pPr>
            <a:endParaRPr lang="en-IN" dirty="0">
              <a:latin typeface="Candara" panose="020E0502030303020204" pitchFamily="34" charset="0"/>
            </a:endParaRPr>
          </a:p>
          <a:p>
            <a:pPr marL="285750" indent="-285750">
              <a:buFont typeface="Wingdings" panose="05000000000000000000" pitchFamily="2" charset="2"/>
              <a:buChar char="q"/>
            </a:pPr>
            <a:endParaRPr lang="en-IN" dirty="0">
              <a:latin typeface="Candara" panose="020E0502030303020204" pitchFamily="34" charset="0"/>
            </a:endParaRPr>
          </a:p>
          <a:p>
            <a:endParaRPr lang="en-IN" dirty="0">
              <a:latin typeface="Candara" panose="020E0502030303020204" pitchFamily="34" charset="0"/>
            </a:endParaRPr>
          </a:p>
        </p:txBody>
      </p:sp>
      <p:sp>
        <p:nvSpPr>
          <p:cNvPr id="15" name="TextBox 14" hidden="1">
            <a:extLst>
              <a:ext uri="{FF2B5EF4-FFF2-40B4-BE49-F238E27FC236}">
                <a16:creationId xmlns:a16="http://schemas.microsoft.com/office/drawing/2014/main" id="{E7753999-C83D-40D9-7B66-F1B63E166639}"/>
              </a:ext>
            </a:extLst>
          </p:cNvPr>
          <p:cNvSpPr txBox="1"/>
          <p:nvPr/>
        </p:nvSpPr>
        <p:spPr>
          <a:xfrm>
            <a:off x="563625" y="6832538"/>
            <a:ext cx="5721531" cy="1908215"/>
          </a:xfrm>
          <a:prstGeom prst="rect">
            <a:avLst/>
          </a:prstGeom>
          <a:noFill/>
        </p:spPr>
        <p:txBody>
          <a:bodyPr wrap="square" rtlCol="0">
            <a:spAutoFit/>
          </a:bodyPr>
          <a:lstStyle/>
          <a:p>
            <a:pPr algn="ctr"/>
            <a:r>
              <a:rPr lang="en-IN" sz="2000" b="1" i="1" u="sng" dirty="0">
                <a:solidFill>
                  <a:srgbClr val="00B050"/>
                </a:solidFill>
              </a:rPr>
              <a:t>REFERENCES</a:t>
            </a:r>
          </a:p>
          <a:p>
            <a:endParaRPr lang="en-IN" dirty="0"/>
          </a:p>
          <a:p>
            <a:r>
              <a:rPr lang="en-IN" sz="2000" b="0" i="0" u="none" strike="noStrike" dirty="0">
                <a:effectLst/>
                <a:latin typeface="-apple-system"/>
                <a:hlinkClick r:id="rId4"/>
              </a:rPr>
              <a:t>https://sites.google.com/view/mlprojectdiseaseprediction/documentation</a:t>
            </a:r>
            <a:endParaRPr lang="en-IN" sz="2000" b="0" i="0" u="none" strike="noStrike" dirty="0">
              <a:effectLst/>
              <a:latin typeface="-apple-system"/>
            </a:endParaRPr>
          </a:p>
          <a:p>
            <a:r>
              <a:rPr lang="en-IN" sz="2000" b="0" i="0" dirty="0">
                <a:effectLst/>
                <a:latin typeface="Roboto" panose="02000000000000000000" pitchFamily="2" charset="0"/>
                <a:hlinkClick r:id="rId5"/>
              </a:rPr>
              <a:t>https://github.com/Lovely-</a:t>
            </a:r>
            <a:r>
              <a:rPr lang="en-IN" sz="2000" b="0" i="0" dirty="0" err="1">
                <a:effectLst/>
                <a:latin typeface="Roboto" panose="02000000000000000000" pitchFamily="2" charset="0"/>
                <a:hlinkClick r:id="rId5"/>
              </a:rPr>
              <a:t>Professiona</a:t>
            </a:r>
            <a:r>
              <a:rPr lang="en-IN" sz="2000" b="0" i="0" dirty="0">
                <a:effectLst/>
                <a:latin typeface="Roboto" panose="02000000000000000000" pitchFamily="2" charset="0"/>
                <a:hlinkClick r:id="rId5"/>
              </a:rPr>
              <a:t>...</a:t>
            </a:r>
            <a:endParaRPr lang="en-IN" sz="2000" b="0" i="0" u="none" strike="noStrike" dirty="0">
              <a:effectLst/>
              <a:latin typeface="-apple-system"/>
            </a:endParaRPr>
          </a:p>
          <a:p>
            <a:endParaRPr lang="en-IN" sz="2000" dirty="0"/>
          </a:p>
        </p:txBody>
      </p:sp>
      <p:sp>
        <p:nvSpPr>
          <p:cNvPr id="16" name="TextBox 15" hidden="1">
            <a:extLst>
              <a:ext uri="{FF2B5EF4-FFF2-40B4-BE49-F238E27FC236}">
                <a16:creationId xmlns:a16="http://schemas.microsoft.com/office/drawing/2014/main" id="{12197D0C-92F3-8A37-01E2-97A16729D222}"/>
              </a:ext>
            </a:extLst>
          </p:cNvPr>
          <p:cNvSpPr txBox="1"/>
          <p:nvPr/>
        </p:nvSpPr>
        <p:spPr>
          <a:xfrm>
            <a:off x="2246812" y="4264797"/>
            <a:ext cx="3071695" cy="400110"/>
          </a:xfrm>
          <a:prstGeom prst="rect">
            <a:avLst/>
          </a:prstGeom>
          <a:noFill/>
        </p:spPr>
        <p:txBody>
          <a:bodyPr wrap="square" rtlCol="0">
            <a:spAutoFit/>
          </a:bodyPr>
          <a:lstStyle/>
          <a:p>
            <a:r>
              <a:rPr lang="en-IN" sz="2000" b="1" i="1" u="sng" dirty="0">
                <a:solidFill>
                  <a:srgbClr val="7030A0"/>
                </a:solidFill>
              </a:rPr>
              <a:t>FUTURE DEVELOPMENTS</a:t>
            </a:r>
          </a:p>
        </p:txBody>
      </p:sp>
      <p:sp>
        <p:nvSpPr>
          <p:cNvPr id="17" name="TextBox 16" hidden="1">
            <a:extLst>
              <a:ext uri="{FF2B5EF4-FFF2-40B4-BE49-F238E27FC236}">
                <a16:creationId xmlns:a16="http://schemas.microsoft.com/office/drawing/2014/main" id="{60B37164-F7B7-5327-5245-F0F0FDCAAD37}"/>
              </a:ext>
            </a:extLst>
          </p:cNvPr>
          <p:cNvSpPr txBox="1"/>
          <p:nvPr/>
        </p:nvSpPr>
        <p:spPr>
          <a:xfrm>
            <a:off x="709269" y="4805148"/>
            <a:ext cx="5342708" cy="1323439"/>
          </a:xfrm>
          <a:prstGeom prst="rect">
            <a:avLst/>
          </a:prstGeom>
          <a:noFill/>
        </p:spPr>
        <p:txBody>
          <a:bodyPr wrap="square" rtlCol="0">
            <a:spAutoFit/>
          </a:bodyPr>
          <a:lstStyle/>
          <a:p>
            <a:r>
              <a:rPr lang="en-IN" sz="2000" dirty="0"/>
              <a:t>In future, we can develop this project by also adding the code for prescription which gives us the required prescription(medicine) for that specified disease.</a:t>
            </a:r>
          </a:p>
        </p:txBody>
      </p:sp>
      <p:sp>
        <p:nvSpPr>
          <p:cNvPr id="18" name="TextBox 17">
            <a:extLst>
              <a:ext uri="{FF2B5EF4-FFF2-40B4-BE49-F238E27FC236}">
                <a16:creationId xmlns:a16="http://schemas.microsoft.com/office/drawing/2014/main" id="{0EE6FB13-8AA3-D8B1-D6E5-D67AC48EB776}"/>
              </a:ext>
            </a:extLst>
          </p:cNvPr>
          <p:cNvSpPr txBox="1"/>
          <p:nvPr/>
        </p:nvSpPr>
        <p:spPr>
          <a:xfrm>
            <a:off x="2480791" y="1546995"/>
            <a:ext cx="2266406" cy="338554"/>
          </a:xfrm>
          <a:prstGeom prst="rect">
            <a:avLst/>
          </a:prstGeom>
          <a:noFill/>
        </p:spPr>
        <p:txBody>
          <a:bodyPr wrap="square" rtlCol="0">
            <a:spAutoFit/>
          </a:bodyPr>
          <a:lstStyle/>
          <a:p>
            <a:r>
              <a:rPr lang="en-IN" sz="1600" b="1" i="1" u="sng" dirty="0">
                <a:solidFill>
                  <a:srgbClr val="00B0F0"/>
                </a:solidFill>
                <a:latin typeface="Times New Roman" panose="02020603050405020304" pitchFamily="18" charset="0"/>
                <a:cs typeface="Times New Roman" panose="02020603050405020304" pitchFamily="18" charset="0"/>
              </a:rPr>
              <a:t>REFERENCES</a:t>
            </a:r>
          </a:p>
        </p:txBody>
      </p:sp>
      <p:sp>
        <p:nvSpPr>
          <p:cNvPr id="20" name="TextBox 19">
            <a:extLst>
              <a:ext uri="{FF2B5EF4-FFF2-40B4-BE49-F238E27FC236}">
                <a16:creationId xmlns:a16="http://schemas.microsoft.com/office/drawing/2014/main" id="{2BD109A8-0D40-93A4-EA82-E6867F3BCAD0}"/>
              </a:ext>
            </a:extLst>
          </p:cNvPr>
          <p:cNvSpPr txBox="1"/>
          <p:nvPr/>
        </p:nvSpPr>
        <p:spPr>
          <a:xfrm>
            <a:off x="561703" y="2281952"/>
            <a:ext cx="5734594" cy="5170646"/>
          </a:xfrm>
          <a:prstGeom prst="rect">
            <a:avLst/>
          </a:prstGeom>
          <a:noFill/>
        </p:spPr>
        <p:txBody>
          <a:bodyPr wrap="square" rtlCol="0">
            <a:spAutoFit/>
          </a:bodyPr>
          <a:lstStyle/>
          <a:p>
            <a:pPr marL="285750" indent="-285750">
              <a:buFont typeface="Wingdings" panose="05000000000000000000" pitchFamily="2" charset="2"/>
              <a:buChar char="v"/>
            </a:pPr>
            <a:r>
              <a:rPr lang="en-IN" sz="1200" u="sng" dirty="0">
                <a:solidFill>
                  <a:srgbClr val="CC9900"/>
                </a:solidFill>
                <a:latin typeface="Times New Roman" panose="02020603050405020304" pitchFamily="18" charset="0"/>
                <a:cs typeface="Times New Roman" panose="02020603050405020304" pitchFamily="18" charset="0"/>
              </a:rPr>
              <a:t>https://www.bing.com/ck/a?!&amp;&amp;p=4c3a815859f8fe7aJmltdHM9MTY2NzA4ODAwMCZpZ3VpZD0zZDU1NjZjZC05MjY2LTY2OWMtMTAxMi03NDg0OTNkNDY3ZGUmaW5zaWQ9NTI2Mw&amp;ptn=3&amp;hsh=3&amp;fclid=3d5566cd-9266-669c-1012-748493d467de&amp;psq=references+for+decision+tree+algorithm&amp;u=a1aHR0cHM6Ly90b3dhcmRzbWFjaGluZWxlYXJuaW5nLm9yZy9kZWNpc2lvbi10cmVlLWFsZ29yaXRobS8&amp;ntb=1</a:t>
            </a: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u="sng" dirty="0">
                <a:solidFill>
                  <a:srgbClr val="CC9900"/>
                </a:solidFill>
                <a:latin typeface="Times New Roman" panose="02020603050405020304" pitchFamily="18" charset="0"/>
                <a:cs typeface="Times New Roman" panose="02020603050405020304" pitchFamily="18" charset="0"/>
              </a:rPr>
              <a:t>https://www.bing.com/ck/a?!&amp;&amp;p=204dd650b182853bJmltdHM9MTY2NzA4ODAwMCZpZ3VpZD0zZDU1NjZjZC05MjY2LTY2OWMtMTAxMi03NDg0OTNkNDY3ZGUmaW5zaWQ9NTMzMA&amp;ptn=3&amp;hsh=3&amp;fclid=3d5566cd-9266-669c-1012-748493d467de&amp;psq=references+for+decision+tree+algorithm&amp;u=a1aHR0cHM6Ly93d3cuZ2Vla3Nmb3JnZWVrcy5vcmcvZGVjaXNpb24tdHJlZS1pbnRyb2R1Y3Rpb24tZXhhbXBsZS8&amp;ntb=1</a:t>
            </a:r>
          </a:p>
          <a:p>
            <a:pPr marL="285750" indent="-285750">
              <a:buFont typeface="Wingdings" panose="05000000000000000000" pitchFamily="2" charset="2"/>
              <a:buChar char="v"/>
            </a:pPr>
            <a:endParaRPr lang="en-IN" sz="1200" u="sng"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1200" u="sng" dirty="0">
                <a:solidFill>
                  <a:srgbClr val="CC9900"/>
                </a:solidFill>
                <a:latin typeface="Times New Roman" panose="02020603050405020304" pitchFamily="18" charset="0"/>
                <a:cs typeface="Times New Roman" panose="02020603050405020304" pitchFamily="18" charset="0"/>
              </a:rPr>
              <a:t>https://www.bing.com/ck/a?!&amp;&amp;p=ca38209fc4ba616eJmltdHM9MTY2NzA4ODAwMCZpZ3VpZD0zZDU1NjZjZC05MjY2LTY2OWMtMTAxMi03NDg0OTNkNDY3ZGUmaW5zaWQ9NTQ2Ng&amp;ptn=3&amp;hsh=3&amp;fclid=3d5566cd-9266-669c-1012-748493d467de&amp;psq=disease+prediction+using+machine+learning&amp;u=a1aHR0cHM6Ly93d3cua2FnZ2xlLmNvbS9kYXRhc2V0cy9rYXVzaGlsMjY4L2Rpc2Vhc2UtcHJlZGljdGlvbi11c2luZy1tYWNoaW5lLWxlYXJuaW5n&amp;ntb=1</a:t>
            </a: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solidFill>
                <a:srgbClr val="CC9900"/>
              </a:solidFill>
              <a:latin typeface="Times New Roman" panose="02020603050405020304" pitchFamily="18" charset="0"/>
              <a:cs typeface="Times New Roman" panose="02020603050405020304" pitchFamily="18" charset="0"/>
            </a:endParaRPr>
          </a:p>
          <a:p>
            <a:r>
              <a:rPr lang="en-IN" sz="1200" dirty="0">
                <a:solidFill>
                  <a:srgbClr val="CC9900"/>
                </a:solidFill>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1800" b="0" i="0" u="none" strike="noStrike" dirty="0">
              <a:solidFill>
                <a:srgbClr val="CC9900"/>
              </a:solidFill>
              <a:effectLst/>
              <a:latin typeface="-apple-system"/>
            </a:endParaRPr>
          </a:p>
        </p:txBody>
      </p:sp>
    </p:spTree>
    <p:extLst>
      <p:ext uri="{BB962C8B-B14F-4D97-AF65-F5344CB8AC3E}">
        <p14:creationId xmlns:p14="http://schemas.microsoft.com/office/powerpoint/2010/main" val="323173431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459" y="965138"/>
            <a:ext cx="1887080" cy="1046112"/>
          </a:xfrm>
          <a:prstGeom prst="rect">
            <a:avLst/>
          </a:prstGeom>
        </p:spPr>
      </p:pic>
      <p:sp>
        <p:nvSpPr>
          <p:cNvPr id="8" name="TextBox 7"/>
          <p:cNvSpPr txBox="1"/>
          <p:nvPr/>
        </p:nvSpPr>
        <p:spPr>
          <a:xfrm>
            <a:off x="1173223" y="2384588"/>
            <a:ext cx="4511553" cy="338554"/>
          </a:xfrm>
          <a:prstGeom prst="rect">
            <a:avLst/>
          </a:prstGeom>
          <a:noFill/>
        </p:spPr>
        <p:txBody>
          <a:bodyPr wrap="square" rtlCol="0">
            <a:spAutoFit/>
          </a:bodyPr>
          <a:lstStyle/>
          <a:p>
            <a:pPr algn="ctr"/>
            <a:r>
              <a:rPr lang="en-IN" sz="1600" b="1" u="sng"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p:cNvSpPr txBox="1"/>
          <p:nvPr/>
        </p:nvSpPr>
        <p:spPr>
          <a:xfrm>
            <a:off x="514349" y="3281146"/>
            <a:ext cx="5829300"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459" y="965138"/>
            <a:ext cx="1887080" cy="1046112"/>
          </a:xfrm>
          <a:prstGeom prst="rect">
            <a:avLst/>
          </a:prstGeom>
        </p:spPr>
      </p:pic>
      <p:sp>
        <p:nvSpPr>
          <p:cNvPr id="8" name="TextBox 7" hidden="1"/>
          <p:cNvSpPr txBox="1"/>
          <p:nvPr/>
        </p:nvSpPr>
        <p:spPr>
          <a:xfrm>
            <a:off x="1173223" y="2384588"/>
            <a:ext cx="4511553" cy="338554"/>
          </a:xfrm>
          <a:prstGeom prst="rect">
            <a:avLst/>
          </a:prstGeom>
          <a:noFill/>
        </p:spPr>
        <p:txBody>
          <a:bodyPr wrap="square" rtlCol="0">
            <a:spAutoFit/>
          </a:bodyPr>
          <a:lstStyle/>
          <a:p>
            <a:pPr algn="ctr"/>
            <a:r>
              <a:rPr lang="en-IN" sz="1600" b="1" u="sng"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a:t>
            </a: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WLEDGEMENTS</a:t>
            </a:r>
          </a:p>
        </p:txBody>
      </p:sp>
      <p:sp>
        <p:nvSpPr>
          <p:cNvPr id="9" name="TextBox 8" hidden="1"/>
          <p:cNvSpPr txBox="1"/>
          <p:nvPr/>
        </p:nvSpPr>
        <p:spPr>
          <a:xfrm>
            <a:off x="514349" y="3281146"/>
            <a:ext cx="5829300"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
        <p:nvSpPr>
          <p:cNvPr id="2" name="TextBox 1">
            <a:extLst>
              <a:ext uri="{FF2B5EF4-FFF2-40B4-BE49-F238E27FC236}">
                <a16:creationId xmlns:a16="http://schemas.microsoft.com/office/drawing/2014/main" id="{C0C1B038-C1B8-91F8-775E-08857D583B93}"/>
              </a:ext>
            </a:extLst>
          </p:cNvPr>
          <p:cNvSpPr txBox="1"/>
          <p:nvPr/>
        </p:nvSpPr>
        <p:spPr>
          <a:xfrm>
            <a:off x="1920239" y="2384441"/>
            <a:ext cx="3017520" cy="338554"/>
          </a:xfrm>
          <a:prstGeom prst="rect">
            <a:avLst/>
          </a:prstGeom>
          <a:noFill/>
        </p:spPr>
        <p:txBody>
          <a:bodyPr wrap="square" rtlCol="0">
            <a:spAutoFit/>
          </a:bodyPr>
          <a:lstStyle/>
          <a:p>
            <a:pPr algn="ctr"/>
            <a:r>
              <a:rPr lang="en-IN" sz="1600" b="1" u="sng" dirty="0">
                <a:solidFill>
                  <a:srgbClr val="0070C0"/>
                </a:solidFill>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44AF919D-5936-F08D-B24B-33651C2C6268}"/>
              </a:ext>
            </a:extLst>
          </p:cNvPr>
          <p:cNvSpPr txBox="1"/>
          <p:nvPr/>
        </p:nvSpPr>
        <p:spPr>
          <a:xfrm>
            <a:off x="666205" y="2935689"/>
            <a:ext cx="5525588" cy="5170646"/>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Disease Prediction using Machine Learning is the system that is used to predict the diseases from the symptoms which are given by the patients or any user. The system processes the symptoms provided by the user as input and gives the output as the probability of the disease. Decision tree algorithm is used in the prediction of the disease which is a supervised machine learning algorithm. The probability of the disease is calculated by the Decision tree  algorithm. With an increase in biomedical and healthcare data, accurate analysis of medical data benefits early disease detection and patient care. By using linear regression and decision tree we are predicting diseases like Diabetes, Malaria, Jaundice, Dengue, and Tuberculosis.</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Decision tree is a structure that can be used to divide up a large collection of records into successfully smaller sets of records by applying a sequence of simple decision tree. With each successive division, the members of the resulting sets become more and more similar to each other. A decision tree model consists of a set of rules for dividing a large heterogeneous population into smaller, more homogeneous (mutually exclusive) groups with respect to a particular target. The target variable is usually categorical and the decision tree is used either to:  Calculate the probability that a given record belong to each of the category and,  To classify the record by assigning it to the most likely class (or category). In this disease prediction system, decision tree divides the symptoms as per its category and reduces the dataset difficulty</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u="sng" dirty="0">
                <a:solidFill>
                  <a:srgbClr val="7030A0"/>
                </a:solidFill>
                <a:latin typeface="Times New Roman" panose="02020603050405020304" pitchFamily="18" charset="0"/>
                <a:cs typeface="Times New Roman" panose="02020603050405020304" pitchFamily="18" charset="0"/>
              </a:rPr>
              <a:t>Keywords</a:t>
            </a:r>
            <a:r>
              <a:rPr lang="en-US" dirty="0"/>
              <a:t>: </a:t>
            </a:r>
          </a:p>
          <a:p>
            <a:pPr marL="171450" indent="-1714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Disease Prediction,</a:t>
            </a:r>
          </a:p>
          <a:p>
            <a:pPr marL="171450" indent="-1714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 Machine learning</a:t>
            </a:r>
          </a:p>
          <a:p>
            <a:pPr marL="171450" indent="-171450">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 Naive bayes algorithm</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66691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72"/>
            <a:ext cx="6858000" cy="9900228"/>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1848394" y="3207646"/>
            <a:ext cx="3370217" cy="523220"/>
          </a:xfrm>
          <a:prstGeom prst="rect">
            <a:avLst/>
          </a:prstGeom>
          <a:noFill/>
        </p:spPr>
        <p:txBody>
          <a:bodyPr wrap="square" rtlCol="0" anchor="ctr">
            <a:spAutoFit/>
          </a:bodyPr>
          <a:lstStyle/>
          <a:p>
            <a:pPr algn="ctr"/>
            <a:r>
              <a:rPr lang="en-IN" sz="1600" b="1" u="sng" dirty="0">
                <a:solidFill>
                  <a:srgbClr val="0070C0"/>
                </a:solidFill>
                <a:latin typeface="Times New Roman" panose="02020603050405020304" pitchFamily="18" charset="0"/>
                <a:cs typeface="Times New Roman" panose="02020603050405020304" pitchFamily="18" charset="0"/>
              </a:rPr>
              <a:t>INTRODUCTION</a:t>
            </a:r>
            <a:r>
              <a:rPr lang="en-IN" sz="2800" dirty="0"/>
              <a:t>                            </a:t>
            </a:r>
            <a:endParaRPr lang="en-IN" sz="2800" dirty="0">
              <a:solidFill>
                <a:srgbClr val="0070C0"/>
              </a:solidFill>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A5A16A7D-648C-3551-2450-A02EDE8624B1}"/>
              </a:ext>
            </a:extLst>
          </p:cNvPr>
          <p:cNvSpPr txBox="1"/>
          <p:nvPr/>
        </p:nvSpPr>
        <p:spPr>
          <a:xfrm>
            <a:off x="1008528" y="4114800"/>
            <a:ext cx="5067333" cy="2431435"/>
          </a:xfrm>
          <a:prstGeom prst="rect">
            <a:avLst/>
          </a:prstGeom>
          <a:noFill/>
        </p:spPr>
        <p:txBody>
          <a:bodyPr wrap="square" rtlCol="0">
            <a:spAutoFit/>
          </a:bodyPr>
          <a:lstStyle/>
          <a:p>
            <a:pPr marL="342900" indent="-342900">
              <a:buFont typeface="Wingdings" panose="05000000000000000000" pitchFamily="2" charset="2"/>
              <a:buChar char="v"/>
            </a:pPr>
            <a:r>
              <a:rPr lang="en-IN" sz="1200" dirty="0">
                <a:latin typeface="Times New Roman" panose="02020603050405020304" pitchFamily="18" charset="0"/>
                <a:cs typeface="Times New Roman" panose="02020603050405020304" pitchFamily="18" charset="0"/>
              </a:rPr>
              <a:t>Health Information needs are also changing the information seeking </a:t>
            </a:r>
            <a:r>
              <a:rPr lang="en-IN" sz="1200" dirty="0" err="1">
                <a:latin typeface="Times New Roman" panose="02020603050405020304" pitchFamily="18" charset="0"/>
                <a:cs typeface="Times New Roman" panose="02020603050405020304" pitchFamily="18" charset="0"/>
              </a:rPr>
              <a:t>behavior</a:t>
            </a:r>
            <a:r>
              <a:rPr lang="en-IN" sz="1200" dirty="0">
                <a:latin typeface="Times New Roman" panose="02020603050405020304" pitchFamily="18" charset="0"/>
                <a:cs typeface="Times New Roman" panose="02020603050405020304" pitchFamily="18" charset="0"/>
              </a:rPr>
              <a:t>  and can be observed around the globe.</a:t>
            </a:r>
          </a:p>
          <a:p>
            <a:endParaRPr lang="en-IN" sz="1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1200" dirty="0">
                <a:latin typeface="Times New Roman" panose="02020603050405020304" pitchFamily="18" charset="0"/>
                <a:cs typeface="Times New Roman" panose="02020603050405020304" pitchFamily="18" charset="0"/>
              </a:rPr>
              <a:t>Challenges faced by many people are looking online for health information regarding diseases , diagnoses and different treatments.</a:t>
            </a:r>
          </a:p>
          <a:p>
            <a:endParaRPr lang="en-IN" sz="1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1200" dirty="0">
                <a:latin typeface="Times New Roman" panose="02020603050405020304" pitchFamily="18" charset="0"/>
                <a:cs typeface="Times New Roman" panose="02020603050405020304" pitchFamily="18" charset="0"/>
              </a:rPr>
              <a:t>If a recommendation system can be made for doctors and medicine while using review mining will save a lot of time.</a:t>
            </a:r>
          </a:p>
          <a:p>
            <a:endParaRPr lang="en-IN" sz="1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1200" dirty="0">
                <a:latin typeface="Times New Roman" panose="02020603050405020304" pitchFamily="18" charset="0"/>
                <a:cs typeface="Times New Roman" panose="02020603050405020304" pitchFamily="18" charset="0"/>
              </a:rPr>
              <a:t>The idea behind recommender system is to adapt to cope up with the special requirements of health domain related with users.</a:t>
            </a:r>
          </a:p>
          <a:p>
            <a:pPr marL="342900" indent="-342900">
              <a:buFont typeface="Wingdings" panose="05000000000000000000" pitchFamily="2" charset="2"/>
              <a:buChar char="v"/>
            </a:pPr>
            <a:endParaRPr lang="en-IN" sz="2000" dirty="0">
              <a:latin typeface="Candara" panose="020E0502030303020204" pitchFamily="34" charset="0"/>
            </a:endParaRPr>
          </a:p>
        </p:txBody>
      </p:sp>
    </p:spTree>
    <p:extLst>
      <p:ext uri="{BB962C8B-B14F-4D97-AF65-F5344CB8AC3E}">
        <p14:creationId xmlns:p14="http://schemas.microsoft.com/office/powerpoint/2010/main" val="22754301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416859" y="2380673"/>
            <a:ext cx="6024282" cy="5940088"/>
          </a:xfrm>
          <a:prstGeom prst="rect">
            <a:avLst/>
          </a:prstGeom>
          <a:noFill/>
        </p:spPr>
        <p:txBody>
          <a:bodyPr wrap="square" rtlCol="0" anchor="ctr">
            <a:spAutoFit/>
          </a:bodyPr>
          <a:lstStyle/>
          <a:p>
            <a:r>
              <a:rPr lang="en-IN" sz="1600" dirty="0">
                <a:solidFill>
                  <a:srgbClr val="0070C0"/>
                </a:solidFill>
                <a:latin typeface="Times New Roman" panose="02020603050405020304" pitchFamily="18" charset="0"/>
                <a:cs typeface="Times New Roman" panose="02020603050405020304" pitchFamily="18" charset="0"/>
              </a:rPr>
              <a:t>  </a:t>
            </a:r>
            <a:r>
              <a:rPr lang="en-IN" sz="1600" b="1" u="sng" dirty="0">
                <a:solidFill>
                  <a:srgbClr val="0070C0"/>
                </a:solidFill>
                <a:latin typeface="Times New Roman" panose="02020603050405020304" pitchFamily="18" charset="0"/>
                <a:cs typeface="Times New Roman" panose="02020603050405020304" pitchFamily="18" charset="0"/>
              </a:rPr>
              <a:t>MACHINE LEARNING</a:t>
            </a:r>
            <a:br>
              <a:rPr lang="en-IN" sz="1600" dirty="0">
                <a:solidFill>
                  <a:srgbClr val="0070C0"/>
                </a:solidFill>
                <a:latin typeface="Times New Roman" panose="02020603050405020304" pitchFamily="18" charset="0"/>
                <a:cs typeface="Times New Roman" panose="02020603050405020304" pitchFamily="18" charset="0"/>
              </a:rPr>
            </a:br>
            <a:endParaRPr lang="en-IN" sz="2800" dirty="0">
              <a:solidFill>
                <a:srgbClr val="0070C0"/>
              </a:solidFill>
              <a:latin typeface="Times New Roman" panose="02020603050405020304" pitchFamily="18" charset="0"/>
              <a:cs typeface="Times New Roman" panose="02020603050405020304" pitchFamily="18" charset="0"/>
            </a:endParaRPr>
          </a:p>
          <a:p>
            <a:r>
              <a:rPr lang="en-US" sz="1200" b="0" i="0" dirty="0">
                <a:solidFill>
                  <a:srgbClr val="333333"/>
                </a:solidFill>
                <a:effectLst/>
                <a:latin typeface="Times New Roman" panose="02020603050405020304" pitchFamily="18" charset="0"/>
                <a:cs typeface="Times New Roman" panose="02020603050405020304" pitchFamily="18" charset="0"/>
              </a:rPr>
              <a:t>Machine Learning algorithms are the programs that can learn the hidden patterns from the data, predict the output, and improve the performance from experiences on their own. Different algorithms can be used in machine learning for different tasks, such as simple linear regression that can be used </a:t>
            </a:r>
            <a:r>
              <a:rPr lang="en-US" sz="1200" b="1" i="0" dirty="0">
                <a:solidFill>
                  <a:srgbClr val="333333"/>
                </a:solidFill>
                <a:effectLst/>
                <a:latin typeface="Times New Roman" panose="02020603050405020304" pitchFamily="18" charset="0"/>
                <a:cs typeface="Times New Roman" panose="02020603050405020304" pitchFamily="18" charset="0"/>
              </a:rPr>
              <a:t>for prediction problem</a:t>
            </a:r>
            <a:r>
              <a:rPr lang="en-US" sz="1200" b="0" i="0" dirty="0">
                <a:solidFill>
                  <a:srgbClr val="333333"/>
                </a:solidFill>
                <a:effectLst/>
                <a:latin typeface="Times New Roman" panose="02020603050405020304" pitchFamily="18" charset="0"/>
                <a:cs typeface="Times New Roman" panose="02020603050405020304" pitchFamily="18" charset="0"/>
              </a:rPr>
              <a:t>s like </a:t>
            </a:r>
            <a:r>
              <a:rPr lang="en-US" sz="1200" b="1" i="0" dirty="0">
                <a:solidFill>
                  <a:srgbClr val="333333"/>
                </a:solidFill>
                <a:effectLst/>
                <a:latin typeface="Times New Roman" panose="02020603050405020304" pitchFamily="18" charset="0"/>
                <a:cs typeface="Times New Roman" panose="02020603050405020304" pitchFamily="18" charset="0"/>
              </a:rPr>
              <a:t>stock market prediction,</a:t>
            </a:r>
            <a:r>
              <a:rPr lang="en-US" sz="1200" b="0" i="0" dirty="0">
                <a:solidFill>
                  <a:srgbClr val="333333"/>
                </a:solidFill>
                <a:effectLst/>
                <a:latin typeface="Times New Roman" panose="02020603050405020304" pitchFamily="18" charset="0"/>
                <a:cs typeface="Times New Roman" panose="02020603050405020304" pitchFamily="18" charset="0"/>
              </a:rPr>
              <a:t> and </a:t>
            </a:r>
            <a:r>
              <a:rPr lang="en-US" sz="1200" b="1" i="0" dirty="0">
                <a:solidFill>
                  <a:srgbClr val="333333"/>
                </a:solidFill>
                <a:effectLst/>
                <a:latin typeface="Times New Roman" panose="02020603050405020304" pitchFamily="18" charset="0"/>
                <a:cs typeface="Times New Roman" panose="02020603050405020304" pitchFamily="18" charset="0"/>
              </a:rPr>
              <a:t>the KNN algorithm can be used for classification problems</a:t>
            </a:r>
            <a:r>
              <a:rPr lang="en-US" sz="1200" b="0" i="0" dirty="0">
                <a:solidFill>
                  <a:srgbClr val="333333"/>
                </a:solidFill>
                <a:effectLst/>
                <a:latin typeface="Times New Roman" panose="02020603050405020304" pitchFamily="18" charset="0"/>
                <a:cs typeface="Times New Roman" panose="02020603050405020304" pitchFamily="18" charset="0"/>
              </a:rPr>
              <a:t>.</a:t>
            </a:r>
          </a:p>
          <a:p>
            <a:pPr algn="just"/>
            <a:endParaRPr lang="en-US" sz="1200" b="0" i="0" dirty="0">
              <a:solidFill>
                <a:srgbClr val="333333"/>
              </a:solidFill>
              <a:effectLst/>
              <a:latin typeface="Times New Roman" panose="02020603050405020304" pitchFamily="18" charset="0"/>
              <a:cs typeface="Times New Roman" panose="02020603050405020304" pitchFamily="18" charset="0"/>
            </a:endParaRPr>
          </a:p>
          <a:p>
            <a:pPr algn="just"/>
            <a:r>
              <a:rPr lang="en-US" sz="1200" dirty="0">
                <a:solidFill>
                  <a:srgbClr val="333333"/>
                </a:solidFill>
                <a:latin typeface="Times New Roman" panose="02020603050405020304" pitchFamily="18" charset="0"/>
                <a:cs typeface="Times New Roman" panose="02020603050405020304" pitchFamily="18" charset="0"/>
              </a:rPr>
              <a:t>                       </a:t>
            </a:r>
            <a:r>
              <a:rPr lang="en-US" sz="1200" b="0" i="0" dirty="0">
                <a:solidFill>
                  <a:srgbClr val="333333"/>
                </a:solidFill>
                <a:effectLst/>
                <a:latin typeface="Times New Roman" panose="02020603050405020304" pitchFamily="18" charset="0"/>
                <a:cs typeface="Times New Roman" panose="02020603050405020304" pitchFamily="18" charset="0"/>
              </a:rPr>
              <a:t>In this topic, we will see the overview of some popular and most</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 commonly used </a:t>
            </a:r>
            <a:r>
              <a:rPr lang="en-US" sz="1200" b="0" i="0" u="none" strike="noStrike" dirty="0">
                <a:solidFill>
                  <a:srgbClr val="008000"/>
                </a:solidFill>
                <a:effectLst/>
                <a:latin typeface="Times New Roman" panose="02020603050405020304" pitchFamily="18" charset="0"/>
                <a:cs typeface="Times New Roman" panose="02020603050405020304" pitchFamily="18" charset="0"/>
                <a:hlinkClick r:id="rId4"/>
              </a:rPr>
              <a:t>machine learning</a:t>
            </a:r>
            <a:r>
              <a:rPr lang="en-US" sz="1200" b="0" i="0" dirty="0">
                <a:solidFill>
                  <a:srgbClr val="333333"/>
                </a:solidFill>
                <a:effectLst/>
                <a:latin typeface="Times New Roman" panose="02020603050405020304" pitchFamily="18" charset="0"/>
                <a:cs typeface="Times New Roman" panose="02020603050405020304" pitchFamily="18" charset="0"/>
              </a:rPr>
              <a:t> algorithms along with their use cases and categories.</a:t>
            </a:r>
          </a:p>
          <a:p>
            <a:pPr algn="just"/>
            <a:r>
              <a:rPr lang="en-US" sz="1200" b="0" i="0" dirty="0">
                <a:solidFill>
                  <a:srgbClr val="610B38"/>
                </a:solidFill>
                <a:effectLst/>
                <a:latin typeface="Times New Roman" panose="02020603050405020304" pitchFamily="18" charset="0"/>
                <a:cs typeface="Times New Roman" panose="02020603050405020304" pitchFamily="18" charset="0"/>
              </a:rPr>
              <a:t>Types of Machine Learning Algorithms:</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Machine Learning Algorithm can be broadly classified into three types:</a:t>
            </a: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Supervised Learning Algorithms</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Unsupervised Learning Algorithms</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Reinforcement Learning algorithm</a:t>
            </a:r>
          </a:p>
          <a:p>
            <a:pPr algn="just"/>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  </a:t>
            </a:r>
            <a:r>
              <a:rPr lang="en-US" sz="1200" b="0" i="0" dirty="0">
                <a:solidFill>
                  <a:srgbClr val="610B4B"/>
                </a:solidFill>
                <a:effectLst/>
                <a:latin typeface="Times New Roman" panose="02020603050405020304" pitchFamily="18" charset="0"/>
                <a:cs typeface="Times New Roman" panose="02020603050405020304" pitchFamily="18" charset="0"/>
              </a:rPr>
              <a:t>1) Supervised Learning Algorithm</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Supervised learning is a type of Machine learning in which the machine needs external supervision to learn. The supervised learning models are trained using the labeled dataset. Once the training and processing are done, the model is tested by providing a sample test data to check whether it predicts the correct output.</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The goal of supervised learning is to map input data with the output data. Supervised learning is based on supervision, and it is the same as when a student learns things in the teacher's supervision. The example of supervised learning is </a:t>
            </a:r>
            <a:r>
              <a:rPr lang="en-US" sz="1200" b="1" i="0" dirty="0">
                <a:solidFill>
                  <a:srgbClr val="333333"/>
                </a:solidFill>
                <a:effectLst/>
                <a:latin typeface="Times New Roman" panose="02020603050405020304" pitchFamily="18" charset="0"/>
                <a:cs typeface="Times New Roman" panose="02020603050405020304" pitchFamily="18" charset="0"/>
              </a:rPr>
              <a:t>spam filtering</a:t>
            </a:r>
            <a:r>
              <a:rPr lang="en-US" sz="1200" b="0" i="0" dirty="0">
                <a:solidFill>
                  <a:srgbClr val="333333"/>
                </a:solidFill>
                <a:effectLst/>
                <a:latin typeface="Times New Roman" panose="02020603050405020304" pitchFamily="18" charset="0"/>
                <a:cs typeface="Times New Roman" panose="02020603050405020304" pitchFamily="18" charset="0"/>
              </a:rPr>
              <a:t>.</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Supervised learning can be divided further into two categories of problem:</a:t>
            </a:r>
          </a:p>
          <a:p>
            <a:pPr algn="just">
              <a:buFont typeface="Arial" panose="020B0604020202020204" pitchFamily="34" charset="0"/>
              <a:buChar char="•"/>
            </a:pPr>
            <a:r>
              <a:rPr lang="en-US" sz="1200" b="0" i="0" u="none" strike="noStrike" dirty="0">
                <a:solidFill>
                  <a:srgbClr val="008000"/>
                </a:solidFill>
                <a:effectLst/>
                <a:latin typeface="Times New Roman" panose="02020603050405020304" pitchFamily="18" charset="0"/>
                <a:cs typeface="Times New Roman" panose="02020603050405020304" pitchFamily="18" charset="0"/>
                <a:hlinkClick r:id="rId5"/>
              </a:rPr>
              <a:t>Classification</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200" b="0" i="0" u="none" strike="noStrike" dirty="0">
                <a:solidFill>
                  <a:srgbClr val="008000"/>
                </a:solidFill>
                <a:effectLst/>
                <a:latin typeface="Times New Roman" panose="02020603050405020304" pitchFamily="18" charset="0"/>
                <a:cs typeface="Times New Roman" panose="02020603050405020304" pitchFamily="18" charset="0"/>
                <a:hlinkClick r:id="rId6"/>
              </a:rPr>
              <a:t>Regression</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r>
              <a:rPr lang="en-US" sz="1200" b="0" i="0" dirty="0">
                <a:solidFill>
                  <a:srgbClr val="333333"/>
                </a:solidFill>
                <a:effectLst/>
                <a:latin typeface="Times New Roman" panose="02020603050405020304" pitchFamily="18" charset="0"/>
                <a:cs typeface="Times New Roman" panose="02020603050405020304" pitchFamily="18" charset="0"/>
              </a:rPr>
              <a:t>Examples of some popular supervised learning algorithms are Simple Linear regression, Decision Tree, Logistic Regression, KNN algorithm, </a:t>
            </a:r>
            <a:r>
              <a:rPr lang="en-US" sz="1200" b="0" i="0" dirty="0" err="1">
                <a:solidFill>
                  <a:srgbClr val="333333"/>
                </a:solidFill>
                <a:effectLst/>
                <a:latin typeface="Times New Roman" panose="02020603050405020304" pitchFamily="18" charset="0"/>
                <a:cs typeface="Times New Roman" panose="02020603050405020304" pitchFamily="18" charset="0"/>
              </a:rPr>
              <a:t>etc</a:t>
            </a:r>
            <a:endParaRPr lang="en-IN" sz="12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3731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618565" y="2627079"/>
            <a:ext cx="5822576" cy="769441"/>
          </a:xfrm>
          <a:prstGeom prst="rect">
            <a:avLst/>
          </a:prstGeom>
          <a:noFill/>
        </p:spPr>
        <p:txBody>
          <a:bodyPr wrap="square" rtlCol="0" anchor="ctr">
            <a:spAutoFit/>
          </a:bodyPr>
          <a:lstStyle/>
          <a:p>
            <a:r>
              <a:rPr lang="en-IN" sz="1600" dirty="0">
                <a:solidFill>
                  <a:srgbClr val="0070C0"/>
                </a:solidFill>
                <a:latin typeface="Times New Roman" panose="02020603050405020304" pitchFamily="18" charset="0"/>
                <a:cs typeface="Times New Roman" panose="02020603050405020304" pitchFamily="18" charset="0"/>
              </a:rPr>
              <a:t>  </a:t>
            </a:r>
            <a:r>
              <a:rPr lang="en-IN" sz="1600" b="1" u="sng" dirty="0">
                <a:solidFill>
                  <a:srgbClr val="0070C0"/>
                </a:solidFill>
                <a:latin typeface="Times New Roman" panose="02020603050405020304" pitchFamily="18" charset="0"/>
                <a:cs typeface="Times New Roman" panose="02020603050405020304" pitchFamily="18" charset="0"/>
              </a:rPr>
              <a:t>MACHINE LEARNING</a:t>
            </a:r>
            <a:br>
              <a:rPr lang="en-IN" sz="1600" dirty="0">
                <a:solidFill>
                  <a:srgbClr val="0070C0"/>
                </a:solidFill>
                <a:latin typeface="Times New Roman" panose="02020603050405020304" pitchFamily="18" charset="0"/>
                <a:cs typeface="Times New Roman" panose="02020603050405020304" pitchFamily="18" charset="0"/>
              </a:rPr>
            </a:br>
            <a:endParaRPr lang="en-IN" sz="2800" dirty="0">
              <a:solidFill>
                <a:srgbClr val="0070C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65BC17F-D883-70BF-18BE-78E3F045E928}"/>
              </a:ext>
            </a:extLst>
          </p:cNvPr>
          <p:cNvPicPr>
            <a:picLocks noChangeAspect="1"/>
          </p:cNvPicPr>
          <p:nvPr/>
        </p:nvPicPr>
        <p:blipFill>
          <a:blip r:embed="rId4"/>
          <a:stretch>
            <a:fillRect/>
          </a:stretch>
        </p:blipFill>
        <p:spPr>
          <a:xfrm>
            <a:off x="618565" y="3178007"/>
            <a:ext cx="5462425" cy="3693440"/>
          </a:xfrm>
          <a:prstGeom prst="rect">
            <a:avLst/>
          </a:prstGeom>
        </p:spPr>
      </p:pic>
    </p:spTree>
    <p:extLst>
      <p:ext uri="{BB962C8B-B14F-4D97-AF65-F5344CB8AC3E}">
        <p14:creationId xmlns:p14="http://schemas.microsoft.com/office/powerpoint/2010/main" val="33542036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537883" y="2388289"/>
            <a:ext cx="6024282" cy="6801862"/>
          </a:xfrm>
          <a:prstGeom prst="rect">
            <a:avLst/>
          </a:prstGeom>
          <a:noFill/>
        </p:spPr>
        <p:txBody>
          <a:bodyPr wrap="square" rtlCol="0" anchor="ctr">
            <a:spAutoFit/>
          </a:bodyPr>
          <a:lstStyle/>
          <a:p>
            <a:r>
              <a:rPr lang="en-IN" sz="1600" b="1" u="sng" dirty="0">
                <a:solidFill>
                  <a:srgbClr val="0070C0"/>
                </a:solidFill>
                <a:latin typeface="Times New Roman" panose="02020603050405020304" pitchFamily="18" charset="0"/>
                <a:cs typeface="Times New Roman" panose="02020603050405020304" pitchFamily="18" charset="0"/>
              </a:rPr>
              <a:t>MACHINE LEARNING</a:t>
            </a:r>
          </a:p>
          <a:p>
            <a:endParaRPr lang="en-IN" sz="1600" dirty="0">
              <a:solidFill>
                <a:srgbClr val="0070C0"/>
              </a:solidFill>
              <a:latin typeface="Times New Roman" panose="02020603050405020304" pitchFamily="18" charset="0"/>
              <a:cs typeface="Times New Roman" panose="02020603050405020304" pitchFamily="18" charset="0"/>
            </a:endParaRPr>
          </a:p>
          <a:p>
            <a:endParaRPr lang="en-IN" sz="1600" dirty="0">
              <a:solidFill>
                <a:srgbClr val="0070C0"/>
              </a:solidFill>
              <a:latin typeface="Times New Roman" panose="02020603050405020304" pitchFamily="18" charset="0"/>
              <a:cs typeface="Times New Roman" panose="02020603050405020304" pitchFamily="18" charset="0"/>
            </a:endParaRPr>
          </a:p>
          <a:p>
            <a:pPr algn="just"/>
            <a:r>
              <a:rPr lang="en-US" sz="1200" b="0" i="0" dirty="0">
                <a:solidFill>
                  <a:srgbClr val="610B4B"/>
                </a:solidFill>
                <a:effectLst/>
                <a:latin typeface="Times New Roman" panose="02020603050405020304" pitchFamily="18" charset="0"/>
                <a:cs typeface="Times New Roman" panose="02020603050405020304" pitchFamily="18" charset="0"/>
              </a:rPr>
              <a:t>2) Unsupervised Learning Algorithm</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It is a type of machine learning in which the machine does not need any external supervision to learn from the data, hence called unsupervised learning. The unsupervised models can be trained using the </a:t>
            </a:r>
            <a:r>
              <a:rPr lang="en-US" sz="1200" b="0" i="0" dirty="0" err="1">
                <a:solidFill>
                  <a:srgbClr val="333333"/>
                </a:solidFill>
                <a:effectLst/>
                <a:latin typeface="Times New Roman" panose="02020603050405020304" pitchFamily="18" charset="0"/>
                <a:cs typeface="Times New Roman" panose="02020603050405020304" pitchFamily="18" charset="0"/>
              </a:rPr>
              <a:t>unlabelled</a:t>
            </a:r>
            <a:r>
              <a:rPr lang="en-US" sz="1200" b="0" i="0" dirty="0">
                <a:solidFill>
                  <a:srgbClr val="333333"/>
                </a:solidFill>
                <a:effectLst/>
                <a:latin typeface="Times New Roman" panose="02020603050405020304" pitchFamily="18" charset="0"/>
                <a:cs typeface="Times New Roman" panose="02020603050405020304" pitchFamily="18" charset="0"/>
              </a:rPr>
              <a:t> dataset that is not classified, nor categorized, and the algorithm needs to act on that data without any supervision. In unsupervised learning, the model doesn't have a predefined output, and it tries to find useful insights from the huge amount of data. These are used to solve the Association and Clustering problems</a:t>
            </a:r>
            <a:r>
              <a:rPr lang="en-US" sz="1200" b="1" i="0" dirty="0">
                <a:solidFill>
                  <a:srgbClr val="333333"/>
                </a:solidFill>
                <a:effectLst/>
                <a:latin typeface="Times New Roman" panose="02020603050405020304" pitchFamily="18" charset="0"/>
                <a:cs typeface="Times New Roman" panose="02020603050405020304" pitchFamily="18" charset="0"/>
              </a:rPr>
              <a:t>. Hence further, it can be classified into two types:</a:t>
            </a:r>
            <a:endParaRPr lang="en-US" sz="12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200" b="0" i="0" u="none" strike="noStrike" dirty="0">
                <a:solidFill>
                  <a:srgbClr val="008000"/>
                </a:solidFill>
                <a:effectLst/>
                <a:latin typeface="Times New Roman" panose="02020603050405020304" pitchFamily="18" charset="0"/>
                <a:cs typeface="Times New Roman" panose="02020603050405020304" pitchFamily="18" charset="0"/>
                <a:hlinkClick r:id="rId4"/>
              </a:rPr>
              <a:t>Clustering</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Association</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Examples of some Unsupervised learning algorithms are </a:t>
            </a:r>
            <a:r>
              <a:rPr lang="en-US" sz="1200" b="1" i="0" dirty="0">
                <a:solidFill>
                  <a:srgbClr val="333333"/>
                </a:solidFill>
                <a:effectLst/>
                <a:latin typeface="Times New Roman" panose="02020603050405020304" pitchFamily="18" charset="0"/>
                <a:cs typeface="Times New Roman" panose="02020603050405020304" pitchFamily="18" charset="0"/>
              </a:rPr>
              <a:t>K-means Clustering, </a:t>
            </a:r>
            <a:r>
              <a:rPr lang="en-US" sz="1200" b="1" i="0" dirty="0" err="1">
                <a:solidFill>
                  <a:srgbClr val="333333"/>
                </a:solidFill>
                <a:effectLst/>
                <a:latin typeface="Times New Roman" panose="02020603050405020304" pitchFamily="18" charset="0"/>
                <a:cs typeface="Times New Roman" panose="02020603050405020304" pitchFamily="18" charset="0"/>
              </a:rPr>
              <a:t>Apriori</a:t>
            </a:r>
            <a:r>
              <a:rPr lang="en-US" sz="1200" b="1" i="0" dirty="0">
                <a:solidFill>
                  <a:srgbClr val="333333"/>
                </a:solidFill>
                <a:effectLst/>
                <a:latin typeface="Times New Roman" panose="02020603050405020304" pitchFamily="18" charset="0"/>
                <a:cs typeface="Times New Roman" panose="02020603050405020304" pitchFamily="18" charset="0"/>
              </a:rPr>
              <a:t> Algorithm, Eclat, etc.</a:t>
            </a:r>
            <a:r>
              <a:rPr lang="en-US" sz="1200" b="0" i="0" dirty="0">
                <a:solidFill>
                  <a:srgbClr val="333333"/>
                </a:solidFill>
                <a:effectLst/>
                <a:latin typeface="Times New Roman" panose="02020603050405020304" pitchFamily="18" charset="0"/>
                <a:cs typeface="Times New Roman" panose="02020603050405020304" pitchFamily="18" charset="0"/>
              </a:rPr>
              <a:t> </a:t>
            </a:r>
            <a:r>
              <a:rPr lang="en-US" sz="1200" b="0" i="0" u="none" strike="noStrike" dirty="0">
                <a:solidFill>
                  <a:srgbClr val="008000"/>
                </a:solidFill>
                <a:effectLst/>
                <a:latin typeface="Times New Roman" panose="02020603050405020304" pitchFamily="18" charset="0"/>
                <a:cs typeface="Times New Roman" panose="02020603050405020304" pitchFamily="18" charset="0"/>
                <a:hlinkClick r:id="rId5"/>
              </a:rPr>
              <a:t>Read more..</a:t>
            </a:r>
            <a:endParaRPr lang="en-US" sz="1200" b="0" i="0" dirty="0">
              <a:solidFill>
                <a:srgbClr val="333333"/>
              </a:solidFill>
              <a:effectLst/>
              <a:latin typeface="Times New Roman" panose="02020603050405020304" pitchFamily="18" charset="0"/>
              <a:cs typeface="Times New Roman" panose="02020603050405020304" pitchFamily="18" charset="0"/>
            </a:endParaRPr>
          </a:p>
          <a:p>
            <a:pPr algn="just"/>
            <a:r>
              <a:rPr lang="en-US" sz="1200" b="0" i="0" dirty="0">
                <a:solidFill>
                  <a:srgbClr val="610B4B"/>
                </a:solidFill>
                <a:effectLst/>
                <a:latin typeface="Times New Roman" panose="02020603050405020304" pitchFamily="18" charset="0"/>
                <a:cs typeface="Times New Roman" panose="02020603050405020304" pitchFamily="18" charset="0"/>
              </a:rPr>
              <a:t>3) Reinforcement Learning</a:t>
            </a:r>
          </a:p>
          <a:p>
            <a:pPr algn="just"/>
            <a:r>
              <a:rPr lang="en-US" sz="1200" b="0" i="0" dirty="0">
                <a:solidFill>
                  <a:srgbClr val="333333"/>
                </a:solidFill>
                <a:effectLst/>
                <a:latin typeface="Times New Roman" panose="02020603050405020304" pitchFamily="18" charset="0"/>
                <a:cs typeface="Times New Roman" panose="02020603050405020304" pitchFamily="18" charset="0"/>
              </a:rPr>
              <a:t>In Reinforcement learning, an agent interacts with its environment by producing actions, and learn with the help of feedback. The feedback is given to the agent in the form of rewards, such as for each good action, he gets a positive reward, and for each bad action, he gets a negative reward. There is no supervision provided to the agent. </a:t>
            </a:r>
            <a:r>
              <a:rPr lang="en-US" sz="1200" b="1" i="0" dirty="0">
                <a:solidFill>
                  <a:srgbClr val="333333"/>
                </a:solidFill>
                <a:effectLst/>
                <a:latin typeface="Times New Roman" panose="02020603050405020304" pitchFamily="18" charset="0"/>
                <a:cs typeface="Times New Roman" panose="02020603050405020304" pitchFamily="18" charset="0"/>
              </a:rPr>
              <a:t>Q-Learning algorithm</a:t>
            </a:r>
            <a:r>
              <a:rPr lang="en-US" sz="1200" b="0" i="0" dirty="0">
                <a:solidFill>
                  <a:srgbClr val="333333"/>
                </a:solidFill>
                <a:effectLst/>
                <a:latin typeface="Times New Roman" panose="02020603050405020304" pitchFamily="18" charset="0"/>
                <a:cs typeface="Times New Roman" panose="02020603050405020304" pitchFamily="18" charset="0"/>
              </a:rPr>
              <a:t> is used in reinforcement learning. </a:t>
            </a:r>
            <a:r>
              <a:rPr lang="en-US" sz="1200" b="0" i="0" u="none" strike="noStrike" dirty="0">
                <a:solidFill>
                  <a:srgbClr val="008000"/>
                </a:solidFill>
                <a:effectLst/>
                <a:latin typeface="Times New Roman" panose="02020603050405020304" pitchFamily="18" charset="0"/>
                <a:cs typeface="Times New Roman" panose="02020603050405020304" pitchFamily="18" charset="0"/>
                <a:hlinkClick r:id="rId6"/>
              </a:rPr>
              <a:t>Read more…</a:t>
            </a:r>
            <a:endParaRPr lang="en-US" sz="1200" b="0" i="0" dirty="0">
              <a:solidFill>
                <a:srgbClr val="333333"/>
              </a:solidFill>
              <a:effectLst/>
              <a:latin typeface="Times New Roman" panose="02020603050405020304" pitchFamily="18" charset="0"/>
              <a:cs typeface="Times New Roman" panose="02020603050405020304" pitchFamily="18" charset="0"/>
            </a:endParaRPr>
          </a:p>
          <a:p>
            <a:pPr algn="just"/>
            <a:r>
              <a:rPr lang="en-US" sz="1200" b="0" i="0" dirty="0">
                <a:solidFill>
                  <a:srgbClr val="610B38"/>
                </a:solidFill>
                <a:effectLst/>
                <a:latin typeface="Times New Roman" panose="02020603050405020304" pitchFamily="18" charset="0"/>
                <a:cs typeface="Times New Roman" panose="02020603050405020304" pitchFamily="18" charset="0"/>
              </a:rPr>
              <a:t>List of Popular Machine Learning Algorithm</a:t>
            </a: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Linear Regression Algorithm</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Logistic Regression Algorithm</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Decision Tree</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SVM</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Naïve Bayes</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KNN</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K-Means Clustering</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Random Forest</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err="1">
                <a:solidFill>
                  <a:srgbClr val="000000"/>
                </a:solidFill>
                <a:effectLst/>
                <a:latin typeface="Times New Roman" panose="02020603050405020304" pitchFamily="18" charset="0"/>
                <a:cs typeface="Times New Roman" panose="02020603050405020304" pitchFamily="18" charset="0"/>
              </a:rPr>
              <a:t>Apriori</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PCA</a:t>
            </a:r>
            <a:endParaRPr lang="en-US" sz="1200" b="0" i="0" dirty="0">
              <a:solidFill>
                <a:srgbClr val="000000"/>
              </a:solidFill>
              <a:effectLst/>
              <a:latin typeface="Times New Roman" panose="02020603050405020304" pitchFamily="18" charset="0"/>
              <a:cs typeface="Times New Roman" panose="02020603050405020304" pitchFamily="18" charset="0"/>
            </a:endParaRPr>
          </a:p>
          <a:p>
            <a:br>
              <a:rPr lang="en-IN" sz="1600" dirty="0">
                <a:solidFill>
                  <a:srgbClr val="0070C0"/>
                </a:solidFill>
                <a:latin typeface="Times New Roman" panose="02020603050405020304" pitchFamily="18" charset="0"/>
                <a:cs typeface="Times New Roman" panose="02020603050405020304" pitchFamily="18" charset="0"/>
              </a:rPr>
            </a:br>
            <a:endParaRPr lang="en-IN" sz="2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61483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02" y="1065472"/>
            <a:ext cx="1884437" cy="1050279"/>
          </a:xfrm>
          <a:prstGeom prst="rect">
            <a:avLst/>
          </a:prstGeom>
        </p:spPr>
      </p:pic>
      <p:sp>
        <p:nvSpPr>
          <p:cNvPr id="8" name="TextBox 7" hidden="1"/>
          <p:cNvSpPr txBox="1"/>
          <p:nvPr/>
        </p:nvSpPr>
        <p:spPr>
          <a:xfrm>
            <a:off x="1179542" y="2494990"/>
            <a:ext cx="4505235"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hidden="1"/>
          <p:cNvSpPr txBox="1"/>
          <p:nvPr/>
        </p:nvSpPr>
        <p:spPr>
          <a:xfrm>
            <a:off x="522514" y="3435530"/>
            <a:ext cx="5821136"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4" name="TextBox 3">
            <a:extLst>
              <a:ext uri="{FF2B5EF4-FFF2-40B4-BE49-F238E27FC236}">
                <a16:creationId xmlns:a16="http://schemas.microsoft.com/office/drawing/2014/main" id="{75511ABB-EB15-7755-DB14-2CD59B31892A}"/>
              </a:ext>
            </a:extLst>
          </p:cNvPr>
          <p:cNvSpPr txBox="1"/>
          <p:nvPr/>
        </p:nvSpPr>
        <p:spPr>
          <a:xfrm>
            <a:off x="537883" y="2465364"/>
            <a:ext cx="5499848" cy="4216539"/>
          </a:xfrm>
          <a:prstGeom prst="rect">
            <a:avLst/>
          </a:prstGeom>
          <a:noFill/>
        </p:spPr>
        <p:txBody>
          <a:bodyPr wrap="square" rtlCol="0" anchor="ctr">
            <a:spAutoFit/>
          </a:bodyPr>
          <a:lstStyle/>
          <a:p>
            <a:pPr algn="just"/>
            <a:r>
              <a:rPr lang="en-US" sz="1400" b="0" i="0" dirty="0">
                <a:solidFill>
                  <a:srgbClr val="610B38"/>
                </a:solidFill>
                <a:effectLst/>
                <a:latin typeface="Times New Roman" panose="02020603050405020304" pitchFamily="18" charset="0"/>
                <a:cs typeface="Times New Roman" panose="02020603050405020304" pitchFamily="18" charset="0"/>
              </a:rPr>
              <a:t>Decision Tree Classification Algorithm</a:t>
            </a:r>
          </a:p>
          <a:p>
            <a:pPr algn="just"/>
            <a:endParaRPr lang="en-US" sz="1200" b="0" i="0" dirty="0">
              <a:solidFill>
                <a:srgbClr val="610B38"/>
              </a:solidFill>
              <a:effectLst/>
              <a:latin typeface="erdana"/>
            </a:endParaRPr>
          </a:p>
          <a:p>
            <a:pPr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Decision Tree is a </a:t>
            </a:r>
            <a:r>
              <a:rPr lang="en-US" sz="1200" b="1" i="0" dirty="0">
                <a:solidFill>
                  <a:srgbClr val="000000"/>
                </a:solidFill>
                <a:effectLst/>
                <a:latin typeface="Times New Roman" panose="02020603050405020304" pitchFamily="18" charset="0"/>
                <a:cs typeface="Times New Roman" panose="02020603050405020304" pitchFamily="18" charset="0"/>
              </a:rPr>
              <a:t>Supervised learning technique </a:t>
            </a:r>
            <a:r>
              <a:rPr lang="en-US" sz="1200" b="0" i="0" dirty="0">
                <a:solidFill>
                  <a:srgbClr val="000000"/>
                </a:solidFill>
                <a:effectLst/>
                <a:latin typeface="Times New Roman" panose="02020603050405020304" pitchFamily="18" charset="0"/>
                <a:cs typeface="Times New Roman" panose="02020603050405020304" pitchFamily="18" charset="0"/>
              </a:rPr>
              <a:t>that can be used for both classification and Regression problems, but mostly it is preferred for solving Classification problems. It is a tree-structured classifier, where</a:t>
            </a:r>
            <a:r>
              <a:rPr lang="en-US" sz="1200" b="1" i="0" dirty="0">
                <a:solidFill>
                  <a:srgbClr val="000000"/>
                </a:solidFill>
                <a:effectLst/>
                <a:latin typeface="Times New Roman" panose="02020603050405020304" pitchFamily="18" charset="0"/>
                <a:cs typeface="Times New Roman" panose="02020603050405020304" pitchFamily="18" charset="0"/>
              </a:rPr>
              <a:t> internal nodes represent the features of a dataset, branches represent the decision rules</a:t>
            </a:r>
            <a:r>
              <a:rPr lang="en-US" sz="1200" b="0" i="0" dirty="0">
                <a:solidFill>
                  <a:srgbClr val="000000"/>
                </a:solidFill>
                <a:effectLst/>
                <a:latin typeface="Times New Roman" panose="02020603050405020304" pitchFamily="18" charset="0"/>
                <a:cs typeface="Times New Roman" panose="02020603050405020304" pitchFamily="18" charset="0"/>
              </a:rPr>
              <a:t> and </a:t>
            </a:r>
            <a:r>
              <a:rPr lang="en-US" sz="1200" b="1" i="0" dirty="0">
                <a:solidFill>
                  <a:srgbClr val="000000"/>
                </a:solidFill>
                <a:effectLst/>
                <a:latin typeface="Times New Roman" panose="02020603050405020304" pitchFamily="18" charset="0"/>
                <a:cs typeface="Times New Roman" panose="02020603050405020304" pitchFamily="18" charset="0"/>
              </a:rPr>
              <a:t>each leaf node represents the outcome.</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In a Decision tree, there are two nodes, which are the </a:t>
            </a:r>
            <a:r>
              <a:rPr lang="en-US" sz="1200" b="1" i="0" dirty="0">
                <a:solidFill>
                  <a:srgbClr val="000000"/>
                </a:solidFill>
                <a:effectLst/>
                <a:latin typeface="Times New Roman" panose="02020603050405020304" pitchFamily="18" charset="0"/>
                <a:cs typeface="Times New Roman" panose="02020603050405020304" pitchFamily="18" charset="0"/>
              </a:rPr>
              <a:t>Decision Node</a:t>
            </a:r>
            <a:r>
              <a:rPr lang="en-US" sz="1200" b="0" i="0" dirty="0">
                <a:solidFill>
                  <a:srgbClr val="000000"/>
                </a:solidFill>
                <a:effectLst/>
                <a:latin typeface="Times New Roman" panose="02020603050405020304" pitchFamily="18" charset="0"/>
                <a:cs typeface="Times New Roman" panose="02020603050405020304" pitchFamily="18" charset="0"/>
              </a:rPr>
              <a:t> and</a:t>
            </a:r>
            <a:r>
              <a:rPr lang="en-US" sz="1200" b="1" i="0" dirty="0">
                <a:solidFill>
                  <a:srgbClr val="000000"/>
                </a:solidFill>
                <a:effectLst/>
                <a:latin typeface="Times New Roman" panose="02020603050405020304" pitchFamily="18" charset="0"/>
                <a:cs typeface="Times New Roman" panose="02020603050405020304" pitchFamily="18" charset="0"/>
              </a:rPr>
              <a:t> Leaf Node.</a:t>
            </a:r>
            <a:r>
              <a:rPr lang="en-US" sz="1200" b="0" i="0" dirty="0">
                <a:solidFill>
                  <a:srgbClr val="000000"/>
                </a:solidFill>
                <a:effectLst/>
                <a:latin typeface="Times New Roman" panose="02020603050405020304" pitchFamily="18" charset="0"/>
                <a:cs typeface="Times New Roman" panose="02020603050405020304" pitchFamily="18" charset="0"/>
              </a:rPr>
              <a:t> Decision nodes are used to make any decision and have multiple branches, whereas Leaf nodes are the output of those decisions and do not contain any further branches.</a:t>
            </a:r>
          </a:p>
          <a:p>
            <a:pPr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The decisions or the test are performed on the basis of features of the given dataset.</a:t>
            </a:r>
          </a:p>
          <a:p>
            <a:pPr algn="just">
              <a:buFont typeface="Arial" panose="020B0604020202020204" pitchFamily="34" charset="0"/>
              <a:buChar char="•"/>
            </a:pPr>
            <a:r>
              <a:rPr lang="en-US" sz="1200" b="1" i="1" dirty="0">
                <a:solidFill>
                  <a:srgbClr val="000000"/>
                </a:solidFill>
                <a:effectLst/>
                <a:latin typeface="Times New Roman" panose="02020603050405020304" pitchFamily="18" charset="0"/>
                <a:cs typeface="Times New Roman" panose="02020603050405020304" pitchFamily="18" charset="0"/>
              </a:rPr>
              <a:t>It is a graphical representation for getting all the possible solutions to a problem/decision based on given conditions.</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It is called a decision tree because, similar to a tree, it starts with the root node, which expands on further branches and constructs a tree-like structure.</a:t>
            </a:r>
          </a:p>
          <a:p>
            <a:pPr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In order to build a tree, we use the </a:t>
            </a:r>
            <a:r>
              <a:rPr lang="en-US" sz="1200" b="1" i="0" dirty="0">
                <a:solidFill>
                  <a:srgbClr val="000000"/>
                </a:solidFill>
                <a:effectLst/>
                <a:latin typeface="Times New Roman" panose="02020603050405020304" pitchFamily="18" charset="0"/>
                <a:cs typeface="Times New Roman" panose="02020603050405020304" pitchFamily="18" charset="0"/>
              </a:rPr>
              <a:t>CART algorithm,</a:t>
            </a:r>
            <a:r>
              <a:rPr lang="en-US" sz="1200" b="0" i="0" dirty="0">
                <a:solidFill>
                  <a:srgbClr val="000000"/>
                </a:solidFill>
                <a:effectLst/>
                <a:latin typeface="Times New Roman" panose="02020603050405020304" pitchFamily="18" charset="0"/>
                <a:cs typeface="Times New Roman" panose="02020603050405020304" pitchFamily="18" charset="0"/>
              </a:rPr>
              <a:t> which stands for </a:t>
            </a:r>
            <a:r>
              <a:rPr lang="en-US" sz="1200" b="1" i="0" dirty="0">
                <a:solidFill>
                  <a:srgbClr val="000000"/>
                </a:solidFill>
                <a:effectLst/>
                <a:latin typeface="Times New Roman" panose="02020603050405020304" pitchFamily="18" charset="0"/>
                <a:cs typeface="Times New Roman" panose="02020603050405020304" pitchFamily="18" charset="0"/>
              </a:rPr>
              <a:t>Classification and Regression Tree algorithm.</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A decision tree simply asks a question, and based on the answer (Yes/No), it further split the tree into subtrees.</a:t>
            </a:r>
          </a:p>
          <a:p>
            <a:pPr algn="just">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Below diagram explains the general structure of a decision tree</a:t>
            </a:r>
            <a:r>
              <a:rPr lang="en-US" sz="2800" b="0" i="0" dirty="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388320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757</TotalTime>
  <Words>17128</Words>
  <Application>Microsoft Office PowerPoint</Application>
  <PresentationFormat>A4 Paper (210x297 mm)</PresentationFormat>
  <Paragraphs>1200</Paragraphs>
  <Slides>28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-apple-system</vt:lpstr>
      <vt:lpstr>Arial</vt:lpstr>
      <vt:lpstr>Arial Unicode MS</vt:lpstr>
      <vt:lpstr>Calibri</vt:lpstr>
      <vt:lpstr>Calibri Light</vt:lpstr>
      <vt:lpstr>Candara</vt:lpstr>
      <vt:lpstr>Courier New</vt:lpstr>
      <vt:lpstr>erdana</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Umakanth Sahu</dc:creator>
  <cp:lastModifiedBy>snehapuduru19@outlook.com</cp:lastModifiedBy>
  <cp:revision>54</cp:revision>
  <dcterms:created xsi:type="dcterms:W3CDTF">2019-07-03T09:30:00Z</dcterms:created>
  <dcterms:modified xsi:type="dcterms:W3CDTF">2022-11-10T15:10:04Z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