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71" r:id="rId11"/>
    <p:sldId id="267" r:id="rId12"/>
    <p:sldId id="269" r:id="rId13"/>
    <p:sldId id="273" r:id="rId14"/>
    <p:sldId id="277" r:id="rId15"/>
    <p:sldId id="278" r:id="rId16"/>
    <p:sldId id="281" r:id="rId17"/>
    <p:sldId id="283" r:id="rId18"/>
    <p:sldId id="284" r:id="rId19"/>
    <p:sldId id="286" r:id="rId20"/>
    <p:sldId id="287" r:id="rId21"/>
    <p:sldId id="288" r:id="rId22"/>
    <p:sldId id="290" r:id="rId23"/>
    <p:sldId id="298" r:id="rId24"/>
    <p:sldId id="291" r:id="rId25"/>
    <p:sldId id="292" r:id="rId26"/>
    <p:sldId id="29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F1FF"/>
    <a:srgbClr val="00C8FF"/>
    <a:srgbClr val="88C9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30"/>
    <p:restoredTop sz="94684"/>
  </p:normalViewPr>
  <p:slideViewPr>
    <p:cSldViewPr snapToGrid="0">
      <p:cViewPr varScale="1">
        <p:scale>
          <a:sx n="96" d="100"/>
          <a:sy n="96" d="100"/>
        </p:scale>
        <p:origin x="176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14F9-B895-464A-B4CC-CAB68FD21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27D51-D7BE-4521-850A-E57F60A86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9EF60-C993-4DE3-A523-B55D6A72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5E2-8D98-4897-BFAC-3A838C317CEC}" type="datetimeFigureOut">
              <a:rPr lang="en-IN" smtClean="0"/>
              <a:t>02/08/25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DC142-5280-4398-8BE6-A1E396A45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A7A5D-A0F4-4BFC-88AD-6346EFC5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8D53-2539-48DB-B905-4F946F0B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30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A89F-9A98-42B5-8AE9-CE1703B0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13497-E64C-434F-8111-6E8636C5D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01DC-5C84-4710-890C-CDAFB9DCF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5E2-8D98-4897-BFAC-3A838C317CEC}" type="datetimeFigureOut">
              <a:rPr lang="en-IN" smtClean="0"/>
              <a:t>02/08/25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9586F-C7D0-49C3-8017-52F31CBB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E9E0-B61F-4D6C-855A-E4947C8AD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8D53-2539-48DB-B905-4F946F0B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27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13FCC-4C94-4BD1-8BF8-90D99FD8C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BA644-F4D7-40E5-B40E-86C97211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DEAF1-3770-4E84-99EC-60B821D1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5E2-8D98-4897-BFAC-3A838C317CEC}" type="datetimeFigureOut">
              <a:rPr lang="en-IN" smtClean="0"/>
              <a:t>02/08/25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EB6D-9195-4D8C-A91D-B80BE91E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31650-F782-4D23-90BB-87592505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8D53-2539-48DB-B905-4F946F0B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26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3AA80-87C3-4429-996E-10A088AD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AC281-9E4F-4C84-8327-8149856DA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84AAD-620E-4EAC-AB5A-BF1923823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5E2-8D98-4897-BFAC-3A838C317CEC}" type="datetimeFigureOut">
              <a:rPr lang="en-IN" smtClean="0"/>
              <a:t>02/08/25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B4E4A-B7E4-495A-B7B5-445BA9E1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97CE-EF7D-4061-A7F4-C911F6EE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8D53-2539-48DB-B905-4F946F0B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6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F836-B955-4F74-9E6B-0520578B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1BC0-E154-4288-B989-9D3176570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B08E-EAD7-4576-B9F1-95FF0CAE6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5E2-8D98-4897-BFAC-3A838C317CEC}" type="datetimeFigureOut">
              <a:rPr lang="en-IN" smtClean="0"/>
              <a:t>02/08/25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201FD-9501-4F23-8484-172235E4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B82DB-2E82-4B89-B4F1-D4A0B82D6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8D53-2539-48DB-B905-4F946F0B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9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8E74-5451-45A3-B856-DE79865D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F6D85-4AE2-4FFB-B17F-07A87CCA8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8E399-DE53-463F-B846-4F2A0545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CB1E3-39C2-4CCC-A706-6C6052A9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5E2-8D98-4897-BFAC-3A838C317CEC}" type="datetimeFigureOut">
              <a:rPr lang="en-IN" smtClean="0"/>
              <a:t>02/08/25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7A91-6EEC-41D2-A2A9-51C01BC9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F232F-6952-48A5-9092-6844143B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8D53-2539-48DB-B905-4F946F0B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5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DF8B-9165-4649-9D55-4EAD5114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BA238-FEC4-4F20-81D8-54E3C7E9E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9E976-76B1-4031-8528-86EDBBF20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E3C5A-5172-42E9-BD85-CEEF4884A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EADF6-9D87-4B1E-909A-C47054932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F37DFA-B647-4623-AFB2-7277FEC10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5E2-8D98-4897-BFAC-3A838C317CEC}" type="datetimeFigureOut">
              <a:rPr lang="en-IN" smtClean="0"/>
              <a:t>02/08/25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C1B19-7F17-4532-9417-A5FB642C6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4CE31-4FC3-4C6D-8643-E180FDA1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8D53-2539-48DB-B905-4F946F0B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3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BEEB-5637-452C-9984-4FA5C4E0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36FA8-B483-49A2-AD13-72CA0CCB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5E2-8D98-4897-BFAC-3A838C317CEC}" type="datetimeFigureOut">
              <a:rPr lang="en-IN" smtClean="0"/>
              <a:t>02/08/25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C873DE-BAF4-4B53-BC42-761CC90C4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C7B64-AFD6-4F8E-880D-02A79FE3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8D53-2539-48DB-B905-4F946F0B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0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6F05D-C103-4C8D-A39D-9F10503A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5E2-8D98-4897-BFAC-3A838C317CEC}" type="datetimeFigureOut">
              <a:rPr lang="en-IN" smtClean="0"/>
              <a:t>02/08/25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3A7AB-B914-4DAF-840D-9FC4913F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976B3-24AF-44F9-9935-2A6EF42C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8D53-2539-48DB-B905-4F946F0B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432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7F97C-7E3A-4F87-A404-8E1F67E4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172A-0FD5-4736-B74E-34AA1469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64C1F-062C-4962-9639-95765B4CF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6D73A-F7D4-4CAA-B5CB-14D72F22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5E2-8D98-4897-BFAC-3A838C317CEC}" type="datetimeFigureOut">
              <a:rPr lang="en-IN" smtClean="0"/>
              <a:t>02/08/25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D24C8-E5F1-4287-A177-F84CB5F0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86F18-3322-4504-81D0-9685E7C0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8D53-2539-48DB-B905-4F946F0B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05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1591C-D0DA-40E5-910F-E6F637DA7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1F4E3-5359-4189-8C06-CBCF717BC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D2E82-91D8-44AA-AA40-C386A5038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778BA-4973-4EE7-857E-1CAB67FA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315E2-8D98-4897-BFAC-3A838C317CEC}" type="datetimeFigureOut">
              <a:rPr lang="en-IN" smtClean="0"/>
              <a:t>02/08/25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60438-A54D-4363-932C-49DB271D4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B3860-2530-49A1-8692-BD0CB011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88D53-2539-48DB-B905-4F946F0B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4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4054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F9770-9E96-42D6-8936-7E09A201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8355-44D5-485E-A0B2-4B9278A6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EFFBB-024A-4FA1-AFC9-A5372AA4D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315E2-8D98-4897-BFAC-3A838C317CEC}" type="datetimeFigureOut">
              <a:rPr lang="en-IN" smtClean="0"/>
              <a:t>02/08/25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BC169-C7E6-4EEF-AEE5-1109EF7C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0A2B3-F67F-497E-B950-AA52F7056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88D53-2539-48DB-B905-4F946F0B08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79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0CD396-8B97-4467-84A6-93D8B7427AB4}"/>
              </a:ext>
            </a:extLst>
          </p:cNvPr>
          <p:cNvSpPr txBox="1"/>
          <p:nvPr/>
        </p:nvSpPr>
        <p:spPr>
          <a:xfrm>
            <a:off x="1291391" y="1491783"/>
            <a:ext cx="984519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“SPOTIFY DATA ANALYSIS”</a:t>
            </a:r>
          </a:p>
          <a:p>
            <a:pPr algn="ctr"/>
            <a:endParaRPr lang="en-GB" sz="2400" dirty="0">
              <a:solidFill>
                <a:srgbClr val="FF0000"/>
              </a:solidFill>
            </a:endParaRPr>
          </a:p>
          <a:p>
            <a:pPr algn="ctr"/>
            <a:r>
              <a:rPr lang="en-GB" sz="2400" dirty="0"/>
              <a:t>Submitted in partial fulfilment of the requirements for the award of the degree of                                 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Bachelors of Computer Application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TO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Guru Gobind Singh Indraprastha University, Delhi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Institute of Innovation in Technology &amp; Management</a:t>
            </a:r>
          </a:p>
          <a:p>
            <a:pPr algn="ctr"/>
            <a:r>
              <a:rPr lang="en-GB" sz="2400" dirty="0"/>
              <a:t>New Delhi- 110058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B53260-27C3-49EE-8B3F-1D1B9192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4" y="120752"/>
            <a:ext cx="2501696" cy="1250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C32AFB-C9A7-499D-880A-0156D05AC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372" y="155545"/>
            <a:ext cx="2115603" cy="12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5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C3ADBFC-FC86-6E42-B48D-DF2EE6EF4778}"/>
              </a:ext>
            </a:extLst>
          </p:cNvPr>
          <p:cNvSpPr/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0ED4E-0F83-A382-98DE-1D99AD94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4ABD-7747-1A6D-F706-6F1D41BBE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0"/>
            <a:ext cx="12192000" cy="560466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IN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Ordered, immutable sequences of characters</a:t>
            </a:r>
            <a:r>
              <a:rPr lang="en-IN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Syntax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en-IN" sz="20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String_name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‘Content’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 : </a:t>
            </a:r>
            <a:r>
              <a:rPr lang="en-IN" sz="2000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str= ‘</a:t>
            </a:r>
            <a:r>
              <a:rPr lang="en-IN" sz="2000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Trendwave</a:t>
            </a:r>
            <a:r>
              <a:rPr lang="en-IN" sz="2000" kern="1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’</a:t>
            </a:r>
            <a:endParaRPr lang="en-IN" sz="20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Various operations that can be performed: </a:t>
            </a:r>
            <a:r>
              <a:rPr kumimoji="0" lang="en-IN" sz="200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strip() , </a:t>
            </a:r>
            <a:r>
              <a:rPr lang="en-I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kumimoji="0" lang="en-IN" sz="200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plit</a:t>
            </a:r>
            <a:r>
              <a:rPr kumimoji="0" lang="en-IN" sz="200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 , </a:t>
            </a:r>
            <a:r>
              <a:rPr lang="en-I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</a:t>
            </a:r>
            <a:r>
              <a:rPr kumimoji="0" lang="en-IN" sz="200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oin</a:t>
            </a:r>
            <a:r>
              <a:rPr kumimoji="0" lang="en-IN" sz="200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, </a:t>
            </a:r>
            <a:r>
              <a:rPr lang="en-I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kumimoji="0" lang="en-IN" sz="200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eplace</a:t>
            </a:r>
            <a:r>
              <a:rPr kumimoji="0" lang="en-IN" sz="200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20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69F0DBF5-51AB-9D73-E05C-27A53B777263}"/>
              </a:ext>
            </a:extLst>
          </p:cNvPr>
          <p:cNvSpPr txBox="1">
            <a:spLocks/>
          </p:cNvSpPr>
          <p:nvPr/>
        </p:nvSpPr>
        <p:spPr>
          <a:xfrm>
            <a:off x="0" y="3872948"/>
            <a:ext cx="4328160" cy="3006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upper()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Convert all characters to uppercase.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str.upper</a:t>
            </a:r>
            <a:r>
              <a:rPr lang="en-I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TRENDWAVE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lower()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Convert all characters to lowercase.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str.lower</a:t>
            </a:r>
            <a:r>
              <a:rPr lang="en-I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trendwave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kern="10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6367F-E443-1480-DE96-839FA092F0C2}"/>
              </a:ext>
            </a:extLst>
          </p:cNvPr>
          <p:cNvSpPr txBox="1">
            <a:spLocks/>
          </p:cNvSpPr>
          <p:nvPr/>
        </p:nvSpPr>
        <p:spPr>
          <a:xfrm>
            <a:off x="6644640" y="3851506"/>
            <a:ext cx="5547360" cy="3027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find()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Returns the index of first occurrence of a character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str.find</a:t>
            </a:r>
            <a:r>
              <a:rPr lang="en-I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(e)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count()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Counts the number of times a character occurs.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Str.count</a:t>
            </a:r>
            <a:r>
              <a:rPr lang="en-I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(e)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kern="10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360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90056F-3262-2F0A-2118-F8B1136FC131}"/>
              </a:ext>
            </a:extLst>
          </p:cNvPr>
          <p:cNvSpPr/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6EEEA6-5699-C241-C181-626603B2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3F6C5-3ECC-6044-3116-9FE1B700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0851"/>
            <a:ext cx="10186416" cy="5798894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Definition: O</a:t>
            </a:r>
            <a:r>
              <a:rPr lang="en-IN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rdered, mutable collections of items that can be of any data type.</a:t>
            </a: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000" b="1" u="sng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Syntax</a:t>
            </a:r>
            <a:r>
              <a:rPr lang="en-IN" sz="20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  </a:t>
            </a:r>
            <a:r>
              <a:rPr lang="en-IN" sz="20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list_name</a:t>
            </a:r>
            <a:r>
              <a:rPr lang="en-I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=[value1, value2, value3….]</a:t>
            </a:r>
          </a:p>
          <a:p>
            <a:r>
              <a:rPr lang="en-IN" sz="2000" b="1" u="sng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IN" sz="20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en-IN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</a:t>
            </a:r>
            <a:r>
              <a:rPr lang="en-IN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=[1,2,3,4]</a:t>
            </a:r>
          </a:p>
          <a:p>
            <a:endParaRPr lang="en-IN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Various operations that can be performed: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sort()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reverse() ,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extend() , c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lear() ,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ndex() , count()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A2D4995-AF3B-3473-15BD-700C8AE01D11}"/>
              </a:ext>
            </a:extLst>
          </p:cNvPr>
          <p:cNvSpPr txBox="1">
            <a:spLocks/>
          </p:cNvSpPr>
          <p:nvPr/>
        </p:nvSpPr>
        <p:spPr>
          <a:xfrm>
            <a:off x="121920" y="3872948"/>
            <a:ext cx="4373880" cy="2966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append()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 an item to the end of the list.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lst.append</a:t>
            </a:r>
            <a:r>
              <a:rPr lang="en-I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(5)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=[1,2,3,4,5]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insert()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 an item at a specific location.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</a:t>
            </a:r>
            <a:r>
              <a:rPr lang="en-I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insert(1, ”add")</a:t>
            </a:r>
            <a:r>
              <a:rPr lang="en-IN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=[1,add,2,3,4,5]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kern="10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D7EFE-2100-1DA5-39E7-E427296C9A30}"/>
              </a:ext>
            </a:extLst>
          </p:cNvPr>
          <p:cNvSpPr txBox="1"/>
          <p:nvPr/>
        </p:nvSpPr>
        <p:spPr>
          <a:xfrm>
            <a:off x="5963588" y="3872948"/>
            <a:ext cx="62284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remove()</a:t>
            </a:r>
            <a:r>
              <a:rPr lang="en-IN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:</a:t>
            </a:r>
            <a:r>
              <a:rPr lang="en-IN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Remove the first occurrence of an item</a:t>
            </a:r>
          </a:p>
          <a:p>
            <a:pPr marL="0" indent="0" algn="ctr">
              <a:buNone/>
            </a:pPr>
            <a:r>
              <a:rPr lang="en-IN" sz="18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lst.remove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(2)</a:t>
            </a:r>
          </a:p>
          <a:p>
            <a:pPr marL="0" indent="0" algn="ctr"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=[1,add,3,4,5]</a:t>
            </a:r>
          </a:p>
          <a:p>
            <a:pPr marL="0" indent="0" algn="ctr">
              <a:buNone/>
            </a:pPr>
            <a:endParaRPr lang="en-IN" sz="18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pop()</a:t>
            </a:r>
            <a:r>
              <a:rPr lang="en-IN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and returns the last item (or value at a specific location if mentioned).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IN" sz="18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lst.</a:t>
            </a:r>
            <a:r>
              <a:rPr lang="en-IN" sz="18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pop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(1)</a:t>
            </a:r>
          </a:p>
          <a:p>
            <a:pPr marL="0" indent="0" algn="ctr"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     #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=[1,3,4,5]</a:t>
            </a:r>
          </a:p>
          <a:p>
            <a:pPr marL="0" indent="0" algn="ctr">
              <a:buNone/>
            </a:pPr>
            <a:r>
              <a:rPr lang="en-IN" sz="1800" b="1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lst.</a:t>
            </a:r>
            <a:r>
              <a:rPr lang="en-IN" sz="18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pop</a:t>
            </a:r>
            <a:r>
              <a:rPr lang="en-IN" sz="1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 algn="ctr"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 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#</a:t>
            </a:r>
            <a:r>
              <a:rPr lang="en-IN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</a:t>
            </a:r>
            <a:r>
              <a:rPr lang="en-IN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=[1,3,4]</a:t>
            </a:r>
          </a:p>
        </p:txBody>
      </p:sp>
    </p:spTree>
    <p:extLst>
      <p:ext uri="{BB962C8B-B14F-4D97-AF65-F5344CB8AC3E}">
        <p14:creationId xmlns:p14="http://schemas.microsoft.com/office/powerpoint/2010/main" val="4068692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A428C7-02A2-BCD6-B058-9D4ED9639840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A5ACF3F-A8FE-2BB0-6CBA-13161F9A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TUPLES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95668EC-642D-559D-AD77-0A7C6ACC4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340"/>
            <a:ext cx="12192000" cy="2636931"/>
          </a:xfrm>
        </p:spPr>
        <p:txBody>
          <a:bodyPr/>
          <a:lstStyle/>
          <a:p>
            <a:r>
              <a:rPr lang="en-IN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 O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rdered, immutable collections of items that can be of any data type</a:t>
            </a:r>
            <a:r>
              <a:rPr lang="en-IN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b="1" u="sng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Syntax</a:t>
            </a: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IN" sz="18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list_name</a:t>
            </a:r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=(value1, value2, value3….)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Various Operations performed on Tuples:</a:t>
            </a:r>
          </a:p>
          <a:p>
            <a:endParaRPr lang="en-IN" sz="1800" b="1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CF3F7-55C7-1E99-C8B2-3B5C7CC0FB62}"/>
              </a:ext>
            </a:extLst>
          </p:cNvPr>
          <p:cNvSpPr txBox="1"/>
          <p:nvPr/>
        </p:nvSpPr>
        <p:spPr>
          <a:xfrm>
            <a:off x="14227444" y="48199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C706D-B29F-2EC5-1FC4-7644EAB77956}"/>
              </a:ext>
            </a:extLst>
          </p:cNvPr>
          <p:cNvSpPr txBox="1"/>
          <p:nvPr/>
        </p:nvSpPr>
        <p:spPr>
          <a:xfrm>
            <a:off x="6096000" y="1770394"/>
            <a:ext cx="8458200" cy="80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tpl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(1, 2, ”A", ”B", 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32DA1-1455-0968-E190-B1E07568F966}"/>
              </a:ext>
            </a:extLst>
          </p:cNvPr>
          <p:cNvSpPr txBox="1"/>
          <p:nvPr/>
        </p:nvSpPr>
        <p:spPr>
          <a:xfrm>
            <a:off x="0" y="3729823"/>
            <a:ext cx="580644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count</a:t>
            </a: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Count the number of occurrence of an element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tpl.count</a:t>
            </a:r>
            <a:r>
              <a:rPr lang="en-I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(3) 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index()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Returns the index of first occurrence of an element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IN" sz="18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pl.index</a:t>
            </a:r>
            <a:r>
              <a:rPr lang="en-I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(3)</a:t>
            </a:r>
            <a:endParaRPr lang="en-I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kern="10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05253C-6E75-B3C0-1952-0BD9E32B9646}"/>
              </a:ext>
            </a:extLst>
          </p:cNvPr>
          <p:cNvSpPr txBox="1"/>
          <p:nvPr/>
        </p:nvSpPr>
        <p:spPr>
          <a:xfrm>
            <a:off x="6096000" y="3729821"/>
            <a:ext cx="60960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Returns the number of elements in the tuple.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IN" sz="18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pl.len</a:t>
            </a:r>
            <a:r>
              <a:rPr lang="en-I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slicing()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Retruns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subset of the tuple according to requirement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tpl</a:t>
            </a: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[1:3]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2,A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kern="10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§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9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6CFA71-3EBE-2C6A-79F9-933F0A5AE048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57CA7-1BA1-CE01-1FA2-1E3E5576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625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51F25-891E-08E5-14C1-4F615F46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340"/>
            <a:ext cx="12192000" cy="585365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utable collections of key-value pairs. </a:t>
            </a:r>
          </a:p>
          <a:p>
            <a:endParaRPr lang="en-IN" sz="20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Syntax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 </a:t>
            </a:r>
            <a:r>
              <a:rPr lang="en-IN" sz="20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Dictionary_name</a:t>
            </a:r>
            <a:r>
              <a:rPr lang="en-IN" sz="20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{”Key1": ”Value1", ”Key2": Value2, …}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IN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en-IN" sz="2000" b="1" kern="100" dirty="0" err="1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dct</a:t>
            </a:r>
            <a:r>
              <a:rPr lang="en-IN" sz="20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{1: “Apple", 2: “Mango”, 3:”Grapes”}</a:t>
            </a:r>
            <a:endParaRPr lang="en-IN" sz="20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Various Operations performed on Dictionary: </a:t>
            </a:r>
            <a:r>
              <a:rPr lang="en-I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en-IN" sz="200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op() </a:t>
            </a:r>
            <a:r>
              <a:rPr lang="en-I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p</a:t>
            </a:r>
            <a:r>
              <a:rPr kumimoji="0" lang="en-IN" sz="200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opitem</a:t>
            </a:r>
            <a:r>
              <a:rPr kumimoji="0" lang="en-IN" sz="200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, </a:t>
            </a:r>
            <a:r>
              <a:rPr lang="en-I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kumimoji="0" lang="en-IN" sz="200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pdate</a:t>
            </a:r>
            <a:r>
              <a:rPr kumimoji="0" lang="en-IN" sz="200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IN" sz="2000" b="1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5B380-8B36-8FB4-0CB8-2C01B86A85BB}"/>
              </a:ext>
            </a:extLst>
          </p:cNvPr>
          <p:cNvSpPr txBox="1"/>
          <p:nvPr/>
        </p:nvSpPr>
        <p:spPr>
          <a:xfrm>
            <a:off x="198120" y="4176277"/>
            <a:ext cx="47625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keys()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Returns all the keys in a dictionary.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dct.keys</a:t>
            </a: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endParaRPr lang="en-IN" sz="1800" b="1" kern="10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1,2,3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items</a:t>
            </a: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Returns all the key-value pairs.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dct.</a:t>
            </a:r>
            <a:r>
              <a:rPr lang="en-I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items</a:t>
            </a:r>
            <a:r>
              <a:rPr lang="en-I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endParaRPr lang="en-I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1: “Apple", 2: “Mango”, 3:”Grapes”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5654C-5131-39C5-BB4E-BF78C07E2668}"/>
              </a:ext>
            </a:extLst>
          </p:cNvPr>
          <p:cNvSpPr txBox="1"/>
          <p:nvPr/>
        </p:nvSpPr>
        <p:spPr>
          <a:xfrm>
            <a:off x="6217920" y="4176277"/>
            <a:ext cx="5775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clear()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Removes all the key-value pairs from the dictionary.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dct.clear</a:t>
            </a: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endParaRPr lang="en-IN" sz="1800" b="1" kern="10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#Empty dictionary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get()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Return the value of the given key.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b="1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dct.get</a:t>
            </a:r>
            <a:r>
              <a:rPr lang="en-IN" sz="1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(1)</a:t>
            </a:r>
            <a:endParaRPr lang="en-IN" sz="1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Result : 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Apple</a:t>
            </a: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IN" sz="1800" b="1" dirty="0">
              <a:solidFill>
                <a:srgbClr val="0070C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55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CDA21D-3C5E-13CF-B75D-9ABC77B542B7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BC01D-2470-5520-7B39-75330667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EXCEL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68AD-0EEB-97A5-C6EC-8CB07FBDB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340"/>
            <a:ext cx="12192000" cy="585365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Logical Functions In Excel 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value based on condition.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Syntax: =IF(condition, “If condition True", "If condition FALSE”)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IFS()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Apply multiple If statements.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Syntax: =IFS(condition1, “If condition1 True”, condition2, “If condition2 True”,” condition3, “If condition3 True”)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Returns a value if both given conditions are satisfied.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Syntax: =IF(AND(condition1, condition2) “If condition True", "If condition FALSE”)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Returns a value if either of the conditions are satisfied.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=IF(OR(condition1, condition2) “If condition True", "If condition FALSE”)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Reverses the logic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=IF(NOT(condition), “If condition True", "If condition FALSE”)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84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2ADF7-BEC3-1A86-C29B-9262DCCF1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A8BB74-7940-841D-7D91-67062B970FF2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D0BBE-942A-4DF3-F91D-87619012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EXCEL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BED6F-EBBF-5675-3875-678A3F4B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340"/>
            <a:ext cx="12192000" cy="58536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Lookup Functions In Excel :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VLOOKUP():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performed vertically.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Syntax: =VLOOKUP(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find_data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where_to_find_data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value_returned_from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no_of_columns_used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FALSE/TRUE)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HLOOKUP()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performed horizontally.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Syntax: = HLOOKUP(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find_data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where_to_find_data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value_returned_from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no_of_columns_used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FALSE/TRUE)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XLOOKUP()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can search in any direction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Syntax: =XLOOKUP(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data_to_search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where_to_search_range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where_to_return_from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7465D8-9D2E-365F-5FAD-254DF2148E4C}"/>
              </a:ext>
            </a:extLst>
          </p:cNvPr>
          <p:cNvSpPr txBox="1">
            <a:spLocks/>
          </p:cNvSpPr>
          <p:nvPr/>
        </p:nvSpPr>
        <p:spPr>
          <a:xfrm>
            <a:off x="0" y="5195342"/>
            <a:ext cx="12192000" cy="166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more functions: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TODAY() , NOW() , SUMIF() , COUNTIF() , AVERAGEIF() , ROUND() , INT()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06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79FC46-FDD6-9D42-64E1-74C572F9D05E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3958A-34FE-4A42-5EA7-9FC2052C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LIBRARY: sqlite3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CBC29-23B6-F811-3178-41DF9A577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04340"/>
            <a:ext cx="12191999" cy="5853659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use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contained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Syntax: import sqlite3 as sq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to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cursor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queries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resluts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68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36DD3-645E-F02D-8043-3D90BF714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7FA99D-3189-3388-0740-3BA2718745EE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C89F8-6EAF-E8D3-AF91-BAD1BE1E0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LIBRARY: sqlite3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CFD7-528E-23BB-898A-1F58C9A3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04340"/>
            <a:ext cx="10812781" cy="5853659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sqlite3 as </a:t>
            </a:r>
            <a:r>
              <a:rPr lang="en-IN" sz="1800" b="1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sq</a:t>
            </a:r>
            <a:r>
              <a:rPr lang="en-IN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</a:t>
            </a:r>
            <a:r>
              <a:rPr lang="en-IN" sz="1800" kern="10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#import library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conn = </a:t>
            </a:r>
            <a:r>
              <a:rPr lang="en-IN" sz="1800" b="1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sq.connect</a:t>
            </a:r>
            <a:r>
              <a:rPr lang="en-IN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(‘</a:t>
            </a:r>
            <a:r>
              <a:rPr lang="en-IN" sz="1800" b="1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abc.db</a:t>
            </a:r>
            <a:r>
              <a:rPr lang="en-IN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’)   </a:t>
            </a:r>
            <a:r>
              <a:rPr lang="en-IN" sz="18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#connecting the database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cursor = </a:t>
            </a:r>
            <a:r>
              <a:rPr lang="en-IN" sz="1800" b="1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conn.cursor</a:t>
            </a:r>
            <a:r>
              <a:rPr lang="en-IN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        </a:t>
            </a:r>
            <a:r>
              <a:rPr lang="en-IN" sz="18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#creating a cursor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cursor.execute</a:t>
            </a:r>
            <a:r>
              <a:rPr lang="en-IN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('INSERT INTO users (name, age) VALUES (?, ?)', ('John Doe', 30))         </a:t>
            </a:r>
            <a:r>
              <a:rPr lang="en-IN" sz="18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#inserting data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conn.commit</a:t>
            </a:r>
            <a:r>
              <a:rPr lang="en-IN" sz="1800" b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    </a:t>
            </a:r>
            <a:r>
              <a:rPr lang="en-IN" sz="18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#commit the queries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conn.close</a:t>
            </a:r>
            <a:r>
              <a:rPr lang="en-IN" sz="1800" b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          </a:t>
            </a:r>
            <a:r>
              <a:rPr lang="en-IN" sz="18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#closing the connection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cursor.execute</a:t>
            </a:r>
            <a:r>
              <a:rPr lang="en-IN" sz="1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('UPDATE users SET age = ? WHERE name = ?', (31, </a:t>
            </a:r>
            <a:r>
              <a:rPr lang="en-IN" sz="1800" b="1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'John Doe’))   </a:t>
            </a:r>
            <a:r>
              <a:rPr lang="en-IN" sz="1800" kern="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1800" kern="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#updating the data</a:t>
            </a:r>
          </a:p>
        </p:txBody>
      </p:sp>
    </p:spTree>
    <p:extLst>
      <p:ext uri="{BB962C8B-B14F-4D97-AF65-F5344CB8AC3E}">
        <p14:creationId xmlns:p14="http://schemas.microsoft.com/office/powerpoint/2010/main" val="63374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44F9D-2C22-5AFD-5E9D-A1A77C490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98F394-4A30-0114-CB54-C56C13D659BD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5912D-8ECF-35E4-3A97-74F2107C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LIBRARY: 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28DB6-C132-DF11-D226-CAC26BEA8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04340"/>
            <a:ext cx="12191999" cy="5853659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to create multidimensional arrays.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operations on entire arrays at once.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to keep code concise and faster.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variety of mathematical functions.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Importing: 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import </a:t>
            </a:r>
            <a:r>
              <a:rPr lang="en-IN" sz="1800" kern="1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18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Computing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Engineeering</a:t>
            </a:r>
            <a:endParaRPr lang="en-I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FC1672-DB84-F22A-5301-AF78F4999E87}"/>
              </a:ext>
            </a:extLst>
          </p:cNvPr>
          <p:cNvSpPr txBox="1">
            <a:spLocks/>
          </p:cNvSpPr>
          <p:nvPr/>
        </p:nvSpPr>
        <p:spPr>
          <a:xfrm>
            <a:off x="6645965" y="1004341"/>
            <a:ext cx="5546033" cy="5853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functions: 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18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IN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an array.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18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np.sum</a:t>
            </a:r>
            <a:r>
              <a:rPr lang="en-IN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sum of an </a:t>
            </a:r>
            <a:r>
              <a:rPr lang="en-IN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arary</a:t>
            </a: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18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IN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mean of an array.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18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np.min</a:t>
            </a:r>
            <a:r>
              <a:rPr lang="en-IN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the minimum value in an </a:t>
            </a:r>
            <a:r>
              <a:rPr lang="en-IN" sz="1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aray</a:t>
            </a: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18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np.max</a:t>
            </a:r>
            <a:r>
              <a:rPr lang="en-IN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the maximum value in an array.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sz="18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np.dot</a:t>
            </a:r>
            <a:r>
              <a:rPr lang="en-IN" sz="18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: </a:t>
            </a: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dot product of two arrays.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IN" sz="18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89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2800C-ED3C-CA08-C854-A5CBA93FD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4708A9-8C31-72F7-9C05-514E37D35C95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459E0-82EA-E400-13F9-37156F63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LIBRARY: Pandas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A5BA-A004-DA4A-38FE-60A22762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04340"/>
            <a:ext cx="12191999" cy="585365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7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IN" sz="17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created.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7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7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merging and joining.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7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7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 import pandas as pd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7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IN" sz="17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17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7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= {'Fruits': ['Mango', 'Apple'], 'Vegetables': ['Potato', 'Carrot']}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700" kern="100" dirty="0" err="1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IN" sz="17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700" kern="100" dirty="0" err="1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pd.DataFrame</a:t>
            </a:r>
            <a:r>
              <a:rPr lang="en-IN" sz="1700" kern="100" dirty="0">
                <a:solidFill>
                  <a:srgbClr val="0070C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(data)</a:t>
            </a:r>
            <a:endParaRPr lang="en-IN" sz="17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Buisiness</a:t>
            </a: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Intelligence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1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merging and joining.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IN" sz="1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1E837-027C-5158-FD44-8983403875AC}"/>
              </a:ext>
            </a:extLst>
          </p:cNvPr>
          <p:cNvSpPr txBox="1"/>
          <p:nvPr/>
        </p:nvSpPr>
        <p:spPr>
          <a:xfrm>
            <a:off x="6188765" y="1195392"/>
            <a:ext cx="6003233" cy="555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functions: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pd.read_csv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Reads a CSV file into a </a:t>
            </a:r>
            <a:r>
              <a:rPr lang="en-IN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df.head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Displays the first few rows of a </a:t>
            </a:r>
            <a:r>
              <a:rPr lang="en-IN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df.info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Provides a summary of a </a:t>
            </a:r>
            <a:r>
              <a:rPr lang="en-IN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DataFrame's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structure and data.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df.groupby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Groups a </a:t>
            </a:r>
            <a:r>
              <a:rPr lang="en-IN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one or more columns for aggregation.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df.merge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Merges two </a:t>
            </a:r>
            <a:r>
              <a:rPr lang="en-IN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DataFrames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based on a common column.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6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df.dropna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Removes rows with missing values from a </a:t>
            </a:r>
            <a:r>
              <a:rPr lang="en-IN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785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85FA5B-6DF2-4F34-8586-9AF86B8B3CCD}"/>
              </a:ext>
            </a:extLst>
          </p:cNvPr>
          <p:cNvSpPr/>
          <p:nvPr/>
        </p:nvSpPr>
        <p:spPr>
          <a:xfrm>
            <a:off x="555522" y="2828836"/>
            <a:ext cx="1147916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2400" dirty="0">
                <a:solidFill>
                  <a:prstClr val="black"/>
                </a:solidFill>
              </a:rPr>
              <a:t>Trainer:      Mr. </a:t>
            </a:r>
            <a:r>
              <a:rPr lang="en-GB" sz="2400" dirty="0" err="1">
                <a:solidFill>
                  <a:prstClr val="black"/>
                </a:solidFill>
              </a:rPr>
              <a:t>Divyank</a:t>
            </a:r>
            <a:r>
              <a:rPr lang="en-GB" sz="2400" dirty="0">
                <a:solidFill>
                  <a:prstClr val="black"/>
                </a:solidFill>
              </a:rPr>
              <a:t> Chauhan                                                      Submitted by: Manvi Rana</a:t>
            </a:r>
          </a:p>
          <a:p>
            <a:pPr lvl="0" algn="r"/>
            <a:r>
              <a:rPr lang="en-GB" sz="2400" dirty="0">
                <a:solidFill>
                  <a:prstClr val="black"/>
                </a:solidFill>
              </a:rPr>
              <a:t>Sneha </a:t>
            </a:r>
            <a:r>
              <a:rPr lang="en-GB" sz="2400" dirty="0" err="1">
                <a:solidFill>
                  <a:prstClr val="black"/>
                </a:solidFill>
              </a:rPr>
              <a:t>Rajbhar</a:t>
            </a:r>
            <a:r>
              <a:rPr lang="en-GB" sz="2400" dirty="0">
                <a:solidFill>
                  <a:prstClr val="black"/>
                </a:solidFill>
              </a:rPr>
              <a:t>  </a:t>
            </a:r>
          </a:p>
          <a:p>
            <a:pPr algn="ctr"/>
            <a:r>
              <a:rPr lang="en-GB" sz="2400" dirty="0">
                <a:solidFill>
                  <a:prstClr val="black"/>
                </a:solidFill>
              </a:rPr>
              <a:t>                                                                                                                                </a:t>
            </a:r>
            <a:r>
              <a:rPr lang="en-GB" sz="2400" dirty="0" err="1">
                <a:solidFill>
                  <a:prstClr val="black"/>
                </a:solidFill>
              </a:rPr>
              <a:t>Sanskriti</a:t>
            </a:r>
            <a:r>
              <a:rPr lang="en-GB" sz="2400" dirty="0">
                <a:solidFill>
                  <a:prstClr val="black"/>
                </a:solidFill>
              </a:rPr>
              <a:t>              </a:t>
            </a:r>
          </a:p>
          <a:p>
            <a:pPr lvl="0" algn="ctr"/>
            <a:r>
              <a:rPr lang="en-GB" sz="2400" dirty="0">
                <a:solidFill>
                  <a:prstClr val="black"/>
                </a:solidFill>
              </a:rPr>
              <a:t>                                                                                                                                         Sakshi Mishra    </a:t>
            </a:r>
          </a:p>
          <a:p>
            <a:pPr lvl="0"/>
            <a:endParaRPr lang="en-GB" sz="2400" dirty="0">
              <a:solidFill>
                <a:prstClr val="black"/>
              </a:solidFill>
            </a:endParaRPr>
          </a:p>
          <a:p>
            <a:pPr lvl="0"/>
            <a:endParaRPr lang="en-GB" sz="2400" dirty="0">
              <a:solidFill>
                <a:prstClr val="black"/>
              </a:solidFill>
            </a:endParaRPr>
          </a:p>
          <a:p>
            <a:pPr lvl="0"/>
            <a:endParaRPr lang="en-GB" sz="2400" dirty="0">
              <a:solidFill>
                <a:prstClr val="black"/>
              </a:solidFill>
            </a:endParaRPr>
          </a:p>
          <a:p>
            <a:pPr lvl="0"/>
            <a:r>
              <a:rPr lang="en-GB" sz="2400" dirty="0">
                <a:solidFill>
                  <a:prstClr val="black"/>
                </a:solidFill>
              </a:rPr>
              <a:t>Faculty: Mrs. Kanika Dhingra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7976A-A08E-483C-BB85-7247C1AEF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24" y="120752"/>
            <a:ext cx="2501696" cy="1250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D34BE7-800E-432D-987A-128EFB4F8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6372" y="155545"/>
            <a:ext cx="2115603" cy="121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8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5AE78C-053C-8489-2F0B-11D2415BD61A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585A5C-C658-75E3-6508-734FD5AE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LIBRARY: Matplotlib, Seaborn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8B9714-8DA3-44D6-DA8A-3538C93DA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" y="1253330"/>
            <a:ext cx="5664200" cy="560466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Static, animated and interactive visualizations.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created graphs, charts, plots.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Syntax: import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Usecase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computing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C8CFD0-F677-CB42-290F-BF082C5C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7800" y="1253331"/>
            <a:ext cx="5664200" cy="560466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statistical visualization.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version of Matplotlib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Syntax: import seaborn as sb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591901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94AAD2-83ED-62A2-116E-EF4E117EC102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BB18E-FFF5-C9F8-7A47-59D710338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6671-6520-FD37-4CEC-895EB8DE2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340"/>
            <a:ext cx="12192000" cy="5853659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: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Libraries</a:t>
            </a:r>
            <a:r>
              <a:rPr lang="en-IN" sz="1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6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endParaRPr lang="en-IN" sz="16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: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File as a </a:t>
            </a:r>
            <a:r>
              <a:rPr lang="en-IN" sz="16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endParaRPr lang="en-IN" sz="16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file = </a:t>
            </a:r>
            <a:r>
              <a:rPr lang="en-IN" sz="16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pd.read_csv</a:t>
            </a:r>
            <a:r>
              <a:rPr lang="en-I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</a:t>
            </a:r>
            <a:r>
              <a:rPr lang="en-IN" sz="16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spotify_history.csv</a:t>
            </a:r>
            <a:r>
              <a:rPr lang="en-I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IN" sz="16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I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600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pd.DataFrame</a:t>
            </a:r>
            <a:r>
              <a:rPr lang="en-IN" sz="1600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(file)</a:t>
            </a:r>
          </a:p>
          <a:p>
            <a:pPr marL="0" indent="0">
              <a:buNone/>
            </a:pPr>
            <a:endParaRPr lang="en-IN" sz="1600" kern="10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: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Retrieve basic information and summary</a:t>
            </a:r>
          </a:p>
          <a:p>
            <a:pPr marL="0" indent="0">
              <a:buNone/>
            </a:pP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df.info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df.describe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Handling Missing Data values in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reason_end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reason_start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reason_end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reason_end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('Unknown')</a:t>
            </a:r>
          </a:p>
          <a:p>
            <a:pPr marL="0" indent="0">
              <a:buNone/>
            </a:pP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reason_start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reason_start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'].</a:t>
            </a:r>
            <a:r>
              <a:rPr lang="en-IN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fillna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('Unknown’)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0F7F38-2B71-D726-AAC2-DF5B1E491A1F}"/>
              </a:ext>
            </a:extLst>
          </p:cNvPr>
          <p:cNvSpPr txBox="1">
            <a:spLocks/>
          </p:cNvSpPr>
          <p:nvPr/>
        </p:nvSpPr>
        <p:spPr>
          <a:xfrm>
            <a:off x="6431280" y="1004340"/>
            <a:ext cx="5760720" cy="58536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5: Handling wrong values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Replace 'Not Available' in ts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df['ts'] = df['ts'].replace('Not Available', pd.NaT)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datetime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N" sz="1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df['ts'] = pd.to_datetime(df['ts'], errors='coerce’)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N" sz="1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b="1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6: Clean text columns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kern="10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df['track_name'] = df['track_name'].str.strip()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kern="10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b="1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7: reindex &amp; sort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kern="10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df.reset_index(drop=True, inplace=True)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kern="10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b="1" kern="1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Step 8 : save cleaned data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1600" kern="10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df.to_csv("cleaned_data.csv", index=False)</a:t>
            </a:r>
            <a:endParaRPr lang="en-IN" sz="1600" kern="10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55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96A7E-6C10-2E62-CBDA-90B7AD85A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D09E6A-DD3F-1945-E07B-5C48D4CA1A18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B9D13-DD1B-E400-A16C-230E85AD5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D598-91FB-FF4B-4F7D-02DF4DF1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341"/>
            <a:ext cx="6388100" cy="5853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pd.read_csv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spotify_history.csv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['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'] =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pd.to_datetime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['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'])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['year'] =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['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'].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dt.year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artist_counts_per_year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df.groupby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('year')['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artist_name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'].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nunique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plt.figure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figsize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=(10,6))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plt.plot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artist_counts_per_year.index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artist_counts_per_year.values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marker='o',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linestyle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='-')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plt.title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('Count of Distinct Artists per Year')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plt.xlabel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('Year')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plt.ylabel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('Count of Unique Artists')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plt.grid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(True)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plt.xticks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artist_counts_per_year.index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rotation=45)  # rotate years if needed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plt.tight_layout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Plt.show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EBF85E09-C4A5-530E-0862-57FD3F202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48" t="27044" r="4243" b="10728"/>
          <a:stretch/>
        </p:blipFill>
        <p:spPr>
          <a:xfrm>
            <a:off x="5976937" y="1114426"/>
            <a:ext cx="6215063" cy="43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2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80A47-C03B-8C54-B0CF-F97E03ECD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2D9F5D-0E27-A58B-6648-8EA281B6BCCC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8B69C9-109A-5089-B03D-D4CFAEB2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AB8C-A1E9-4D05-13DE-277611C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340"/>
            <a:ext cx="4937760" cy="58536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pandas as pd</a:t>
            </a:r>
          </a:p>
          <a:p>
            <a:pPr marL="0" indent="0">
              <a:buNone/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</a:t>
            </a: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pd.read_csv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spotify_history.csv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track_counts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['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track_name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'].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value_counts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top_5_tracks =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track_counts.head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(5)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plt.figure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figsize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=(8,5))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plt.barh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(top_5_tracks.index, top_5_tracks.values, 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color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='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skyblue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')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plt.xlabel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('Count')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plt.ylabel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('Track Name')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plt.title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('Top 5 Track Counts')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plt.gca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().</a:t>
            </a: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invert_yaxis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 # Highest count on top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plt.tight_layout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IN" sz="1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plt.show</a:t>
            </a:r>
            <a:r>
              <a:rPr lang="en-IN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endParaRPr lang="en-IN" sz="1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A88A31-932E-E5F7-7280-6B62D1B1D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4" t="33473" r="15505" b="14874"/>
          <a:stretch/>
        </p:blipFill>
        <p:spPr>
          <a:xfrm>
            <a:off x="4509088" y="1586461"/>
            <a:ext cx="7352712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40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6D036-4DB6-1D9F-EC85-22F8B7B77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94BA5C-90D5-25B8-C317-6F2A9188F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66" y="0"/>
            <a:ext cx="10193867" cy="6868725"/>
          </a:xfrm>
        </p:spPr>
      </p:pic>
    </p:spTree>
    <p:extLst>
      <p:ext uri="{BB962C8B-B14F-4D97-AF65-F5344CB8AC3E}">
        <p14:creationId xmlns:p14="http://schemas.microsoft.com/office/powerpoint/2010/main" val="2949480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A2DF-4654-FA53-2A8D-EE4291EFD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E9E532-B8E8-F2E0-1391-25DF1BCA63C1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9C36B-F9FE-3CAF-3C09-A936D9954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2F10-E260-A82E-A7E8-DA50CA72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004340"/>
            <a:ext cx="12192000" cy="5853659"/>
          </a:xfrm>
        </p:spPr>
        <p:txBody>
          <a:bodyPr>
            <a:noAutofit/>
          </a:bodyPr>
          <a:lstStyle/>
          <a:p>
            <a:pPr marL="342900" indent="-342900">
              <a:buAutoNum type="arabicPeriod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There is a decline in all three categories in terms of listening activities 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Albums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Artists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Tracks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The donut chart for all three categories shows that there is more listening activities during the weekdays compared to the weekends.</a:t>
            </a:r>
          </a:p>
          <a:p>
            <a:pPr marL="0" indent="0">
              <a:buNone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The bar chart for artists reveals that “The 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Beetles” is the top artist with 13.6 K listeners.</a:t>
            </a:r>
          </a:p>
          <a:p>
            <a:pPr marL="0" indent="0">
              <a:buNone/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The bar chart for albums reveals that the top album belongs to  “The Beetles” with 2063 album play count.</a:t>
            </a:r>
          </a:p>
          <a:p>
            <a:pPr marL="0" indent="0">
              <a:buNone/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The bar graph for tracks reveal that “Ode To The Mets” is the most played track.</a:t>
            </a:r>
          </a:p>
          <a:p>
            <a:pPr marL="0" indent="0">
              <a:buNone/>
            </a:pPr>
            <a:endParaRPr lang="en-IN" sz="16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9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023E0-20B5-CA36-C8A2-B09EC665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818601-9C6D-3972-E2B5-729026143D97}"/>
              </a:ext>
            </a:extLst>
          </p:cNvPr>
          <p:cNvSpPr>
            <a:spLocks/>
          </p:cNvSpPr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394305-05B5-F533-B30F-F0AA64428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BUISINESS REQUIREMENT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CD318-1DF6-6A55-0679-CA2A483DF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340"/>
            <a:ext cx="12192000" cy="585365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is necessary improve platform services.</a:t>
            </a:r>
          </a:p>
          <a:p>
            <a:pPr>
              <a:buFont typeface="Wingdings" pitchFamily="2" charset="2"/>
              <a:buChar char="Ø"/>
            </a:pP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Helps in providing personalized service : Based on the data, new artists and tracks are recommended.</a:t>
            </a:r>
          </a:p>
          <a:p>
            <a:pPr>
              <a:buFont typeface="Wingdings" pitchFamily="2" charset="2"/>
              <a:buChar char="Ø"/>
            </a:pP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 can be used to inform business decisions, such as identifying trends in music consumption and optimizing content offerings.</a:t>
            </a:r>
          </a:p>
          <a:p>
            <a:pPr>
              <a:buFont typeface="Wingdings" pitchFamily="2" charset="2"/>
              <a:buChar char="Ø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Spotify can use user listening data to deliver targeted advertisements, increasing the effectiveness of ad campaigns.</a:t>
            </a:r>
          </a:p>
          <a:p>
            <a:pPr>
              <a:buFont typeface="Wingdings" pitchFamily="2" charset="2"/>
              <a:buChar char="Ø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platform can develop features that help users discover new music, such as "Discover Weekly” or “The upcoming trends”</a:t>
            </a:r>
          </a:p>
          <a:p>
            <a:pPr>
              <a:buFont typeface="Wingdings" pitchFamily="2" charset="2"/>
              <a:buChar char="Ø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Artist Partnerships:  Spotify can partner with artists and labels to promote their music and provide exclusive content to users.</a:t>
            </a:r>
          </a:p>
          <a:p>
            <a:pPr>
              <a:buFont typeface="Wingdings" pitchFamily="2" charset="2"/>
              <a:buChar char="Ø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</a:t>
            </a: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 analysis is important for the business to decide if the business is facing issues, and if they have to take actions for the same.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886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4822574-6AB4-5BDA-7649-6F8B4838FA4B}"/>
              </a:ext>
            </a:extLst>
          </p:cNvPr>
          <p:cNvSpPr/>
          <p:nvPr/>
        </p:nvSpPr>
        <p:spPr>
          <a:xfrm>
            <a:off x="-2" y="0"/>
            <a:ext cx="12192001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37093-4E8B-BEC2-65A2-66416AE7B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775553" cy="10043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50A89-A955-42DA-0630-CB0D1BE2B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9208"/>
            <a:ext cx="12192000" cy="551879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 language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Use: Web development, data analysis, machine learning, automation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 line by line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Lots of resources and libraries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work on different platforms : Windows, Linux, MacOS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0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A9A31E-96AE-E514-EC86-21AFDE7B7CD8}"/>
              </a:ext>
            </a:extLst>
          </p:cNvPr>
          <p:cNvSpPr/>
          <p:nvPr/>
        </p:nvSpPr>
        <p:spPr>
          <a:xfrm>
            <a:off x="-2" y="0"/>
            <a:ext cx="12192001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3F996-CE81-D51F-A845-258BF67F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kumimoji="0" lang="en-US" sz="5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OPERATORS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6A079DE-2781-99B3-48ED-68DEC7CFB6D4}"/>
              </a:ext>
            </a:extLst>
          </p:cNvPr>
          <p:cNvSpPr txBox="1">
            <a:spLocks/>
          </p:cNvSpPr>
          <p:nvPr/>
        </p:nvSpPr>
        <p:spPr>
          <a:xfrm>
            <a:off x="-1" y="1352412"/>
            <a:ext cx="4377129" cy="5505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Addition</a:t>
            </a: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:Subtraction</a:t>
            </a:r>
            <a:endParaRPr lang="en-IN" b="1" kern="10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*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Multiplication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Division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:Exponentiation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Modulus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:Floor Division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E19203-6183-6622-EC9E-2CEB3FAC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27358" y="1352412"/>
            <a:ext cx="5181600" cy="5782906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kumimoji="0" lang="en-IN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IN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IN" sz="2000" kern="100" dirty="0">
                <a:solidFill>
                  <a:prstClr val="black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Assign value</a:t>
            </a:r>
            <a:endParaRPr kumimoji="0" lang="en-IN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 and assign</a:t>
            </a:r>
            <a:endParaRPr lang="en-IN" sz="2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ubtract and assign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Multiply and assign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Divide and assign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345291-07BE-70A0-396A-7A03187B916E}"/>
              </a:ext>
            </a:extLst>
          </p:cNvPr>
          <p:cNvSpPr txBox="1">
            <a:spLocks/>
          </p:cNvSpPr>
          <p:nvPr/>
        </p:nvSpPr>
        <p:spPr>
          <a:xfrm>
            <a:off x="8404487" y="1352412"/>
            <a:ext cx="5181600" cy="5547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Equal To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Not equal to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Greater than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: Less than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: Greater than or equal to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: Less than or equal to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55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FF9148F-6B22-42F2-B04D-0F5F3C3DDE8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0" y="1319135"/>
            <a:ext cx="4302177" cy="314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N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nd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Logical AND</a:t>
            </a:r>
            <a:endParaRPr lang="en-IN" sz="18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Logical OR 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I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Logical NOT</a:t>
            </a:r>
            <a:endParaRPr lang="en-US" sz="20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DA30F-9B10-85FC-C7D1-008A8F712E42}"/>
              </a:ext>
            </a:extLst>
          </p:cNvPr>
          <p:cNvSpPr txBox="1"/>
          <p:nvPr/>
        </p:nvSpPr>
        <p:spPr>
          <a:xfrm>
            <a:off x="6096000" y="1319135"/>
            <a:ext cx="6096000" cy="2727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BITWISE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Bitwise AND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Bitwise OR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^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Bitwise XOR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Bitwise NOT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7B0471F-96B4-3C1E-5DF2-697F48536CBF}"/>
              </a:ext>
            </a:extLst>
          </p:cNvPr>
          <p:cNvSpPr txBox="1">
            <a:spLocks/>
          </p:cNvSpPr>
          <p:nvPr/>
        </p:nvSpPr>
        <p:spPr>
          <a:xfrm>
            <a:off x="0" y="4901185"/>
            <a:ext cx="4302177" cy="3148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4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 Value is in the sequence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in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 Value is not in the sequence</a:t>
            </a:r>
            <a:endParaRPr lang="en-US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606EB5-00E6-06DD-0E51-355CF182F0A3}"/>
              </a:ext>
            </a:extLst>
          </p:cNvPr>
          <p:cNvSpPr txBox="1"/>
          <p:nvPr/>
        </p:nvSpPr>
        <p:spPr>
          <a:xfrm>
            <a:off x="6096000" y="4901185"/>
            <a:ext cx="6096000" cy="1673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kumimoji="0" lang="en-US" sz="2400" b="1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bjects are the same object</a:t>
            </a:r>
            <a:endParaRPr lang="en-IN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b="1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not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bjects are not the same object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754C51-E475-E684-4B71-AB98637AE332}"/>
              </a:ext>
            </a:extLst>
          </p:cNvPr>
          <p:cNvSpPr/>
          <p:nvPr/>
        </p:nvSpPr>
        <p:spPr>
          <a:xfrm>
            <a:off x="0" y="0"/>
            <a:ext cx="12192000" cy="885319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B7311E-D662-9416-96C0-E051ACFFEA11}"/>
              </a:ext>
            </a:extLst>
          </p:cNvPr>
          <p:cNvSpPr txBox="1"/>
          <p:nvPr/>
        </p:nvSpPr>
        <p:spPr>
          <a:xfrm>
            <a:off x="0" y="-31673"/>
            <a:ext cx="62134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05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1CAAE1-6F56-148A-11AB-713554B42C46}"/>
              </a:ext>
            </a:extLst>
          </p:cNvPr>
          <p:cNvSpPr/>
          <p:nvPr/>
        </p:nvSpPr>
        <p:spPr>
          <a:xfrm>
            <a:off x="0" y="-1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5DDF2-631F-949E-15AF-11D44498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493115" cy="100434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5B945-27EC-CAF2-C04F-9B75721DC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585782"/>
            <a:ext cx="3237875" cy="527221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Use: </a:t>
            </a:r>
            <a:r>
              <a:rPr lang="en-IN" sz="18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IN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onditional execution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condition: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#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code to execute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FBB52F-709C-7F47-DEF0-B573BEFE0D28}"/>
              </a:ext>
            </a:extLst>
          </p:cNvPr>
          <p:cNvSpPr txBox="1">
            <a:spLocks/>
          </p:cNvSpPr>
          <p:nvPr/>
        </p:nvSpPr>
        <p:spPr>
          <a:xfrm>
            <a:off x="3780018" y="1615085"/>
            <a:ext cx="3849975" cy="527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Use: Check additional conditions if the initial “if</a:t>
            </a: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is False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Syntax:</a:t>
            </a: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condition1:   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 code if condition1 is True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elif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condition2: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 code if condition2 is True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elif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condition3: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 code if condition3 is True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IN" sz="18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37EEC0A-A1DE-9249-D98D-AD423FF2B91A}"/>
              </a:ext>
            </a:extLst>
          </p:cNvPr>
          <p:cNvSpPr txBox="1">
            <a:spLocks/>
          </p:cNvSpPr>
          <p:nvPr/>
        </p:nvSpPr>
        <p:spPr>
          <a:xfrm>
            <a:off x="8172136" y="1599418"/>
            <a:ext cx="3849975" cy="5272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Statement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Use: 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xecute code when all preceding conditions are False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Syntax:</a:t>
            </a:r>
            <a:endParaRPr lang="en-IN" sz="1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condition: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 code if condition is True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 code if condition is False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en-IN" sz="18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46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B3A05B-1ADE-5E31-5913-A7DC0FFC1C4A}"/>
              </a:ext>
            </a:extLst>
          </p:cNvPr>
          <p:cNvSpPr/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3D020-A25A-8992-B96B-B4CC4BFD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434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BABE-56EF-2B37-E0B0-4C622D25F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109272"/>
            <a:ext cx="5181600" cy="53621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Syntax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variable in </a:t>
            </a:r>
            <a:r>
              <a:rPr lang="en-IN" sz="1800" b="1" kern="100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iterable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 code to execute for each item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range(5):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print(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Output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  <a:endParaRPr lang="en-IN" sz="2000" b="1" u="sng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0, 1, 2, 3, 4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8DE3C-97E5-534F-2D81-070ABC916D22}"/>
              </a:ext>
            </a:extLst>
          </p:cNvPr>
          <p:cNvSpPr txBox="1"/>
          <p:nvPr/>
        </p:nvSpPr>
        <p:spPr>
          <a:xfrm>
            <a:off x="5963588" y="1004341"/>
            <a:ext cx="6228412" cy="6680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IN" sz="28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WHILE loop</a:t>
            </a:r>
            <a:r>
              <a:rPr lang="en-IN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Syntax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while condition: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b="1" kern="100" dirty="0">
                <a:solidFill>
                  <a:srgbClr val="0070C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 code to execute while condition is True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IN" sz="2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while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&lt; 3: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print(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+= 1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Output</a:t>
            </a:r>
            <a:r>
              <a:rPr lang="en-IN" sz="2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800" b="1" kern="1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6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FC258D-EBAC-6C60-CBFC-452309E00791}"/>
              </a:ext>
            </a:extLst>
          </p:cNvPr>
          <p:cNvSpPr/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B0255-125C-1D10-EB71-D1890DAA5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"/>
            <a:ext cx="10553075" cy="986086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CONTINUE, BREAK STATEMENT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8A95F0-0AFC-1DBD-AD92-93AA2191B045}"/>
              </a:ext>
            </a:extLst>
          </p:cNvPr>
          <p:cNvSpPr txBox="1">
            <a:spLocks/>
          </p:cNvSpPr>
          <p:nvPr/>
        </p:nvSpPr>
        <p:spPr>
          <a:xfrm>
            <a:off x="0" y="1109272"/>
            <a:ext cx="5181600" cy="5730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IN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range(5):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if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== 3: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continue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print(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Output</a:t>
            </a:r>
            <a:r>
              <a:rPr lang="en-IN" sz="2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  <a:endParaRPr lang="en-IN" sz="2000" b="1" u="sng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5F6FFB-6CEF-B5B5-1CCB-7DB12A278D14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7010400" y="1109272"/>
            <a:ext cx="5181600" cy="5748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IN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range(5):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if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== 3: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IN" sz="18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break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print(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Output</a:t>
            </a:r>
            <a:r>
              <a:rPr lang="en-IN" sz="2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  <a:endParaRPr lang="en-IN" sz="2000" b="1" u="sng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9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9FC1C5-89C4-C82F-74F0-A53BE83CC6BC}"/>
              </a:ext>
            </a:extLst>
          </p:cNvPr>
          <p:cNvSpPr/>
          <p:nvPr/>
        </p:nvSpPr>
        <p:spPr>
          <a:xfrm>
            <a:off x="0" y="0"/>
            <a:ext cx="12192000" cy="1004341"/>
          </a:xfrm>
          <a:prstGeom prst="rect">
            <a:avLst/>
          </a:prstGeom>
          <a:solidFill>
            <a:srgbClr val="45F1FF">
              <a:alpha val="52445"/>
            </a:srgbClr>
          </a:solidFill>
          <a:ln>
            <a:solidFill>
              <a:srgbClr val="00C8FF">
                <a:alpha val="51843"/>
              </a:srgb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C7A17-F566-5D63-8528-A6B8C963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694295" cy="1004341"/>
          </a:xfrm>
        </p:spPr>
        <p:txBody>
          <a:bodyPr/>
          <a:lstStyle/>
          <a:p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34BC-2638-CD01-5294-D64671F4C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253330"/>
            <a:ext cx="5181600" cy="560466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in Functions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Pre-existing functions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[1, 2, 3, 4, 5]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length =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print(length)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Output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B446-7C61-F3C4-5A4E-B5A99975D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400" y="1253330"/>
            <a:ext cx="5181600" cy="5604669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Functions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functions are created by user.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 sum(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a,b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sum=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a+b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print(sum)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sum(2,3)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Output</a:t>
            </a:r>
            <a:r>
              <a:rPr lang="en-IN" sz="1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326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2758</Words>
  <Application>Microsoft Macintosh PowerPoint</Application>
  <PresentationFormat>Widescreen</PresentationFormat>
  <Paragraphs>453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PYTHON Introduction</vt:lpstr>
      <vt:lpstr>OPERATORS</vt:lpstr>
      <vt:lpstr>PowerPoint Presentation</vt:lpstr>
      <vt:lpstr>CONTROL STATEMENTS</vt:lpstr>
      <vt:lpstr>LOOPS</vt:lpstr>
      <vt:lpstr>CONTINUE, BREAK STATEMENT</vt:lpstr>
      <vt:lpstr>FUNCTIONS</vt:lpstr>
      <vt:lpstr>STRING</vt:lpstr>
      <vt:lpstr>LISTS</vt:lpstr>
      <vt:lpstr>TUPLES</vt:lpstr>
      <vt:lpstr>DICTIONARY</vt:lpstr>
      <vt:lpstr>ADVANCED EXCEL</vt:lpstr>
      <vt:lpstr>ADVANCED EXCEL</vt:lpstr>
      <vt:lpstr>PYTHON LIBRARY: sqlite3</vt:lpstr>
      <vt:lpstr>PYTHON LIBRARY: sqlite3</vt:lpstr>
      <vt:lpstr>PYTHON LIBRARY: NumPy</vt:lpstr>
      <vt:lpstr>PYTHON LIBRARY: Pandas</vt:lpstr>
      <vt:lpstr>PYTHON LIBRARY: Matplotlib, Seaborn</vt:lpstr>
      <vt:lpstr>DATA CLEANING</vt:lpstr>
      <vt:lpstr>Graph</vt:lpstr>
      <vt:lpstr>Graph</vt:lpstr>
      <vt:lpstr>PowerPoint Presentation</vt:lpstr>
      <vt:lpstr>INSIGHTS</vt:lpstr>
      <vt:lpstr>BUISINESS REQUIREMENT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Anjali Rana</cp:lastModifiedBy>
  <cp:revision>44</cp:revision>
  <dcterms:created xsi:type="dcterms:W3CDTF">2025-07-29T10:56:08Z</dcterms:created>
  <dcterms:modified xsi:type="dcterms:W3CDTF">2025-08-02T04:13:36Z</dcterms:modified>
</cp:coreProperties>
</file>