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910A6-FA29-467F-9568-A7F1392FE4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21D7F5-EA84-483E-ADD8-56BFA296494A}">
      <dgm:prSet/>
      <dgm:spPr/>
      <dgm:t>
        <a:bodyPr/>
        <a:lstStyle/>
        <a:p>
          <a:pPr rtl="0"/>
          <a:r>
            <a:rPr lang="en-US" b="0" i="0" dirty="0" smtClean="0"/>
            <a:t>Preprocess the Data and clean it for further </a:t>
          </a:r>
          <a:r>
            <a:rPr lang="en-US" b="0" i="0" dirty="0" smtClean="0"/>
            <a:t>use.</a:t>
          </a:r>
          <a:endParaRPr lang="en-US" dirty="0"/>
        </a:p>
      </dgm:t>
    </dgm:pt>
    <dgm:pt modelId="{E27257A4-91B2-4D5E-B5B2-4715EBC9C009}" type="parTrans" cxnId="{27B1B8C0-132E-4CD8-9A03-6A9283F8BB91}">
      <dgm:prSet/>
      <dgm:spPr/>
      <dgm:t>
        <a:bodyPr/>
        <a:lstStyle/>
        <a:p>
          <a:endParaRPr lang="en-US"/>
        </a:p>
      </dgm:t>
    </dgm:pt>
    <dgm:pt modelId="{BA0EEF37-2F71-43ED-AF2B-C05C19F2A935}" type="sibTrans" cxnId="{27B1B8C0-132E-4CD8-9A03-6A9283F8BB91}">
      <dgm:prSet/>
      <dgm:spPr/>
      <dgm:t>
        <a:bodyPr/>
        <a:lstStyle/>
        <a:p>
          <a:endParaRPr lang="en-US"/>
        </a:p>
      </dgm:t>
    </dgm:pt>
    <dgm:pt modelId="{B36AE97B-3352-4A13-92C3-F06893589597}">
      <dgm:prSet/>
      <dgm:spPr/>
      <dgm:t>
        <a:bodyPr/>
        <a:lstStyle/>
        <a:p>
          <a:pPr rtl="0"/>
          <a:r>
            <a:rPr lang="en-US" b="0" i="0" dirty="0" smtClean="0"/>
            <a:t>Perform EDA on features and derive analytical </a:t>
          </a:r>
          <a:r>
            <a:rPr lang="en-US" b="0" i="0" dirty="0" smtClean="0"/>
            <a:t>results.</a:t>
          </a:r>
          <a:endParaRPr lang="en-US" dirty="0"/>
        </a:p>
      </dgm:t>
    </dgm:pt>
    <dgm:pt modelId="{592AE393-E650-4BB4-87EC-7E02082495CE}" type="parTrans" cxnId="{66BE517B-0F0A-4C35-9BB7-56F6DF93F5FA}">
      <dgm:prSet/>
      <dgm:spPr/>
      <dgm:t>
        <a:bodyPr/>
        <a:lstStyle/>
        <a:p>
          <a:endParaRPr lang="en-US"/>
        </a:p>
      </dgm:t>
    </dgm:pt>
    <dgm:pt modelId="{721AEAA9-AD54-47A1-9624-4555650C8077}" type="sibTrans" cxnId="{66BE517B-0F0A-4C35-9BB7-56F6DF93F5FA}">
      <dgm:prSet/>
      <dgm:spPr/>
      <dgm:t>
        <a:bodyPr/>
        <a:lstStyle/>
        <a:p>
          <a:endParaRPr lang="en-US"/>
        </a:p>
      </dgm:t>
    </dgm:pt>
    <dgm:pt modelId="{4A595BBC-1F16-472C-8B6C-A6448A4B865A}">
      <dgm:prSet/>
      <dgm:spPr/>
      <dgm:t>
        <a:bodyPr/>
        <a:lstStyle/>
        <a:p>
          <a:pPr rtl="0"/>
          <a:r>
            <a:rPr lang="en-US" b="0" i="0" dirty="0" smtClean="0"/>
            <a:t>Build Machine Learning Model which will predict the price of used </a:t>
          </a:r>
          <a:r>
            <a:rPr lang="en-US" b="0" i="0" dirty="0" smtClean="0"/>
            <a:t>cars.</a:t>
          </a:r>
          <a:endParaRPr lang="en-US" dirty="0"/>
        </a:p>
      </dgm:t>
    </dgm:pt>
    <dgm:pt modelId="{946772FA-62BB-4AC5-81D8-45BC94A9C21E}" type="parTrans" cxnId="{3619C3D5-15A3-451F-B5F9-4A805AF1D00D}">
      <dgm:prSet/>
      <dgm:spPr/>
      <dgm:t>
        <a:bodyPr/>
        <a:lstStyle/>
        <a:p>
          <a:endParaRPr lang="en-US"/>
        </a:p>
      </dgm:t>
    </dgm:pt>
    <dgm:pt modelId="{DEFB4029-120E-4EE4-8A60-72E36B59DC46}" type="sibTrans" cxnId="{3619C3D5-15A3-451F-B5F9-4A805AF1D00D}">
      <dgm:prSet/>
      <dgm:spPr/>
      <dgm:t>
        <a:bodyPr/>
        <a:lstStyle/>
        <a:p>
          <a:endParaRPr lang="en-US"/>
        </a:p>
      </dgm:t>
    </dgm:pt>
    <dgm:pt modelId="{D6A9DCAF-4CD6-4584-81D6-792B22B570E5}">
      <dgm:prSet/>
      <dgm:spPr/>
      <dgm:t>
        <a:bodyPr/>
        <a:lstStyle/>
        <a:p>
          <a:pPr rtl="0"/>
          <a:r>
            <a:rPr lang="en-US" b="0" i="0" dirty="0" smtClean="0"/>
            <a:t>Derive relationship between feature score and </a:t>
          </a:r>
          <a:r>
            <a:rPr lang="en-US" b="0" i="0" dirty="0" smtClean="0"/>
            <a:t>attrition.</a:t>
          </a:r>
          <a:endParaRPr lang="en-US" dirty="0"/>
        </a:p>
      </dgm:t>
    </dgm:pt>
    <dgm:pt modelId="{1058416F-B764-4940-BCAA-2471A22184EE}" type="parTrans" cxnId="{4CC81A16-913D-4AB0-B6A8-750CB2E31844}">
      <dgm:prSet/>
      <dgm:spPr/>
      <dgm:t>
        <a:bodyPr/>
        <a:lstStyle/>
        <a:p>
          <a:endParaRPr lang="en-US"/>
        </a:p>
      </dgm:t>
    </dgm:pt>
    <dgm:pt modelId="{E25DC461-437E-4B9A-B87D-AFBD7BAACF90}" type="sibTrans" cxnId="{4CC81A16-913D-4AB0-B6A8-750CB2E31844}">
      <dgm:prSet/>
      <dgm:spPr/>
      <dgm:t>
        <a:bodyPr/>
        <a:lstStyle/>
        <a:p>
          <a:endParaRPr lang="en-US"/>
        </a:p>
      </dgm:t>
    </dgm:pt>
    <dgm:pt modelId="{668E8C3E-31E3-4E4E-A1C2-339B189F1653}">
      <dgm:prSet/>
      <dgm:spPr/>
      <dgm:t>
        <a:bodyPr/>
        <a:lstStyle/>
        <a:p>
          <a:pPr rtl="0"/>
          <a:r>
            <a:rPr lang="en-US" b="0" i="0" dirty="0" smtClean="0"/>
            <a:t>Derive feature importance which </a:t>
          </a:r>
          <a:r>
            <a:rPr lang="en-US" b="0" i="0" dirty="0" smtClean="0"/>
            <a:t>will help </a:t>
          </a:r>
          <a:r>
            <a:rPr lang="en-US" b="0" i="0" dirty="0" smtClean="0"/>
            <a:t>to know the most important features contributing to price.</a:t>
          </a:r>
          <a:endParaRPr lang="en-US" dirty="0"/>
        </a:p>
      </dgm:t>
    </dgm:pt>
    <dgm:pt modelId="{294EA94C-5C38-434D-B35D-D1B3D940AF4A}" type="parTrans" cxnId="{8097A194-CA85-427E-B52A-76F7AE236553}">
      <dgm:prSet/>
      <dgm:spPr/>
      <dgm:t>
        <a:bodyPr/>
        <a:lstStyle/>
        <a:p>
          <a:endParaRPr lang="en-US"/>
        </a:p>
      </dgm:t>
    </dgm:pt>
    <dgm:pt modelId="{6EB19489-99EC-4ABF-B5E8-C9B5D7146673}" type="sibTrans" cxnId="{8097A194-CA85-427E-B52A-76F7AE236553}">
      <dgm:prSet/>
      <dgm:spPr/>
      <dgm:t>
        <a:bodyPr/>
        <a:lstStyle/>
        <a:p>
          <a:endParaRPr lang="en-US"/>
        </a:p>
      </dgm:t>
    </dgm:pt>
    <dgm:pt modelId="{A2AED60C-BDB9-456F-8723-B1BB871F9368}" type="pres">
      <dgm:prSet presAssocID="{D1D910A6-FA29-467F-9568-A7F1392FE47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71B45-68A8-483B-9705-8B7BD1A68796}" type="pres">
      <dgm:prSet presAssocID="{D1D910A6-FA29-467F-9568-A7F1392FE47B}" presName="arrow" presStyleLbl="bgShp" presStyleIdx="0" presStyleCnt="1" custLinFactNeighborX="-8824"/>
      <dgm:spPr/>
    </dgm:pt>
    <dgm:pt modelId="{F3D19572-C189-4E55-9B46-2232ADF7588C}" type="pres">
      <dgm:prSet presAssocID="{D1D910A6-FA29-467F-9568-A7F1392FE47B}" presName="linearProcess" presStyleCnt="0"/>
      <dgm:spPr/>
    </dgm:pt>
    <dgm:pt modelId="{4796DF4C-73CA-4DF5-A518-0097AED44446}" type="pres">
      <dgm:prSet presAssocID="{CE21D7F5-EA84-483E-ADD8-56BFA296494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9F12A-F383-4CD8-9E09-DDC5DE0E1B42}" type="pres">
      <dgm:prSet presAssocID="{BA0EEF37-2F71-43ED-AF2B-C05C19F2A935}" presName="sibTrans" presStyleCnt="0"/>
      <dgm:spPr/>
    </dgm:pt>
    <dgm:pt modelId="{3CD7D322-02F8-426B-B182-618A0FE9F2B6}" type="pres">
      <dgm:prSet presAssocID="{B36AE97B-3352-4A13-92C3-F0689358959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5FA29-BB81-4C4C-8134-9A3ED72E13EE}" type="pres">
      <dgm:prSet presAssocID="{721AEAA9-AD54-47A1-9624-4555650C8077}" presName="sibTrans" presStyleCnt="0"/>
      <dgm:spPr/>
    </dgm:pt>
    <dgm:pt modelId="{DB90EBB1-68DC-4B59-A1BD-AC868FDCA7AE}" type="pres">
      <dgm:prSet presAssocID="{4A595BBC-1F16-472C-8B6C-A6448A4B865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7FE55-FD96-4ECD-B523-C0D3E3D3CF3F}" type="pres">
      <dgm:prSet presAssocID="{DEFB4029-120E-4EE4-8A60-72E36B59DC46}" presName="sibTrans" presStyleCnt="0"/>
      <dgm:spPr/>
    </dgm:pt>
    <dgm:pt modelId="{9C953DD2-8772-4B3C-8581-7A5216218E51}" type="pres">
      <dgm:prSet presAssocID="{D6A9DCAF-4CD6-4584-81D6-792B22B570E5}" presName="textNode" presStyleLbl="node1" presStyleIdx="3" presStyleCnt="5" custLinFactNeighborX="32697" custLinFactNeighborY="-1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8AF51-802C-4A10-9F84-12A48B67AC91}" type="pres">
      <dgm:prSet presAssocID="{E25DC461-437E-4B9A-B87D-AFBD7BAACF90}" presName="sibTrans" presStyleCnt="0"/>
      <dgm:spPr/>
    </dgm:pt>
    <dgm:pt modelId="{A4A00DA9-4426-42A6-B88D-177F7739FC77}" type="pres">
      <dgm:prSet presAssocID="{668E8C3E-31E3-4E4E-A1C2-339B189F165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49C98-D4A9-4F14-BAE8-0A77478AB09F}" type="presOf" srcId="{4A595BBC-1F16-472C-8B6C-A6448A4B865A}" destId="{DB90EBB1-68DC-4B59-A1BD-AC868FDCA7AE}" srcOrd="0" destOrd="0" presId="urn:microsoft.com/office/officeart/2005/8/layout/hProcess9"/>
    <dgm:cxn modelId="{67798736-8548-461A-B6C3-83E80F1F5AEB}" type="presOf" srcId="{CE21D7F5-EA84-483E-ADD8-56BFA296494A}" destId="{4796DF4C-73CA-4DF5-A518-0097AED44446}" srcOrd="0" destOrd="0" presId="urn:microsoft.com/office/officeart/2005/8/layout/hProcess9"/>
    <dgm:cxn modelId="{27B1B8C0-132E-4CD8-9A03-6A9283F8BB91}" srcId="{D1D910A6-FA29-467F-9568-A7F1392FE47B}" destId="{CE21D7F5-EA84-483E-ADD8-56BFA296494A}" srcOrd="0" destOrd="0" parTransId="{E27257A4-91B2-4D5E-B5B2-4715EBC9C009}" sibTransId="{BA0EEF37-2F71-43ED-AF2B-C05C19F2A935}"/>
    <dgm:cxn modelId="{3619C3D5-15A3-451F-B5F9-4A805AF1D00D}" srcId="{D1D910A6-FA29-467F-9568-A7F1392FE47B}" destId="{4A595BBC-1F16-472C-8B6C-A6448A4B865A}" srcOrd="2" destOrd="0" parTransId="{946772FA-62BB-4AC5-81D8-45BC94A9C21E}" sibTransId="{DEFB4029-120E-4EE4-8A60-72E36B59DC46}"/>
    <dgm:cxn modelId="{8097A194-CA85-427E-B52A-76F7AE236553}" srcId="{D1D910A6-FA29-467F-9568-A7F1392FE47B}" destId="{668E8C3E-31E3-4E4E-A1C2-339B189F1653}" srcOrd="4" destOrd="0" parTransId="{294EA94C-5C38-434D-B35D-D1B3D940AF4A}" sibTransId="{6EB19489-99EC-4ABF-B5E8-C9B5D7146673}"/>
    <dgm:cxn modelId="{1CA06186-AF98-46B1-8569-325EF63E439F}" type="presOf" srcId="{B36AE97B-3352-4A13-92C3-F06893589597}" destId="{3CD7D322-02F8-426B-B182-618A0FE9F2B6}" srcOrd="0" destOrd="0" presId="urn:microsoft.com/office/officeart/2005/8/layout/hProcess9"/>
    <dgm:cxn modelId="{60F75D22-C4AE-43E2-971C-463CC3E7F973}" type="presOf" srcId="{D6A9DCAF-4CD6-4584-81D6-792B22B570E5}" destId="{9C953DD2-8772-4B3C-8581-7A5216218E51}" srcOrd="0" destOrd="0" presId="urn:microsoft.com/office/officeart/2005/8/layout/hProcess9"/>
    <dgm:cxn modelId="{4CC81A16-913D-4AB0-B6A8-750CB2E31844}" srcId="{D1D910A6-FA29-467F-9568-A7F1392FE47B}" destId="{D6A9DCAF-4CD6-4584-81D6-792B22B570E5}" srcOrd="3" destOrd="0" parTransId="{1058416F-B764-4940-BCAA-2471A22184EE}" sibTransId="{E25DC461-437E-4B9A-B87D-AFBD7BAACF90}"/>
    <dgm:cxn modelId="{66BE517B-0F0A-4C35-9BB7-56F6DF93F5FA}" srcId="{D1D910A6-FA29-467F-9568-A7F1392FE47B}" destId="{B36AE97B-3352-4A13-92C3-F06893589597}" srcOrd="1" destOrd="0" parTransId="{592AE393-E650-4BB4-87EC-7E02082495CE}" sibTransId="{721AEAA9-AD54-47A1-9624-4555650C8077}"/>
    <dgm:cxn modelId="{B71702D3-7ED4-4733-89C5-215EB4D73038}" type="presOf" srcId="{D1D910A6-FA29-467F-9568-A7F1392FE47B}" destId="{A2AED60C-BDB9-456F-8723-B1BB871F9368}" srcOrd="0" destOrd="0" presId="urn:microsoft.com/office/officeart/2005/8/layout/hProcess9"/>
    <dgm:cxn modelId="{166228F8-9D81-4DDE-AB92-3ACFABF77342}" type="presOf" srcId="{668E8C3E-31E3-4E4E-A1C2-339B189F1653}" destId="{A4A00DA9-4426-42A6-B88D-177F7739FC77}" srcOrd="0" destOrd="0" presId="urn:microsoft.com/office/officeart/2005/8/layout/hProcess9"/>
    <dgm:cxn modelId="{D32470AF-CF8F-4939-93FD-D57E38239A07}" type="presParOf" srcId="{A2AED60C-BDB9-456F-8723-B1BB871F9368}" destId="{6FB71B45-68A8-483B-9705-8B7BD1A68796}" srcOrd="0" destOrd="0" presId="urn:microsoft.com/office/officeart/2005/8/layout/hProcess9"/>
    <dgm:cxn modelId="{E6C44BC2-F88F-4C38-B569-D853E411E376}" type="presParOf" srcId="{A2AED60C-BDB9-456F-8723-B1BB871F9368}" destId="{F3D19572-C189-4E55-9B46-2232ADF7588C}" srcOrd="1" destOrd="0" presId="urn:microsoft.com/office/officeart/2005/8/layout/hProcess9"/>
    <dgm:cxn modelId="{B2074315-44C3-470D-91C4-399FA879B55E}" type="presParOf" srcId="{F3D19572-C189-4E55-9B46-2232ADF7588C}" destId="{4796DF4C-73CA-4DF5-A518-0097AED44446}" srcOrd="0" destOrd="0" presId="urn:microsoft.com/office/officeart/2005/8/layout/hProcess9"/>
    <dgm:cxn modelId="{51465D94-D49A-45F6-99AB-9A36FBE59A9C}" type="presParOf" srcId="{F3D19572-C189-4E55-9B46-2232ADF7588C}" destId="{BF19F12A-F383-4CD8-9E09-DDC5DE0E1B42}" srcOrd="1" destOrd="0" presId="urn:microsoft.com/office/officeart/2005/8/layout/hProcess9"/>
    <dgm:cxn modelId="{E89185C1-7778-45BD-884F-DA394240DD0D}" type="presParOf" srcId="{F3D19572-C189-4E55-9B46-2232ADF7588C}" destId="{3CD7D322-02F8-426B-B182-618A0FE9F2B6}" srcOrd="2" destOrd="0" presId="urn:microsoft.com/office/officeart/2005/8/layout/hProcess9"/>
    <dgm:cxn modelId="{43A9BEA7-6A3D-476A-80CF-5BD6E4071694}" type="presParOf" srcId="{F3D19572-C189-4E55-9B46-2232ADF7588C}" destId="{4685FA29-BB81-4C4C-8134-9A3ED72E13EE}" srcOrd="3" destOrd="0" presId="urn:microsoft.com/office/officeart/2005/8/layout/hProcess9"/>
    <dgm:cxn modelId="{EE6CE1B8-11B0-4D99-ABA0-84105E832934}" type="presParOf" srcId="{F3D19572-C189-4E55-9B46-2232ADF7588C}" destId="{DB90EBB1-68DC-4B59-A1BD-AC868FDCA7AE}" srcOrd="4" destOrd="0" presId="urn:microsoft.com/office/officeart/2005/8/layout/hProcess9"/>
    <dgm:cxn modelId="{6B5392CB-A4B6-4E04-B2E1-0A82C8D912D6}" type="presParOf" srcId="{F3D19572-C189-4E55-9B46-2232ADF7588C}" destId="{5167FE55-FD96-4ECD-B523-C0D3E3D3CF3F}" srcOrd="5" destOrd="0" presId="urn:microsoft.com/office/officeart/2005/8/layout/hProcess9"/>
    <dgm:cxn modelId="{9CC170E5-BF49-41B0-BA0E-0C46459BBF43}" type="presParOf" srcId="{F3D19572-C189-4E55-9B46-2232ADF7588C}" destId="{9C953DD2-8772-4B3C-8581-7A5216218E51}" srcOrd="6" destOrd="0" presId="urn:microsoft.com/office/officeart/2005/8/layout/hProcess9"/>
    <dgm:cxn modelId="{3EDC74D5-1F84-4D27-A0B9-EE970C4A4E9A}" type="presParOf" srcId="{F3D19572-C189-4E55-9B46-2232ADF7588C}" destId="{AD38AF51-802C-4A10-9F84-12A48B67AC91}" srcOrd="7" destOrd="0" presId="urn:microsoft.com/office/officeart/2005/8/layout/hProcess9"/>
    <dgm:cxn modelId="{CEA7C70A-2127-4D72-86E1-55C8838793AA}" type="presParOf" srcId="{F3D19572-C189-4E55-9B46-2232ADF7588C}" destId="{A4A00DA9-4426-42A6-B88D-177F7739FC7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AD583-AA20-4BA8-B166-E97C4510B326}" type="doc">
      <dgm:prSet loTypeId="urn:microsoft.com/office/officeart/2005/8/layout/hProcess3" loCatId="process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42B79CD-9F2D-471B-8941-4B65E102415B}">
      <dgm:prSet/>
      <dgm:spPr/>
      <dgm:t>
        <a:bodyPr/>
        <a:lstStyle/>
        <a:p>
          <a:pPr rtl="0"/>
          <a:r>
            <a:rPr lang="en-IN" b="1" i="0" dirty="0" smtClean="0"/>
            <a:t>Importing and reading CSV file</a:t>
          </a:r>
          <a:endParaRPr lang="en-IN" dirty="0"/>
        </a:p>
      </dgm:t>
    </dgm:pt>
    <dgm:pt modelId="{78BAD2BA-8C44-48DA-A550-2DB30A8660FF}" type="parTrans" cxnId="{3C939537-9F8B-41D6-A6A1-8E9688F0E21E}">
      <dgm:prSet/>
      <dgm:spPr/>
      <dgm:t>
        <a:bodyPr/>
        <a:lstStyle/>
        <a:p>
          <a:endParaRPr lang="en-IN"/>
        </a:p>
      </dgm:t>
    </dgm:pt>
    <dgm:pt modelId="{9F643D6C-69B8-4B89-9FCF-3FDF48F16B70}" type="sibTrans" cxnId="{3C939537-9F8B-41D6-A6A1-8E9688F0E21E}">
      <dgm:prSet/>
      <dgm:spPr/>
      <dgm:t>
        <a:bodyPr/>
        <a:lstStyle/>
        <a:p>
          <a:endParaRPr lang="en-IN"/>
        </a:p>
      </dgm:t>
    </dgm:pt>
    <dgm:pt modelId="{970DDD79-1908-4D1F-BF41-EE7533240655}">
      <dgm:prSet/>
      <dgm:spPr/>
      <dgm:t>
        <a:bodyPr/>
        <a:lstStyle/>
        <a:p>
          <a:pPr rtl="0"/>
          <a:r>
            <a:rPr lang="en-IN" b="1" i="0" dirty="0" smtClean="0"/>
            <a:t>Checking the data types/shaping/describing</a:t>
          </a:r>
          <a:endParaRPr lang="en-IN" i="0" dirty="0"/>
        </a:p>
      </dgm:t>
    </dgm:pt>
    <dgm:pt modelId="{9AA6462F-B842-4919-9E83-7410D7D6FAAA}" type="parTrans" cxnId="{5EAD64D6-A75B-4605-9080-A5C3795F213A}">
      <dgm:prSet/>
      <dgm:spPr/>
      <dgm:t>
        <a:bodyPr/>
        <a:lstStyle/>
        <a:p>
          <a:endParaRPr lang="en-IN"/>
        </a:p>
      </dgm:t>
    </dgm:pt>
    <dgm:pt modelId="{A8D52A9F-84D5-4A4B-98D2-132854D9AE77}" type="sibTrans" cxnId="{5EAD64D6-A75B-4605-9080-A5C3795F213A}">
      <dgm:prSet/>
      <dgm:spPr/>
      <dgm:t>
        <a:bodyPr/>
        <a:lstStyle/>
        <a:p>
          <a:endParaRPr lang="en-IN"/>
        </a:p>
      </dgm:t>
    </dgm:pt>
    <dgm:pt modelId="{804017E4-776A-4A7D-8A78-B2CCA12B7DB8}">
      <dgm:prSet/>
      <dgm:spPr/>
      <dgm:t>
        <a:bodyPr/>
        <a:lstStyle/>
        <a:p>
          <a:pPr rtl="0"/>
          <a:r>
            <a:rPr lang="en-IN" b="1" i="0" dirty="0" smtClean="0"/>
            <a:t>Filling the missing values: </a:t>
          </a:r>
          <a:r>
            <a:rPr lang="en-IN" b="0" i="0" dirty="0" smtClean="0"/>
            <a:t>Found missing values for the columns </a:t>
          </a:r>
          <a:r>
            <a:rPr lang="en-IN" b="0" i="0" dirty="0" err="1" smtClean="0"/>
            <a:t>vechileType</a:t>
          </a:r>
          <a:r>
            <a:rPr lang="en-IN" b="0" i="0" dirty="0" smtClean="0"/>
            <a:t>, gearbox, model, </a:t>
          </a:r>
          <a:r>
            <a:rPr lang="en-IN" b="0" i="0" dirty="0" err="1" smtClean="0"/>
            <a:t>fuelType</a:t>
          </a:r>
          <a:r>
            <a:rPr lang="en-IN" b="0" i="0" dirty="0" smtClean="0"/>
            <a:t>, </a:t>
          </a:r>
          <a:r>
            <a:rPr lang="en-IN" b="0" i="0" dirty="0" err="1" smtClean="0"/>
            <a:t>notRepairedDamaged</a:t>
          </a:r>
          <a:r>
            <a:rPr lang="en-IN" b="0" i="0" dirty="0" smtClean="0"/>
            <a:t> which were all categorical type and filled all the </a:t>
          </a:r>
          <a:r>
            <a:rPr lang="en-IN" b="0" i="0" dirty="0" err="1" smtClean="0"/>
            <a:t>NaN</a:t>
          </a:r>
          <a:r>
            <a:rPr lang="en-IN" b="0" i="0" dirty="0" smtClean="0"/>
            <a:t> values by introducing a new category called </a:t>
          </a:r>
          <a:r>
            <a:rPr lang="en-IN" b="1" i="0" dirty="0" smtClean="0"/>
            <a:t>'not-available'</a:t>
          </a:r>
          <a:r>
            <a:rPr lang="en-IN" b="0" i="0" dirty="0" smtClean="0"/>
            <a:t> for all these columns.</a:t>
          </a:r>
          <a:endParaRPr lang="en-IN" dirty="0"/>
        </a:p>
      </dgm:t>
    </dgm:pt>
    <dgm:pt modelId="{4A2E7F84-3CC3-4156-9681-1A981C8638CD}" type="parTrans" cxnId="{FF64423D-C8E9-4763-9BAB-C40E4BC2B035}">
      <dgm:prSet/>
      <dgm:spPr/>
      <dgm:t>
        <a:bodyPr/>
        <a:lstStyle/>
        <a:p>
          <a:endParaRPr lang="en-IN"/>
        </a:p>
      </dgm:t>
    </dgm:pt>
    <dgm:pt modelId="{DEDB5609-1D00-4E5F-A63D-1DD6D5CBDD4B}" type="sibTrans" cxnId="{FF64423D-C8E9-4763-9BAB-C40E4BC2B035}">
      <dgm:prSet/>
      <dgm:spPr/>
      <dgm:t>
        <a:bodyPr/>
        <a:lstStyle/>
        <a:p>
          <a:endParaRPr lang="en-IN"/>
        </a:p>
      </dgm:t>
    </dgm:pt>
    <dgm:pt modelId="{332111D2-BC5F-451D-ACFD-5C8D5391AB7E}">
      <dgm:prSet/>
      <dgm:spPr/>
      <dgm:t>
        <a:bodyPr/>
        <a:lstStyle/>
        <a:p>
          <a:pPr rtl="0"/>
          <a:r>
            <a:rPr lang="en-IN" b="1" i="0" dirty="0" smtClean="0"/>
            <a:t>Checking for any outliers present in the dataset</a:t>
          </a:r>
          <a:endParaRPr lang="en-IN" dirty="0"/>
        </a:p>
      </dgm:t>
    </dgm:pt>
    <dgm:pt modelId="{9D0D04AB-79DE-445A-928C-3CB958DF81F2}" type="parTrans" cxnId="{83BF2A16-B447-47F9-A851-16AD07A27AF6}">
      <dgm:prSet/>
      <dgm:spPr/>
      <dgm:t>
        <a:bodyPr/>
        <a:lstStyle/>
        <a:p>
          <a:endParaRPr lang="en-IN"/>
        </a:p>
      </dgm:t>
    </dgm:pt>
    <dgm:pt modelId="{5F7A5770-B60E-4E67-9994-F7160EFD6ED8}" type="sibTrans" cxnId="{83BF2A16-B447-47F9-A851-16AD07A27AF6}">
      <dgm:prSet/>
      <dgm:spPr/>
      <dgm:t>
        <a:bodyPr/>
        <a:lstStyle/>
        <a:p>
          <a:endParaRPr lang="en-IN"/>
        </a:p>
      </dgm:t>
    </dgm:pt>
    <dgm:pt modelId="{47C1F133-A590-4BBB-943D-43D5335FA42A}" type="pres">
      <dgm:prSet presAssocID="{B72AD583-AA20-4BA8-B166-E97C4510B326}" presName="Name0" presStyleCnt="0">
        <dgm:presLayoutVars>
          <dgm:dir/>
          <dgm:animLvl val="lvl"/>
          <dgm:resizeHandles val="exact"/>
        </dgm:presLayoutVars>
      </dgm:prSet>
      <dgm:spPr/>
    </dgm:pt>
    <dgm:pt modelId="{DBCDCEFA-6928-4816-B9DD-124747D80F31}" type="pres">
      <dgm:prSet presAssocID="{B72AD583-AA20-4BA8-B166-E97C4510B326}" presName="dummy" presStyleCnt="0"/>
      <dgm:spPr/>
    </dgm:pt>
    <dgm:pt modelId="{636D7E19-5071-4065-9A8B-181DF9B1D15E}" type="pres">
      <dgm:prSet presAssocID="{B72AD583-AA20-4BA8-B166-E97C4510B326}" presName="linH" presStyleCnt="0"/>
      <dgm:spPr/>
    </dgm:pt>
    <dgm:pt modelId="{6466D45F-39C3-49B9-9280-24395700628C}" type="pres">
      <dgm:prSet presAssocID="{B72AD583-AA20-4BA8-B166-E97C4510B326}" presName="padding1" presStyleCnt="0"/>
      <dgm:spPr/>
    </dgm:pt>
    <dgm:pt modelId="{90E9EBE3-E1A7-4BD2-B1CD-89FEA77D479B}" type="pres">
      <dgm:prSet presAssocID="{942B79CD-9F2D-471B-8941-4B65E102415B}" presName="linV" presStyleCnt="0"/>
      <dgm:spPr/>
    </dgm:pt>
    <dgm:pt modelId="{3E603B7D-C158-4870-B85B-BD409317F442}" type="pres">
      <dgm:prSet presAssocID="{942B79CD-9F2D-471B-8941-4B65E102415B}" presName="spVertical1" presStyleCnt="0"/>
      <dgm:spPr/>
    </dgm:pt>
    <dgm:pt modelId="{137C95BA-9F86-4D34-A06E-4BD8947F9E2C}" type="pres">
      <dgm:prSet presAssocID="{942B79CD-9F2D-471B-8941-4B65E102415B}" presName="par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F247D9E-8DBC-488B-996B-9555A1899FC7}" type="pres">
      <dgm:prSet presAssocID="{942B79CD-9F2D-471B-8941-4B65E102415B}" presName="spVertical2" presStyleCnt="0"/>
      <dgm:spPr/>
    </dgm:pt>
    <dgm:pt modelId="{C162865E-F2C0-49DE-91CF-03B5C6D1BA8B}" type="pres">
      <dgm:prSet presAssocID="{942B79CD-9F2D-471B-8941-4B65E102415B}" presName="spVertical3" presStyleCnt="0"/>
      <dgm:spPr/>
    </dgm:pt>
    <dgm:pt modelId="{EEDF37D7-F3A6-469C-9D8E-AFA77E8301E9}" type="pres">
      <dgm:prSet presAssocID="{9F643D6C-69B8-4B89-9FCF-3FDF48F16B70}" presName="space" presStyleCnt="0"/>
      <dgm:spPr/>
    </dgm:pt>
    <dgm:pt modelId="{86896DFE-8990-4F4E-A4B9-F6D6C6855509}" type="pres">
      <dgm:prSet presAssocID="{970DDD79-1908-4D1F-BF41-EE7533240655}" presName="linV" presStyleCnt="0"/>
      <dgm:spPr/>
    </dgm:pt>
    <dgm:pt modelId="{9F772695-2B49-4072-9856-8EB5F6E29560}" type="pres">
      <dgm:prSet presAssocID="{970DDD79-1908-4D1F-BF41-EE7533240655}" presName="spVertical1" presStyleCnt="0"/>
      <dgm:spPr/>
    </dgm:pt>
    <dgm:pt modelId="{B689B022-8B4F-4D47-8E5F-EF0431191354}" type="pres">
      <dgm:prSet presAssocID="{970DDD79-1908-4D1F-BF41-EE7533240655}" presName="par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E5E6628-5091-41F4-B1D6-665259AEF5FD}" type="pres">
      <dgm:prSet presAssocID="{970DDD79-1908-4D1F-BF41-EE7533240655}" presName="spVertical2" presStyleCnt="0"/>
      <dgm:spPr/>
    </dgm:pt>
    <dgm:pt modelId="{805842EF-A2D7-402D-A597-DD87360EB560}" type="pres">
      <dgm:prSet presAssocID="{970DDD79-1908-4D1F-BF41-EE7533240655}" presName="spVertical3" presStyleCnt="0"/>
      <dgm:spPr/>
    </dgm:pt>
    <dgm:pt modelId="{EA30EFE6-6267-4381-8311-8D29F7E3ABA3}" type="pres">
      <dgm:prSet presAssocID="{A8D52A9F-84D5-4A4B-98D2-132854D9AE77}" presName="space" presStyleCnt="0"/>
      <dgm:spPr/>
    </dgm:pt>
    <dgm:pt modelId="{688B7701-8565-45C1-B420-9A96561412BF}" type="pres">
      <dgm:prSet presAssocID="{804017E4-776A-4A7D-8A78-B2CCA12B7DB8}" presName="linV" presStyleCnt="0"/>
      <dgm:spPr/>
    </dgm:pt>
    <dgm:pt modelId="{3FC62283-7612-4EA7-B932-5099046E8E8E}" type="pres">
      <dgm:prSet presAssocID="{804017E4-776A-4A7D-8A78-B2CCA12B7DB8}" presName="spVertical1" presStyleCnt="0"/>
      <dgm:spPr/>
    </dgm:pt>
    <dgm:pt modelId="{FF681A8B-652D-4CB8-B847-93F5B52BFB82}" type="pres">
      <dgm:prSet presAssocID="{804017E4-776A-4A7D-8A78-B2CCA12B7DB8}" presName="par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739924D-A979-49DE-AB81-E25D55E5029F}" type="pres">
      <dgm:prSet presAssocID="{804017E4-776A-4A7D-8A78-B2CCA12B7DB8}" presName="spVertical2" presStyleCnt="0"/>
      <dgm:spPr/>
    </dgm:pt>
    <dgm:pt modelId="{A86E58B1-D238-4F5C-8345-C0A9DE0E9F5D}" type="pres">
      <dgm:prSet presAssocID="{804017E4-776A-4A7D-8A78-B2CCA12B7DB8}" presName="spVertical3" presStyleCnt="0"/>
      <dgm:spPr/>
    </dgm:pt>
    <dgm:pt modelId="{30139AA5-A2C6-4C19-B76D-CD69A6A80400}" type="pres">
      <dgm:prSet presAssocID="{DEDB5609-1D00-4E5F-A63D-1DD6D5CBDD4B}" presName="space" presStyleCnt="0"/>
      <dgm:spPr/>
    </dgm:pt>
    <dgm:pt modelId="{BAB8E6CC-4EE8-4D4A-A21F-16B55BA62DDC}" type="pres">
      <dgm:prSet presAssocID="{332111D2-BC5F-451D-ACFD-5C8D5391AB7E}" presName="linV" presStyleCnt="0"/>
      <dgm:spPr/>
    </dgm:pt>
    <dgm:pt modelId="{7E089FA0-34E0-4838-B4E3-EBB95A2636B4}" type="pres">
      <dgm:prSet presAssocID="{332111D2-BC5F-451D-ACFD-5C8D5391AB7E}" presName="spVertical1" presStyleCnt="0"/>
      <dgm:spPr/>
    </dgm:pt>
    <dgm:pt modelId="{C5B59000-5801-4938-AF6B-B0A33A0ACA65}" type="pres">
      <dgm:prSet presAssocID="{332111D2-BC5F-451D-ACFD-5C8D5391AB7E}" presName="par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DACAE00-8E93-45B9-AD43-3D70223001C3}" type="pres">
      <dgm:prSet presAssocID="{332111D2-BC5F-451D-ACFD-5C8D5391AB7E}" presName="spVertical2" presStyleCnt="0"/>
      <dgm:spPr/>
    </dgm:pt>
    <dgm:pt modelId="{6EFC0059-955B-44AB-94CA-C5CE8B3E45E8}" type="pres">
      <dgm:prSet presAssocID="{332111D2-BC5F-451D-ACFD-5C8D5391AB7E}" presName="spVertical3" presStyleCnt="0"/>
      <dgm:spPr/>
    </dgm:pt>
    <dgm:pt modelId="{BCAAAD04-05DB-49B8-AF62-335B67B79005}" type="pres">
      <dgm:prSet presAssocID="{B72AD583-AA20-4BA8-B166-E97C4510B326}" presName="padding2" presStyleCnt="0"/>
      <dgm:spPr/>
    </dgm:pt>
    <dgm:pt modelId="{5AEDBD9C-9465-4A7F-8898-CC46B8750B77}" type="pres">
      <dgm:prSet presAssocID="{B72AD583-AA20-4BA8-B166-E97C4510B326}" presName="negArrow" presStyleCnt="0"/>
      <dgm:spPr/>
    </dgm:pt>
    <dgm:pt modelId="{0C04C8B0-5727-4BA1-9215-B6EB0B26F558}" type="pres">
      <dgm:prSet presAssocID="{B72AD583-AA20-4BA8-B166-E97C4510B326}" presName="backgroundArrow" presStyleLbl="node1" presStyleIdx="0" presStyleCnt="1" custLinFactNeighborX="812" custLinFactNeighborY="-930"/>
      <dgm:spPr/>
    </dgm:pt>
  </dgm:ptLst>
  <dgm:cxnLst>
    <dgm:cxn modelId="{95194FC2-F629-48D8-9430-2D356F417C7D}" type="presOf" srcId="{970DDD79-1908-4D1F-BF41-EE7533240655}" destId="{B689B022-8B4F-4D47-8E5F-EF0431191354}" srcOrd="0" destOrd="0" presId="urn:microsoft.com/office/officeart/2005/8/layout/hProcess3"/>
    <dgm:cxn modelId="{9F4DE97F-B64B-416B-AC52-C77914EA7AD7}" type="presOf" srcId="{332111D2-BC5F-451D-ACFD-5C8D5391AB7E}" destId="{C5B59000-5801-4938-AF6B-B0A33A0ACA65}" srcOrd="0" destOrd="0" presId="urn:microsoft.com/office/officeart/2005/8/layout/hProcess3"/>
    <dgm:cxn modelId="{24C95278-E769-44E3-A960-2BAB8195536F}" type="presOf" srcId="{B72AD583-AA20-4BA8-B166-E97C4510B326}" destId="{47C1F133-A590-4BBB-943D-43D5335FA42A}" srcOrd="0" destOrd="0" presId="urn:microsoft.com/office/officeart/2005/8/layout/hProcess3"/>
    <dgm:cxn modelId="{F8AE3A66-B263-4993-9CBC-A1155CF9E05D}" type="presOf" srcId="{942B79CD-9F2D-471B-8941-4B65E102415B}" destId="{137C95BA-9F86-4D34-A06E-4BD8947F9E2C}" srcOrd="0" destOrd="0" presId="urn:microsoft.com/office/officeart/2005/8/layout/hProcess3"/>
    <dgm:cxn modelId="{FF64423D-C8E9-4763-9BAB-C40E4BC2B035}" srcId="{B72AD583-AA20-4BA8-B166-E97C4510B326}" destId="{804017E4-776A-4A7D-8A78-B2CCA12B7DB8}" srcOrd="2" destOrd="0" parTransId="{4A2E7F84-3CC3-4156-9681-1A981C8638CD}" sibTransId="{DEDB5609-1D00-4E5F-A63D-1DD6D5CBDD4B}"/>
    <dgm:cxn modelId="{A94AD011-4D39-4838-AFD1-F140AF3F17F3}" type="presOf" srcId="{804017E4-776A-4A7D-8A78-B2CCA12B7DB8}" destId="{FF681A8B-652D-4CB8-B847-93F5B52BFB82}" srcOrd="0" destOrd="0" presId="urn:microsoft.com/office/officeart/2005/8/layout/hProcess3"/>
    <dgm:cxn modelId="{3C939537-9F8B-41D6-A6A1-8E9688F0E21E}" srcId="{B72AD583-AA20-4BA8-B166-E97C4510B326}" destId="{942B79CD-9F2D-471B-8941-4B65E102415B}" srcOrd="0" destOrd="0" parTransId="{78BAD2BA-8C44-48DA-A550-2DB30A8660FF}" sibTransId="{9F643D6C-69B8-4B89-9FCF-3FDF48F16B70}"/>
    <dgm:cxn modelId="{5EAD64D6-A75B-4605-9080-A5C3795F213A}" srcId="{B72AD583-AA20-4BA8-B166-E97C4510B326}" destId="{970DDD79-1908-4D1F-BF41-EE7533240655}" srcOrd="1" destOrd="0" parTransId="{9AA6462F-B842-4919-9E83-7410D7D6FAAA}" sibTransId="{A8D52A9F-84D5-4A4B-98D2-132854D9AE77}"/>
    <dgm:cxn modelId="{83BF2A16-B447-47F9-A851-16AD07A27AF6}" srcId="{B72AD583-AA20-4BA8-B166-E97C4510B326}" destId="{332111D2-BC5F-451D-ACFD-5C8D5391AB7E}" srcOrd="3" destOrd="0" parTransId="{9D0D04AB-79DE-445A-928C-3CB958DF81F2}" sibTransId="{5F7A5770-B60E-4E67-9994-F7160EFD6ED8}"/>
    <dgm:cxn modelId="{8D1C310B-A0B6-4C36-AE98-F1CEC24DB4C0}" type="presParOf" srcId="{47C1F133-A590-4BBB-943D-43D5335FA42A}" destId="{DBCDCEFA-6928-4816-B9DD-124747D80F31}" srcOrd="0" destOrd="0" presId="urn:microsoft.com/office/officeart/2005/8/layout/hProcess3"/>
    <dgm:cxn modelId="{5AAE7D7A-A8FB-4F27-A294-70A5DDECDF90}" type="presParOf" srcId="{47C1F133-A590-4BBB-943D-43D5335FA42A}" destId="{636D7E19-5071-4065-9A8B-181DF9B1D15E}" srcOrd="1" destOrd="0" presId="urn:microsoft.com/office/officeart/2005/8/layout/hProcess3"/>
    <dgm:cxn modelId="{6A1A0BF0-4026-47E1-AEEA-D768F361B989}" type="presParOf" srcId="{636D7E19-5071-4065-9A8B-181DF9B1D15E}" destId="{6466D45F-39C3-49B9-9280-24395700628C}" srcOrd="0" destOrd="0" presId="urn:microsoft.com/office/officeart/2005/8/layout/hProcess3"/>
    <dgm:cxn modelId="{A153EE69-272F-484A-B21C-6BF39704AF6F}" type="presParOf" srcId="{636D7E19-5071-4065-9A8B-181DF9B1D15E}" destId="{90E9EBE3-E1A7-4BD2-B1CD-89FEA77D479B}" srcOrd="1" destOrd="0" presId="urn:microsoft.com/office/officeart/2005/8/layout/hProcess3"/>
    <dgm:cxn modelId="{ACE17E63-E793-44A3-A82F-4C7E525334F4}" type="presParOf" srcId="{90E9EBE3-E1A7-4BD2-B1CD-89FEA77D479B}" destId="{3E603B7D-C158-4870-B85B-BD409317F442}" srcOrd="0" destOrd="0" presId="urn:microsoft.com/office/officeart/2005/8/layout/hProcess3"/>
    <dgm:cxn modelId="{C8F1EA16-453B-4649-82EA-60E6501BFA35}" type="presParOf" srcId="{90E9EBE3-E1A7-4BD2-B1CD-89FEA77D479B}" destId="{137C95BA-9F86-4D34-A06E-4BD8947F9E2C}" srcOrd="1" destOrd="0" presId="urn:microsoft.com/office/officeart/2005/8/layout/hProcess3"/>
    <dgm:cxn modelId="{CBAAFEF4-016D-4E18-BDD6-D686A1CD2C46}" type="presParOf" srcId="{90E9EBE3-E1A7-4BD2-B1CD-89FEA77D479B}" destId="{7F247D9E-8DBC-488B-996B-9555A1899FC7}" srcOrd="2" destOrd="0" presId="urn:microsoft.com/office/officeart/2005/8/layout/hProcess3"/>
    <dgm:cxn modelId="{2D906263-21A2-42D8-80F0-555B0C21C7E8}" type="presParOf" srcId="{90E9EBE3-E1A7-4BD2-B1CD-89FEA77D479B}" destId="{C162865E-F2C0-49DE-91CF-03B5C6D1BA8B}" srcOrd="3" destOrd="0" presId="urn:microsoft.com/office/officeart/2005/8/layout/hProcess3"/>
    <dgm:cxn modelId="{D9151930-B790-468E-A123-7301A94A88E4}" type="presParOf" srcId="{636D7E19-5071-4065-9A8B-181DF9B1D15E}" destId="{EEDF37D7-F3A6-469C-9D8E-AFA77E8301E9}" srcOrd="2" destOrd="0" presId="urn:microsoft.com/office/officeart/2005/8/layout/hProcess3"/>
    <dgm:cxn modelId="{61293F98-15B2-4E78-8C39-2EEDB1EA74F4}" type="presParOf" srcId="{636D7E19-5071-4065-9A8B-181DF9B1D15E}" destId="{86896DFE-8990-4F4E-A4B9-F6D6C6855509}" srcOrd="3" destOrd="0" presId="urn:microsoft.com/office/officeart/2005/8/layout/hProcess3"/>
    <dgm:cxn modelId="{7C639C36-9A70-4ECE-B675-8527C23DF08C}" type="presParOf" srcId="{86896DFE-8990-4F4E-A4B9-F6D6C6855509}" destId="{9F772695-2B49-4072-9856-8EB5F6E29560}" srcOrd="0" destOrd="0" presId="urn:microsoft.com/office/officeart/2005/8/layout/hProcess3"/>
    <dgm:cxn modelId="{8C4993EC-814D-4B63-AA46-BBCC89B38ACA}" type="presParOf" srcId="{86896DFE-8990-4F4E-A4B9-F6D6C6855509}" destId="{B689B022-8B4F-4D47-8E5F-EF0431191354}" srcOrd="1" destOrd="0" presId="urn:microsoft.com/office/officeart/2005/8/layout/hProcess3"/>
    <dgm:cxn modelId="{80E824A6-4A54-4EF7-BDEF-E01CC6BED37C}" type="presParOf" srcId="{86896DFE-8990-4F4E-A4B9-F6D6C6855509}" destId="{BE5E6628-5091-41F4-B1D6-665259AEF5FD}" srcOrd="2" destOrd="0" presId="urn:microsoft.com/office/officeart/2005/8/layout/hProcess3"/>
    <dgm:cxn modelId="{BC6A6781-C426-42AA-9BD4-68500EB5F61F}" type="presParOf" srcId="{86896DFE-8990-4F4E-A4B9-F6D6C6855509}" destId="{805842EF-A2D7-402D-A597-DD87360EB560}" srcOrd="3" destOrd="0" presId="urn:microsoft.com/office/officeart/2005/8/layout/hProcess3"/>
    <dgm:cxn modelId="{0E96C93A-0000-4EF9-BBDC-0D4C48EBE02F}" type="presParOf" srcId="{636D7E19-5071-4065-9A8B-181DF9B1D15E}" destId="{EA30EFE6-6267-4381-8311-8D29F7E3ABA3}" srcOrd="4" destOrd="0" presId="urn:microsoft.com/office/officeart/2005/8/layout/hProcess3"/>
    <dgm:cxn modelId="{B228F30D-DFB2-402F-BFAF-8093380DD287}" type="presParOf" srcId="{636D7E19-5071-4065-9A8B-181DF9B1D15E}" destId="{688B7701-8565-45C1-B420-9A96561412BF}" srcOrd="5" destOrd="0" presId="urn:microsoft.com/office/officeart/2005/8/layout/hProcess3"/>
    <dgm:cxn modelId="{85622557-91EB-4490-AAE2-7455A4A1C5A7}" type="presParOf" srcId="{688B7701-8565-45C1-B420-9A96561412BF}" destId="{3FC62283-7612-4EA7-B932-5099046E8E8E}" srcOrd="0" destOrd="0" presId="urn:microsoft.com/office/officeart/2005/8/layout/hProcess3"/>
    <dgm:cxn modelId="{F8687389-A0AE-4791-9C3D-4B236F0D9897}" type="presParOf" srcId="{688B7701-8565-45C1-B420-9A96561412BF}" destId="{FF681A8B-652D-4CB8-B847-93F5B52BFB82}" srcOrd="1" destOrd="0" presId="urn:microsoft.com/office/officeart/2005/8/layout/hProcess3"/>
    <dgm:cxn modelId="{2B95A7C8-ED5C-486A-B7F3-1ACC66D449B4}" type="presParOf" srcId="{688B7701-8565-45C1-B420-9A96561412BF}" destId="{9739924D-A979-49DE-AB81-E25D55E5029F}" srcOrd="2" destOrd="0" presId="urn:microsoft.com/office/officeart/2005/8/layout/hProcess3"/>
    <dgm:cxn modelId="{4D566F13-A184-4737-BCEC-FDC59B913DD5}" type="presParOf" srcId="{688B7701-8565-45C1-B420-9A96561412BF}" destId="{A86E58B1-D238-4F5C-8345-C0A9DE0E9F5D}" srcOrd="3" destOrd="0" presId="urn:microsoft.com/office/officeart/2005/8/layout/hProcess3"/>
    <dgm:cxn modelId="{278BE961-4318-4456-A0F0-552FFA502742}" type="presParOf" srcId="{636D7E19-5071-4065-9A8B-181DF9B1D15E}" destId="{30139AA5-A2C6-4C19-B76D-CD69A6A80400}" srcOrd="6" destOrd="0" presId="urn:microsoft.com/office/officeart/2005/8/layout/hProcess3"/>
    <dgm:cxn modelId="{347B8D30-B424-4B49-A1F8-A316CB42AD89}" type="presParOf" srcId="{636D7E19-5071-4065-9A8B-181DF9B1D15E}" destId="{BAB8E6CC-4EE8-4D4A-A21F-16B55BA62DDC}" srcOrd="7" destOrd="0" presId="urn:microsoft.com/office/officeart/2005/8/layout/hProcess3"/>
    <dgm:cxn modelId="{EB86AEA5-2860-4D99-B0EF-F325A0F741C4}" type="presParOf" srcId="{BAB8E6CC-4EE8-4D4A-A21F-16B55BA62DDC}" destId="{7E089FA0-34E0-4838-B4E3-EBB95A2636B4}" srcOrd="0" destOrd="0" presId="urn:microsoft.com/office/officeart/2005/8/layout/hProcess3"/>
    <dgm:cxn modelId="{909A6333-D1AA-4350-BC2C-E18DE24BB07D}" type="presParOf" srcId="{BAB8E6CC-4EE8-4D4A-A21F-16B55BA62DDC}" destId="{C5B59000-5801-4938-AF6B-B0A33A0ACA65}" srcOrd="1" destOrd="0" presId="urn:microsoft.com/office/officeart/2005/8/layout/hProcess3"/>
    <dgm:cxn modelId="{DA3A4B43-A915-4EC3-972D-CC31C798BEAA}" type="presParOf" srcId="{BAB8E6CC-4EE8-4D4A-A21F-16B55BA62DDC}" destId="{CDACAE00-8E93-45B9-AD43-3D70223001C3}" srcOrd="2" destOrd="0" presId="urn:microsoft.com/office/officeart/2005/8/layout/hProcess3"/>
    <dgm:cxn modelId="{802050A3-7A42-4817-B562-118F7AA30C62}" type="presParOf" srcId="{BAB8E6CC-4EE8-4D4A-A21F-16B55BA62DDC}" destId="{6EFC0059-955B-44AB-94CA-C5CE8B3E45E8}" srcOrd="3" destOrd="0" presId="urn:microsoft.com/office/officeart/2005/8/layout/hProcess3"/>
    <dgm:cxn modelId="{A9AF98CA-D5ED-43AA-B8D7-00D51F8A4EA7}" type="presParOf" srcId="{636D7E19-5071-4065-9A8B-181DF9B1D15E}" destId="{BCAAAD04-05DB-49B8-AF62-335B67B79005}" srcOrd="8" destOrd="0" presId="urn:microsoft.com/office/officeart/2005/8/layout/hProcess3"/>
    <dgm:cxn modelId="{ACC25440-909B-432D-BA86-43199897F102}" type="presParOf" srcId="{636D7E19-5071-4065-9A8B-181DF9B1D15E}" destId="{5AEDBD9C-9465-4A7F-8898-CC46B8750B77}" srcOrd="9" destOrd="0" presId="urn:microsoft.com/office/officeart/2005/8/layout/hProcess3"/>
    <dgm:cxn modelId="{B1533481-8691-406D-8FC8-8A4688751D1B}" type="presParOf" srcId="{636D7E19-5071-4065-9A8B-181DF9B1D15E}" destId="{0C04C8B0-5727-4BA1-9215-B6EB0B26F558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4D9A0-EA32-438E-B4D6-C628262B8D84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90E675A-9ACB-4A96-A4DD-FD95CCC3B1F0}">
      <dgm:prSet/>
      <dgm:spPr/>
      <dgm:t>
        <a:bodyPr/>
        <a:lstStyle/>
        <a:p>
          <a:pPr rtl="0"/>
          <a:r>
            <a:rPr lang="en-US" b="1" i="0" smtClean="0"/>
            <a:t>Is My Data ready to apply Machine Learning Algorithms?</a:t>
          </a:r>
          <a:endParaRPr lang="en-IN"/>
        </a:p>
      </dgm:t>
    </dgm:pt>
    <dgm:pt modelId="{94EE6D06-5D74-4B75-A074-14001DE74395}" type="parTrans" cxnId="{0855B41B-0661-4ADB-96AB-2AFF91031979}">
      <dgm:prSet/>
      <dgm:spPr/>
      <dgm:t>
        <a:bodyPr/>
        <a:lstStyle/>
        <a:p>
          <a:endParaRPr lang="en-IN"/>
        </a:p>
      </dgm:t>
    </dgm:pt>
    <dgm:pt modelId="{E9159177-84F4-41D1-A86F-842240F44486}" type="sibTrans" cxnId="{0855B41B-0661-4ADB-96AB-2AFF91031979}">
      <dgm:prSet/>
      <dgm:spPr/>
      <dgm:t>
        <a:bodyPr/>
        <a:lstStyle/>
        <a:p>
          <a:endParaRPr lang="en-IN"/>
        </a:p>
      </dgm:t>
    </dgm:pt>
    <dgm:pt modelId="{25FB2340-8CB7-47C0-BE48-3D9CBEA43D8C}">
      <dgm:prSet/>
      <dgm:spPr/>
      <dgm:t>
        <a:bodyPr/>
        <a:lstStyle/>
        <a:p>
          <a:pPr rtl="0"/>
          <a:r>
            <a:rPr lang="en-US" b="0" i="1" smtClean="0"/>
            <a:t>Steps that I followed to get my Data Ready:</a:t>
          </a:r>
          <a:endParaRPr lang="en-IN"/>
        </a:p>
      </dgm:t>
    </dgm:pt>
    <dgm:pt modelId="{2B2A27C5-FF1C-485B-9C04-B1CE13ADC08D}" type="parTrans" cxnId="{A640FD61-B8DC-4CF8-B954-BC65ADA12C9C}">
      <dgm:prSet/>
      <dgm:spPr/>
      <dgm:t>
        <a:bodyPr/>
        <a:lstStyle/>
        <a:p>
          <a:endParaRPr lang="en-IN"/>
        </a:p>
      </dgm:t>
    </dgm:pt>
    <dgm:pt modelId="{B4D8A28A-C6E3-4145-9E72-E03336D0F5BD}" type="sibTrans" cxnId="{A640FD61-B8DC-4CF8-B954-BC65ADA12C9C}">
      <dgm:prSet/>
      <dgm:spPr/>
      <dgm:t>
        <a:bodyPr/>
        <a:lstStyle/>
        <a:p>
          <a:endParaRPr lang="en-IN"/>
        </a:p>
      </dgm:t>
    </dgm:pt>
    <dgm:pt modelId="{A1EC5122-1071-4075-9DF0-8B5BE2D4EB02}">
      <dgm:prSet/>
      <dgm:spPr/>
      <dgm:t>
        <a:bodyPr/>
        <a:lstStyle/>
        <a:p>
          <a:pPr rtl="0"/>
          <a:r>
            <a:rPr lang="en-US" b="0" i="0" smtClean="0"/>
            <a:t>Pre-cleaned the data for missing value in some columns by introducing a new Category ‘Not Available’.</a:t>
          </a:r>
          <a:endParaRPr lang="en-IN"/>
        </a:p>
      </dgm:t>
    </dgm:pt>
    <dgm:pt modelId="{3ED500B3-A4A9-4B06-B3FB-8AD601D7FA10}" type="parTrans" cxnId="{1A180F5D-2F0F-432C-BAAC-B2D3766956BB}">
      <dgm:prSet/>
      <dgm:spPr/>
      <dgm:t>
        <a:bodyPr/>
        <a:lstStyle/>
        <a:p>
          <a:endParaRPr lang="en-IN"/>
        </a:p>
      </dgm:t>
    </dgm:pt>
    <dgm:pt modelId="{06E1E3B1-C9C6-462C-9C26-902774D0462C}" type="sibTrans" cxnId="{1A180F5D-2F0F-432C-BAAC-B2D3766956BB}">
      <dgm:prSet/>
      <dgm:spPr/>
      <dgm:t>
        <a:bodyPr/>
        <a:lstStyle/>
        <a:p>
          <a:endParaRPr lang="en-IN"/>
        </a:p>
      </dgm:t>
    </dgm:pt>
    <dgm:pt modelId="{C675CA6C-AF21-4FF5-BEC0-82BADA08A4A9}">
      <dgm:prSet/>
      <dgm:spPr/>
      <dgm:t>
        <a:bodyPr/>
        <a:lstStyle/>
        <a:p>
          <a:pPr rtl="0"/>
          <a:r>
            <a:rPr lang="en-US" b="0" i="0" smtClean="0"/>
            <a:t>Certain columns were deemed insignificant and so were not used in the project.</a:t>
          </a:r>
          <a:endParaRPr lang="en-IN"/>
        </a:p>
      </dgm:t>
    </dgm:pt>
    <dgm:pt modelId="{3A669AB8-53D2-4414-85C3-047EA2742B8E}" type="parTrans" cxnId="{1E93B9A0-A899-4993-98BF-5360F8E192EA}">
      <dgm:prSet/>
      <dgm:spPr/>
      <dgm:t>
        <a:bodyPr/>
        <a:lstStyle/>
        <a:p>
          <a:endParaRPr lang="en-IN"/>
        </a:p>
      </dgm:t>
    </dgm:pt>
    <dgm:pt modelId="{01B92CE6-1C3F-4C2F-826D-2A479B4DE5F0}" type="sibTrans" cxnId="{1E93B9A0-A899-4993-98BF-5360F8E192EA}">
      <dgm:prSet/>
      <dgm:spPr/>
      <dgm:t>
        <a:bodyPr/>
        <a:lstStyle/>
        <a:p>
          <a:endParaRPr lang="en-IN"/>
        </a:p>
      </dgm:t>
    </dgm:pt>
    <dgm:pt modelId="{13450DE4-3E53-404D-8603-7760C2E7E8D6}">
      <dgm:prSet/>
      <dgm:spPr/>
      <dgm:t>
        <a:bodyPr/>
        <a:lstStyle/>
        <a:p>
          <a:pPr rtl="0"/>
          <a:r>
            <a:rPr lang="en-US" b="0" i="0" smtClean="0"/>
            <a:t>Some of data range was not logically possible and so data was filtered based on possible range values only.</a:t>
          </a:r>
          <a:endParaRPr lang="en-IN"/>
        </a:p>
      </dgm:t>
    </dgm:pt>
    <dgm:pt modelId="{5109B48E-5C50-4691-B031-F92F05CEFA1A}" type="parTrans" cxnId="{AB53753A-289C-40F2-87B8-C0F1D5BD0785}">
      <dgm:prSet/>
      <dgm:spPr/>
      <dgm:t>
        <a:bodyPr/>
        <a:lstStyle/>
        <a:p>
          <a:endParaRPr lang="en-IN"/>
        </a:p>
      </dgm:t>
    </dgm:pt>
    <dgm:pt modelId="{FB05CC38-6161-47C1-95A5-627F46514FA7}" type="sibTrans" cxnId="{AB53753A-289C-40F2-87B8-C0F1D5BD0785}">
      <dgm:prSet/>
      <dgm:spPr/>
      <dgm:t>
        <a:bodyPr/>
        <a:lstStyle/>
        <a:p>
          <a:endParaRPr lang="en-IN"/>
        </a:p>
      </dgm:t>
    </dgm:pt>
    <dgm:pt modelId="{C7012A02-DB34-457F-AA53-A495E2F8A89A}">
      <dgm:prSet/>
      <dgm:spPr/>
      <dgm:t>
        <a:bodyPr/>
        <a:lstStyle/>
        <a:p>
          <a:pPr rtl="0"/>
          <a:r>
            <a:rPr lang="en-US" b="0" i="0" smtClean="0"/>
            <a:t>Created Dummy Variables for categorical variables for easy interpretation.</a:t>
          </a:r>
          <a:endParaRPr lang="en-IN"/>
        </a:p>
      </dgm:t>
    </dgm:pt>
    <dgm:pt modelId="{E0570B65-E675-41AD-BDDA-1759C7663400}" type="parTrans" cxnId="{DF87C5DB-B970-470A-A4B8-B0DEBC97CCB2}">
      <dgm:prSet/>
      <dgm:spPr/>
      <dgm:t>
        <a:bodyPr/>
        <a:lstStyle/>
        <a:p>
          <a:endParaRPr lang="en-IN"/>
        </a:p>
      </dgm:t>
    </dgm:pt>
    <dgm:pt modelId="{E2BCF05F-A9DB-4DAB-92E6-D3E64A266EEC}" type="sibTrans" cxnId="{DF87C5DB-B970-470A-A4B8-B0DEBC97CCB2}">
      <dgm:prSet/>
      <dgm:spPr/>
      <dgm:t>
        <a:bodyPr/>
        <a:lstStyle/>
        <a:p>
          <a:endParaRPr lang="en-IN"/>
        </a:p>
      </dgm:t>
    </dgm:pt>
    <dgm:pt modelId="{DC4760A6-8059-4435-AA76-92E0C5E413FA}">
      <dgm:prSet/>
      <dgm:spPr/>
      <dgm:t>
        <a:bodyPr/>
        <a:lstStyle/>
        <a:p>
          <a:pPr rtl="0"/>
          <a:r>
            <a:rPr lang="en-US" b="0" i="0" smtClean="0"/>
            <a:t>After all these, final dataframe was created and it had 67 columns.</a:t>
          </a:r>
          <a:endParaRPr lang="en-IN"/>
        </a:p>
      </dgm:t>
    </dgm:pt>
    <dgm:pt modelId="{D41BB6DE-AA80-466D-A13C-91E8E7060437}" type="parTrans" cxnId="{6B2D61C6-C79D-4653-82AA-B7412CCDDF6E}">
      <dgm:prSet/>
      <dgm:spPr/>
      <dgm:t>
        <a:bodyPr/>
        <a:lstStyle/>
        <a:p>
          <a:endParaRPr lang="en-IN"/>
        </a:p>
      </dgm:t>
    </dgm:pt>
    <dgm:pt modelId="{7F24ED11-1797-41FF-909D-991F49D5A2DB}" type="sibTrans" cxnId="{6B2D61C6-C79D-4653-82AA-B7412CCDDF6E}">
      <dgm:prSet/>
      <dgm:spPr/>
      <dgm:t>
        <a:bodyPr/>
        <a:lstStyle/>
        <a:p>
          <a:endParaRPr lang="en-IN"/>
        </a:p>
      </dgm:t>
    </dgm:pt>
    <dgm:pt modelId="{F8522E48-C9A5-4A71-98E7-25DD6C8BA1F1}" type="pres">
      <dgm:prSet presAssocID="{2CD4D9A0-EA32-438E-B4D6-C628262B8D84}" presName="Name0" presStyleCnt="0">
        <dgm:presLayoutVars>
          <dgm:dir/>
          <dgm:resizeHandles val="exact"/>
        </dgm:presLayoutVars>
      </dgm:prSet>
      <dgm:spPr/>
    </dgm:pt>
    <dgm:pt modelId="{6A91E947-8400-44DF-8378-9804504A5FCB}" type="pres">
      <dgm:prSet presAssocID="{990E675A-9ACB-4A96-A4DD-FD95CCC3B1F0}" presName="node" presStyleLbl="node1" presStyleIdx="0" presStyleCnt="2">
        <dgm:presLayoutVars>
          <dgm:bulletEnabled val="1"/>
        </dgm:presLayoutVars>
      </dgm:prSet>
      <dgm:spPr/>
    </dgm:pt>
    <dgm:pt modelId="{CD00361B-C72C-4DF9-B9AC-93A0B6ABF25C}" type="pres">
      <dgm:prSet presAssocID="{E9159177-84F4-41D1-A86F-842240F44486}" presName="sibTrans" presStyleLbl="sibTrans2D1" presStyleIdx="0" presStyleCnt="1"/>
      <dgm:spPr/>
    </dgm:pt>
    <dgm:pt modelId="{01CE3D7C-3E50-47B6-9815-490044EF791A}" type="pres">
      <dgm:prSet presAssocID="{E9159177-84F4-41D1-A86F-842240F44486}" presName="connectorText" presStyleLbl="sibTrans2D1" presStyleIdx="0" presStyleCnt="1"/>
      <dgm:spPr/>
    </dgm:pt>
    <dgm:pt modelId="{E2DB6AEB-DCE5-49D9-A808-EFBF47FB03E1}" type="pres">
      <dgm:prSet presAssocID="{25FB2340-8CB7-47C0-BE48-3D9CBEA43D8C}" presName="node" presStyleLbl="node1" presStyleIdx="1" presStyleCnt="2">
        <dgm:presLayoutVars>
          <dgm:bulletEnabled val="1"/>
        </dgm:presLayoutVars>
      </dgm:prSet>
      <dgm:spPr/>
    </dgm:pt>
  </dgm:ptLst>
  <dgm:cxnLst>
    <dgm:cxn modelId="{DF87C5DB-B970-470A-A4B8-B0DEBC97CCB2}" srcId="{25FB2340-8CB7-47C0-BE48-3D9CBEA43D8C}" destId="{C7012A02-DB34-457F-AA53-A495E2F8A89A}" srcOrd="3" destOrd="0" parTransId="{E0570B65-E675-41AD-BDDA-1759C7663400}" sibTransId="{E2BCF05F-A9DB-4DAB-92E6-D3E64A266EEC}"/>
    <dgm:cxn modelId="{18B006BD-2BDC-4EF5-B166-3DF371E33817}" type="presOf" srcId="{25FB2340-8CB7-47C0-BE48-3D9CBEA43D8C}" destId="{E2DB6AEB-DCE5-49D9-A808-EFBF47FB03E1}" srcOrd="0" destOrd="0" presId="urn:microsoft.com/office/officeart/2005/8/layout/process1"/>
    <dgm:cxn modelId="{1E93B9A0-A899-4993-98BF-5360F8E192EA}" srcId="{25FB2340-8CB7-47C0-BE48-3D9CBEA43D8C}" destId="{C675CA6C-AF21-4FF5-BEC0-82BADA08A4A9}" srcOrd="1" destOrd="0" parTransId="{3A669AB8-53D2-4414-85C3-047EA2742B8E}" sibTransId="{01B92CE6-1C3F-4C2F-826D-2A479B4DE5F0}"/>
    <dgm:cxn modelId="{94FCA351-A08F-41AB-BF5E-0A91FCC18D9F}" type="presOf" srcId="{C7012A02-DB34-457F-AA53-A495E2F8A89A}" destId="{E2DB6AEB-DCE5-49D9-A808-EFBF47FB03E1}" srcOrd="0" destOrd="4" presId="urn:microsoft.com/office/officeart/2005/8/layout/process1"/>
    <dgm:cxn modelId="{6B2D61C6-C79D-4653-82AA-B7412CCDDF6E}" srcId="{25FB2340-8CB7-47C0-BE48-3D9CBEA43D8C}" destId="{DC4760A6-8059-4435-AA76-92E0C5E413FA}" srcOrd="4" destOrd="0" parTransId="{D41BB6DE-AA80-466D-A13C-91E8E7060437}" sibTransId="{7F24ED11-1797-41FF-909D-991F49D5A2DB}"/>
    <dgm:cxn modelId="{4044C32E-EDC5-4C7B-A08E-BF96A46A4D80}" type="presOf" srcId="{990E675A-9ACB-4A96-A4DD-FD95CCC3B1F0}" destId="{6A91E947-8400-44DF-8378-9804504A5FCB}" srcOrd="0" destOrd="0" presId="urn:microsoft.com/office/officeart/2005/8/layout/process1"/>
    <dgm:cxn modelId="{8A20BAD1-28D3-40B4-A1BB-66D2754EF965}" type="presOf" srcId="{E9159177-84F4-41D1-A86F-842240F44486}" destId="{CD00361B-C72C-4DF9-B9AC-93A0B6ABF25C}" srcOrd="0" destOrd="0" presId="urn:microsoft.com/office/officeart/2005/8/layout/process1"/>
    <dgm:cxn modelId="{A640FD61-B8DC-4CF8-B954-BC65ADA12C9C}" srcId="{2CD4D9A0-EA32-438E-B4D6-C628262B8D84}" destId="{25FB2340-8CB7-47C0-BE48-3D9CBEA43D8C}" srcOrd="1" destOrd="0" parTransId="{2B2A27C5-FF1C-485B-9C04-B1CE13ADC08D}" sibTransId="{B4D8A28A-C6E3-4145-9E72-E03336D0F5BD}"/>
    <dgm:cxn modelId="{64A7BB92-F15E-4D7D-8DEC-854138F363D8}" type="presOf" srcId="{DC4760A6-8059-4435-AA76-92E0C5E413FA}" destId="{E2DB6AEB-DCE5-49D9-A808-EFBF47FB03E1}" srcOrd="0" destOrd="5" presId="urn:microsoft.com/office/officeart/2005/8/layout/process1"/>
    <dgm:cxn modelId="{B5567827-591E-4BCB-969A-12AFD2E92FA9}" type="presOf" srcId="{2CD4D9A0-EA32-438E-B4D6-C628262B8D84}" destId="{F8522E48-C9A5-4A71-98E7-25DD6C8BA1F1}" srcOrd="0" destOrd="0" presId="urn:microsoft.com/office/officeart/2005/8/layout/process1"/>
    <dgm:cxn modelId="{0855B41B-0661-4ADB-96AB-2AFF91031979}" srcId="{2CD4D9A0-EA32-438E-B4D6-C628262B8D84}" destId="{990E675A-9ACB-4A96-A4DD-FD95CCC3B1F0}" srcOrd="0" destOrd="0" parTransId="{94EE6D06-5D74-4B75-A074-14001DE74395}" sibTransId="{E9159177-84F4-41D1-A86F-842240F44486}"/>
    <dgm:cxn modelId="{FA912A48-B37A-4525-80DC-0EC39AD4535C}" type="presOf" srcId="{C675CA6C-AF21-4FF5-BEC0-82BADA08A4A9}" destId="{E2DB6AEB-DCE5-49D9-A808-EFBF47FB03E1}" srcOrd="0" destOrd="2" presId="urn:microsoft.com/office/officeart/2005/8/layout/process1"/>
    <dgm:cxn modelId="{2E6EE825-EBE8-4D91-9865-79F7D31B0D84}" type="presOf" srcId="{E9159177-84F4-41D1-A86F-842240F44486}" destId="{01CE3D7C-3E50-47B6-9815-490044EF791A}" srcOrd="1" destOrd="0" presId="urn:microsoft.com/office/officeart/2005/8/layout/process1"/>
    <dgm:cxn modelId="{A57313F2-31A0-4EE5-9D39-4183586C3185}" type="presOf" srcId="{A1EC5122-1071-4075-9DF0-8B5BE2D4EB02}" destId="{E2DB6AEB-DCE5-49D9-A808-EFBF47FB03E1}" srcOrd="0" destOrd="1" presId="urn:microsoft.com/office/officeart/2005/8/layout/process1"/>
    <dgm:cxn modelId="{AB53753A-289C-40F2-87B8-C0F1D5BD0785}" srcId="{25FB2340-8CB7-47C0-BE48-3D9CBEA43D8C}" destId="{13450DE4-3E53-404D-8603-7760C2E7E8D6}" srcOrd="2" destOrd="0" parTransId="{5109B48E-5C50-4691-B031-F92F05CEFA1A}" sibTransId="{FB05CC38-6161-47C1-95A5-627F46514FA7}"/>
    <dgm:cxn modelId="{A711F74D-C31C-4A2C-930B-56A071DDB3EF}" type="presOf" srcId="{13450DE4-3E53-404D-8603-7760C2E7E8D6}" destId="{E2DB6AEB-DCE5-49D9-A808-EFBF47FB03E1}" srcOrd="0" destOrd="3" presId="urn:microsoft.com/office/officeart/2005/8/layout/process1"/>
    <dgm:cxn modelId="{1A180F5D-2F0F-432C-BAAC-B2D3766956BB}" srcId="{25FB2340-8CB7-47C0-BE48-3D9CBEA43D8C}" destId="{A1EC5122-1071-4075-9DF0-8B5BE2D4EB02}" srcOrd="0" destOrd="0" parTransId="{3ED500B3-A4A9-4B06-B3FB-8AD601D7FA10}" sibTransId="{06E1E3B1-C9C6-462C-9C26-902774D0462C}"/>
    <dgm:cxn modelId="{E3E2A090-45F0-4768-8474-733ABE36345F}" type="presParOf" srcId="{F8522E48-C9A5-4A71-98E7-25DD6C8BA1F1}" destId="{6A91E947-8400-44DF-8378-9804504A5FCB}" srcOrd="0" destOrd="0" presId="urn:microsoft.com/office/officeart/2005/8/layout/process1"/>
    <dgm:cxn modelId="{36F1D91A-3006-4F0A-AD05-25CEDF8B3FED}" type="presParOf" srcId="{F8522E48-C9A5-4A71-98E7-25DD6C8BA1F1}" destId="{CD00361B-C72C-4DF9-B9AC-93A0B6ABF25C}" srcOrd="1" destOrd="0" presId="urn:microsoft.com/office/officeart/2005/8/layout/process1"/>
    <dgm:cxn modelId="{D036D8A2-216E-4B0E-81A6-B6762AF890C5}" type="presParOf" srcId="{CD00361B-C72C-4DF9-B9AC-93A0B6ABF25C}" destId="{01CE3D7C-3E50-47B6-9815-490044EF791A}" srcOrd="0" destOrd="0" presId="urn:microsoft.com/office/officeart/2005/8/layout/process1"/>
    <dgm:cxn modelId="{34705813-BDED-4777-A9DA-188C89BDEC0A}" type="presParOf" srcId="{F8522E48-C9A5-4A71-98E7-25DD6C8BA1F1}" destId="{E2DB6AEB-DCE5-49D9-A808-EFBF47FB03E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71B45-68A8-483B-9705-8B7BD1A68796}">
      <dsp:nvSpPr>
        <dsp:cNvPr id="0" name=""/>
        <dsp:cNvSpPr/>
      </dsp:nvSpPr>
      <dsp:spPr>
        <a:xfrm>
          <a:off x="0" y="0"/>
          <a:ext cx="8583242" cy="373454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6DF4C-73CA-4DF5-A518-0097AED44446}">
      <dsp:nvSpPr>
        <dsp:cNvPr id="0" name=""/>
        <dsp:cNvSpPr/>
      </dsp:nvSpPr>
      <dsp:spPr>
        <a:xfrm>
          <a:off x="4437" y="1120364"/>
          <a:ext cx="1940203" cy="1493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Preprocess the Data and clean it for further </a:t>
          </a:r>
          <a:r>
            <a:rPr lang="en-US" sz="1300" b="0" i="0" kern="1200" dirty="0" smtClean="0"/>
            <a:t>use.</a:t>
          </a:r>
          <a:endParaRPr lang="en-US" sz="1300" kern="1200" dirty="0"/>
        </a:p>
      </dsp:txBody>
      <dsp:txXfrm>
        <a:off x="77359" y="1193286"/>
        <a:ext cx="1794359" cy="1347974"/>
      </dsp:txXfrm>
    </dsp:sp>
    <dsp:sp modelId="{3CD7D322-02F8-426B-B182-618A0FE9F2B6}">
      <dsp:nvSpPr>
        <dsp:cNvPr id="0" name=""/>
        <dsp:cNvSpPr/>
      </dsp:nvSpPr>
      <dsp:spPr>
        <a:xfrm>
          <a:off x="2041650" y="1120364"/>
          <a:ext cx="1940203" cy="1493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Perform EDA on features and derive analytical </a:t>
          </a:r>
          <a:r>
            <a:rPr lang="en-US" sz="1300" b="0" i="0" kern="1200" dirty="0" smtClean="0"/>
            <a:t>results.</a:t>
          </a:r>
          <a:endParaRPr lang="en-US" sz="1300" kern="1200" dirty="0"/>
        </a:p>
      </dsp:txBody>
      <dsp:txXfrm>
        <a:off x="2114572" y="1193286"/>
        <a:ext cx="1794359" cy="1347974"/>
      </dsp:txXfrm>
    </dsp:sp>
    <dsp:sp modelId="{DB90EBB1-68DC-4B59-A1BD-AC868FDCA7AE}">
      <dsp:nvSpPr>
        <dsp:cNvPr id="0" name=""/>
        <dsp:cNvSpPr/>
      </dsp:nvSpPr>
      <dsp:spPr>
        <a:xfrm>
          <a:off x="4078864" y="1120364"/>
          <a:ext cx="1940203" cy="1493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Build Machine Learning Model which will predict the price of used </a:t>
          </a:r>
          <a:r>
            <a:rPr lang="en-US" sz="1300" b="0" i="0" kern="1200" dirty="0" smtClean="0"/>
            <a:t>cars.</a:t>
          </a:r>
          <a:endParaRPr lang="en-US" sz="1300" kern="1200" dirty="0"/>
        </a:p>
      </dsp:txBody>
      <dsp:txXfrm>
        <a:off x="4151786" y="1193286"/>
        <a:ext cx="1794359" cy="1347974"/>
      </dsp:txXfrm>
    </dsp:sp>
    <dsp:sp modelId="{9C953DD2-8772-4B3C-8581-7A5216218E51}">
      <dsp:nvSpPr>
        <dsp:cNvPr id="0" name=""/>
        <dsp:cNvSpPr/>
      </dsp:nvSpPr>
      <dsp:spPr>
        <a:xfrm>
          <a:off x="6147797" y="1103887"/>
          <a:ext cx="1940203" cy="1493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Derive relationship between feature score and </a:t>
          </a:r>
          <a:r>
            <a:rPr lang="en-US" sz="1300" b="0" i="0" kern="1200" dirty="0" smtClean="0"/>
            <a:t>attrition.</a:t>
          </a:r>
          <a:endParaRPr lang="en-US" sz="1300" kern="1200" dirty="0"/>
        </a:p>
      </dsp:txBody>
      <dsp:txXfrm>
        <a:off x="6220719" y="1176809"/>
        <a:ext cx="1794359" cy="1347974"/>
      </dsp:txXfrm>
    </dsp:sp>
    <dsp:sp modelId="{A4A00DA9-4426-42A6-B88D-177F7739FC77}">
      <dsp:nvSpPr>
        <dsp:cNvPr id="0" name=""/>
        <dsp:cNvSpPr/>
      </dsp:nvSpPr>
      <dsp:spPr>
        <a:xfrm>
          <a:off x="8153291" y="1120364"/>
          <a:ext cx="1940203" cy="1493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Derive feature importance which </a:t>
          </a:r>
          <a:r>
            <a:rPr lang="en-US" sz="1300" b="0" i="0" kern="1200" dirty="0" smtClean="0"/>
            <a:t>will help </a:t>
          </a:r>
          <a:r>
            <a:rPr lang="en-US" sz="1300" b="0" i="0" kern="1200" dirty="0" smtClean="0"/>
            <a:t>to know the most important features contributing to price.</a:t>
          </a:r>
          <a:endParaRPr lang="en-US" sz="1300" kern="1200" dirty="0"/>
        </a:p>
      </dsp:txBody>
      <dsp:txXfrm>
        <a:off x="8226213" y="1193286"/>
        <a:ext cx="1794359" cy="1347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4C8B0-5727-4BA1-9215-B6EB0B26F558}">
      <dsp:nvSpPr>
        <dsp:cNvPr id="0" name=""/>
        <dsp:cNvSpPr/>
      </dsp:nvSpPr>
      <dsp:spPr>
        <a:xfrm>
          <a:off x="0" y="210048"/>
          <a:ext cx="10147360" cy="3873902"/>
        </a:xfrm>
        <a:prstGeom prst="righ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59000-5801-4938-AF6B-B0A33A0ACA65}">
      <dsp:nvSpPr>
        <dsp:cNvPr id="0" name=""/>
        <dsp:cNvSpPr/>
      </dsp:nvSpPr>
      <dsp:spPr>
        <a:xfrm>
          <a:off x="7324134" y="1214550"/>
          <a:ext cx="1808489" cy="193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 smtClean="0"/>
            <a:t>Checking for any outliers present in the dataset</a:t>
          </a:r>
          <a:endParaRPr lang="en-IN" sz="1100" kern="1200" dirty="0"/>
        </a:p>
      </dsp:txBody>
      <dsp:txXfrm>
        <a:off x="7324134" y="1214550"/>
        <a:ext cx="1808489" cy="1936951"/>
      </dsp:txXfrm>
    </dsp:sp>
    <dsp:sp modelId="{FF681A8B-652D-4CB8-B847-93F5B52BFB82}">
      <dsp:nvSpPr>
        <dsp:cNvPr id="0" name=""/>
        <dsp:cNvSpPr/>
      </dsp:nvSpPr>
      <dsp:spPr>
        <a:xfrm>
          <a:off x="5153947" y="1214550"/>
          <a:ext cx="1808489" cy="193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 smtClean="0"/>
            <a:t>Filling the missing values: </a:t>
          </a:r>
          <a:r>
            <a:rPr lang="en-IN" sz="1100" b="0" i="0" kern="1200" dirty="0" smtClean="0"/>
            <a:t>Found missing values for the columns </a:t>
          </a:r>
          <a:r>
            <a:rPr lang="en-IN" sz="1100" b="0" i="0" kern="1200" dirty="0" err="1" smtClean="0"/>
            <a:t>vechileType</a:t>
          </a:r>
          <a:r>
            <a:rPr lang="en-IN" sz="1100" b="0" i="0" kern="1200" dirty="0" smtClean="0"/>
            <a:t>, gearbox, model, </a:t>
          </a:r>
          <a:r>
            <a:rPr lang="en-IN" sz="1100" b="0" i="0" kern="1200" dirty="0" err="1" smtClean="0"/>
            <a:t>fuelType</a:t>
          </a:r>
          <a:r>
            <a:rPr lang="en-IN" sz="1100" b="0" i="0" kern="1200" dirty="0" smtClean="0"/>
            <a:t>, </a:t>
          </a:r>
          <a:r>
            <a:rPr lang="en-IN" sz="1100" b="0" i="0" kern="1200" dirty="0" err="1" smtClean="0"/>
            <a:t>notRepairedDamaged</a:t>
          </a:r>
          <a:r>
            <a:rPr lang="en-IN" sz="1100" b="0" i="0" kern="1200" dirty="0" smtClean="0"/>
            <a:t> which were all categorical type and filled all the </a:t>
          </a:r>
          <a:r>
            <a:rPr lang="en-IN" sz="1100" b="0" i="0" kern="1200" dirty="0" err="1" smtClean="0"/>
            <a:t>NaN</a:t>
          </a:r>
          <a:r>
            <a:rPr lang="en-IN" sz="1100" b="0" i="0" kern="1200" dirty="0" smtClean="0"/>
            <a:t> values by introducing a new category called </a:t>
          </a:r>
          <a:r>
            <a:rPr lang="en-IN" sz="1100" b="1" i="0" kern="1200" dirty="0" smtClean="0"/>
            <a:t>'not-available'</a:t>
          </a:r>
          <a:r>
            <a:rPr lang="en-IN" sz="1100" b="0" i="0" kern="1200" dirty="0" smtClean="0"/>
            <a:t> for all these columns.</a:t>
          </a:r>
          <a:endParaRPr lang="en-IN" sz="1100" kern="1200" dirty="0"/>
        </a:p>
      </dsp:txBody>
      <dsp:txXfrm>
        <a:off x="5153947" y="1214550"/>
        <a:ext cx="1808489" cy="1936951"/>
      </dsp:txXfrm>
    </dsp:sp>
    <dsp:sp modelId="{B689B022-8B4F-4D47-8E5F-EF0431191354}">
      <dsp:nvSpPr>
        <dsp:cNvPr id="0" name=""/>
        <dsp:cNvSpPr/>
      </dsp:nvSpPr>
      <dsp:spPr>
        <a:xfrm>
          <a:off x="2983759" y="1214550"/>
          <a:ext cx="1808489" cy="193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 smtClean="0"/>
            <a:t>Checking the data types/shaping/describing</a:t>
          </a:r>
          <a:endParaRPr lang="en-IN" sz="1100" i="0" kern="1200" dirty="0"/>
        </a:p>
      </dsp:txBody>
      <dsp:txXfrm>
        <a:off x="2983759" y="1214550"/>
        <a:ext cx="1808489" cy="1936951"/>
      </dsp:txXfrm>
    </dsp:sp>
    <dsp:sp modelId="{137C95BA-9F86-4D34-A06E-4BD8947F9E2C}">
      <dsp:nvSpPr>
        <dsp:cNvPr id="0" name=""/>
        <dsp:cNvSpPr/>
      </dsp:nvSpPr>
      <dsp:spPr>
        <a:xfrm>
          <a:off x="813572" y="1214550"/>
          <a:ext cx="1808489" cy="193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 smtClean="0"/>
            <a:t>Importing and reading CSV file</a:t>
          </a:r>
          <a:endParaRPr lang="en-IN" sz="1100" kern="1200" dirty="0"/>
        </a:p>
      </dsp:txBody>
      <dsp:txXfrm>
        <a:off x="813572" y="1214550"/>
        <a:ext cx="1808489" cy="1936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1E947-8400-44DF-8378-9804504A5FCB}">
      <dsp:nvSpPr>
        <dsp:cNvPr id="0" name=""/>
        <dsp:cNvSpPr/>
      </dsp:nvSpPr>
      <dsp:spPr>
        <a:xfrm>
          <a:off x="1791" y="0"/>
          <a:ext cx="3819401" cy="3400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smtClean="0"/>
            <a:t>Is My Data ready to apply Machine Learning Algorithms?</a:t>
          </a:r>
          <a:endParaRPr lang="en-IN" sz="1700" kern="1200"/>
        </a:p>
      </dsp:txBody>
      <dsp:txXfrm>
        <a:off x="101386" y="99595"/>
        <a:ext cx="3620211" cy="3201235"/>
      </dsp:txXfrm>
    </dsp:sp>
    <dsp:sp modelId="{CD00361B-C72C-4DF9-B9AC-93A0B6ABF25C}">
      <dsp:nvSpPr>
        <dsp:cNvPr id="0" name=""/>
        <dsp:cNvSpPr/>
      </dsp:nvSpPr>
      <dsp:spPr>
        <a:xfrm>
          <a:off x="4203132" y="1226606"/>
          <a:ext cx="809713" cy="9472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203132" y="1416048"/>
        <a:ext cx="566799" cy="568327"/>
      </dsp:txXfrm>
    </dsp:sp>
    <dsp:sp modelId="{E2DB6AEB-DCE5-49D9-A808-EFBF47FB03E1}">
      <dsp:nvSpPr>
        <dsp:cNvPr id="0" name=""/>
        <dsp:cNvSpPr/>
      </dsp:nvSpPr>
      <dsp:spPr>
        <a:xfrm>
          <a:off x="5348953" y="0"/>
          <a:ext cx="3819401" cy="3400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1" kern="1200" smtClean="0"/>
            <a:t>Steps that I followed to get my Data Ready:</a:t>
          </a:r>
          <a:endParaRPr lang="en-IN" sz="17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Pre-cleaned the data for missing value in some columns by introducing a new Category ‘Not Available’.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Certain columns were deemed insignificant and so were not used in the project.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Some of data range was not logically possible and so data was filtered based on possible range values only.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Created Dummy Variables for categorical variables for easy interpretation.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After all these, final dataframe was created and it had 67 columns.</a:t>
          </a:r>
          <a:endParaRPr lang="en-IN" sz="1300" kern="1200"/>
        </a:p>
      </dsp:txBody>
      <dsp:txXfrm>
        <a:off x="5448548" y="99595"/>
        <a:ext cx="3620211" cy="320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79AF-3109-4738-AB2A-5935B66FCA84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EF74-0C1E-4197-A35A-36F15C21F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7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6EF74-0C1E-4197-A35A-36F15C21F3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rgesleka/used-cars-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282" y="2108886"/>
            <a:ext cx="8657968" cy="947352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Cars Database: Price Prediction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		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115" y="3732143"/>
            <a:ext cx="7306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BOARD DSC CAPSTONE PROJECT 2 BY SNEHA RANI</a:t>
            </a:r>
            <a:endParaRPr lang="en-US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81906"/>
            <a:ext cx="8761413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0735"/>
            <a:ext cx="10454340" cy="41814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popular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used car in the market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9" y="3435178"/>
            <a:ext cx="5487015" cy="32086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1884" y="4270457"/>
            <a:ext cx="463624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bar graph, this column had 40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brands and Volkswagen was listed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most popular brand. BMW was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competitor.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0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46170"/>
            <a:ext cx="8825659" cy="34163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most running model in Volkswagen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83" y="3210661"/>
            <a:ext cx="4923172" cy="2744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0228" y="3753174"/>
            <a:ext cx="4695567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shown, ‘Golf’ was found to be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running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 Volkswagen.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Polo seems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the second most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model.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3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33600"/>
            <a:ext cx="8825659" cy="44577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min, max and average horse power of different vehicle type?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217353"/>
            <a:ext cx="3308768" cy="2935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3779285"/>
            <a:ext cx="609600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Table, Minimum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car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maximum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not a valid value. So, 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range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to have better data understanding in order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inconsistent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248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variance in the price of the car based on year of registration? Does vehicle of various type impact differently on car price and year of registrations?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424677"/>
            <a:ext cx="3708537" cy="3015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0318" y="4014462"/>
            <a:ext cx="4981762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scatter plot, based on year vs. price, 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saw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newly registered cars seemed to be more expensive than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ones. There were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few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cars which were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too.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1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49" y="2716323"/>
            <a:ext cx="4807076" cy="3805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8325" y="3213440"/>
            <a:ext cx="6076950" cy="28110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shows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there exists a positive relationship between year of registration and price.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further grouping the data points by Vehicle Type they still showed a positive correlation.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Pearson coefficient between Year of Registration and Price was 0.35 which shows a weak relationship, but for specific Vehicle Type ‘Kombi’ it had a strong coefficient of 0.70.</a:t>
            </a:r>
          </a:p>
        </p:txBody>
      </p:sp>
    </p:spTree>
    <p:extLst>
      <p:ext uri="{BB962C8B-B14F-4D97-AF65-F5344CB8AC3E}">
        <p14:creationId xmlns:p14="http://schemas.microsoft.com/office/powerpoint/2010/main" val="284807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789457"/>
              </p:ext>
            </p:extLst>
          </p:nvPr>
        </p:nvGraphicFramePr>
        <p:xfrm>
          <a:off x="1478804" y="2828924"/>
          <a:ext cx="9170146" cy="340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76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60" y="991598"/>
            <a:ext cx="10660528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60" y="2325594"/>
            <a:ext cx="8825659" cy="432621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Datasets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Models, I wanted to ensure two things: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Model( in terms of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highly likely to generalize i.e. perform well on unseen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r>
              <a:rPr lang="en-IN" dirty="0" smtClean="0"/>
              <a:t>I </a:t>
            </a:r>
            <a:r>
              <a:rPr lang="en-IN" dirty="0"/>
              <a:t>will try first by building linear regression base line model using 'L1' and 'L2' regularization by :</a:t>
            </a:r>
          </a:p>
          <a:p>
            <a:r>
              <a:rPr lang="en-IN" dirty="0"/>
              <a:t>Splitting the data into a training and test (hold-out) set</a:t>
            </a:r>
          </a:p>
          <a:p>
            <a:r>
              <a:rPr lang="en-IN" dirty="0"/>
              <a:t>Train on the training set, and test for accuracy on the testing set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72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with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first built Linear Regression Base model and calculated the variance score and Mean Squared error( as shown below):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97" y="3738720"/>
            <a:ext cx="4513353" cy="2395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4553456"/>
            <a:ext cx="4619625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score of 0.6259 and low MSE (24670192.4396) quantifies the quality of the model trained on the training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5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with Ridge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151096" cy="37115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started off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technique for computing R-squared scores over a certain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alphas as shown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(Table on Left).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alpha value = 0.05, I then computed Ridge Regression train and test scores based on Mean absolute error, Mean squared error, Root Mean squared error, Variance Score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 on Right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60" y="4642009"/>
            <a:ext cx="3502063" cy="1377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35" y="4359537"/>
            <a:ext cx="3921940" cy="16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with Lasso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0625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applied the same with Lasso Regression techniques and calculated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scores.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5" y="3792350"/>
            <a:ext cx="3646659" cy="13687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75" y="3609975"/>
            <a:ext cx="4194749" cy="19240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7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3079295" cy="70696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cars are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value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life and last longer with good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purchasing a used vehicle can also be just as complicated as figuring out which new car would suit one’s needs.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used cars depends on a number of factors. For example, the most important ones are usually the age of the car, its mileage, its horsepower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techniques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through those factors and will make it easy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customers to purchase pre-owned cars with the best budget. </a:t>
            </a:r>
          </a:p>
        </p:txBody>
      </p:sp>
    </p:spTree>
    <p:extLst>
      <p:ext uri="{BB962C8B-B14F-4D97-AF65-F5344CB8AC3E}">
        <p14:creationId xmlns:p14="http://schemas.microsoft.com/office/powerpoint/2010/main" val="175197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828676"/>
            <a:ext cx="10382250" cy="105727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with Base, Ridge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306" y="2689225"/>
            <a:ext cx="6998444" cy="32353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(0.6203) of the Lasso model is almost same as compared to the plain Linear and Ridge models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analysis done till now, Linear Regression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predicting better as it has a good R-squared score with minimum MSE (24670192.4396) compared to both Lasso and Ridge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as a better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model, I plotted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predicted prices and the original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43250"/>
            <a:ext cx="3707656" cy="26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170146" cy="337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further plotted the residual plot and histogram graph on test 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5" y="3283633"/>
            <a:ext cx="3592125" cy="2398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37" y="3283633"/>
            <a:ext cx="3151335" cy="2518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7068" y="3283633"/>
            <a:ext cx="4190158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the variance of error terms (residuals) was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constant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was spreading out as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thereby unevenly scaling down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plot shows the non-linearity in the data which was not captured by the model. </a:t>
            </a:r>
          </a:p>
        </p:txBody>
      </p:sp>
    </p:spTree>
    <p:extLst>
      <p:ext uri="{BB962C8B-B14F-4D97-AF65-F5344CB8AC3E}">
        <p14:creationId xmlns:p14="http://schemas.microsoft.com/office/powerpoint/2010/main" val="11851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with Random Forest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518" y="2479675"/>
            <a:ext cx="10193708" cy="19685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better model, I applied hyper-parameter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Random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algorithm in order to make sure that our model is general and it works beyond our data sets.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see that we have increased the R-squared value 0.62 to 0.83 with minimum MSE (11202998.2023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score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removing some of the outliers initially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by selecting the best set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clearly shows the best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models.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51" y="4448175"/>
            <a:ext cx="3670017" cy="22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955" y="3566178"/>
            <a:ext cx="7160370" cy="9874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graph, we see strong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showing the upward trend. Also, the data points were not too dispersed and lied on the 45-degree line which tends to be a perfect model.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2" y="2867941"/>
            <a:ext cx="3739723" cy="2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460" y="2574925"/>
            <a:ext cx="8825659" cy="10731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further plotted the residual plot to assess observed error is consistent with random error. As seen, variance of error terms(residual) is moderately constant, its not spreading out.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60" y="3825536"/>
            <a:ext cx="4410336" cy="2756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12" y="3958886"/>
            <a:ext cx="4380707" cy="27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679" y="2882075"/>
            <a:ext cx="6969871" cy="236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computed the relative importance of each attribute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highest coefficient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 table,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yearOfRegistration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kilometer,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brand_porsche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highest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which makes sense and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somewhat linked to the features one might think influence customers to buy a used car with better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3" y="2882075"/>
            <a:ext cx="4262088" cy="18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022" y="3768197"/>
            <a:ext cx="8825659" cy="20732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develop a Random Forest Regressor Model with a good R-squared value of 0.83 and minimum MSE (11202998.2023) which will help the client to use machine learning model to predict the price of used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able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useful findings on different features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 help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used car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in a better way.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of a magnifying glass over the word &quot;conclus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84" y="935569"/>
            <a:ext cx="4827497" cy="1683806"/>
          </a:xfrm>
          <a:prstGeom prst="rect">
            <a:avLst/>
          </a:prstGeom>
          <a:solidFill>
            <a:srgbClr val="FFFF00"/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4" name="Picture 6" descr="thum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84" y="3681087"/>
            <a:ext cx="1596369" cy="15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0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the Client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132" y="3105666"/>
            <a:ext cx="6761610" cy="23065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should implement this model to predict better pricing of used cars which will be of great value to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Feature Importance and Exploratory Data Analysis will help client to know important features.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be really beneficial to both Buyer and Seller.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content.linkedin.com/content/dam/business/talent-solutions/global/en_us/blog/2016/03/recruiter-recommend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896">
            <a:off x="1054443" y="2578443"/>
            <a:ext cx="2965622" cy="18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206" y="3056111"/>
            <a:ext cx="6911545" cy="24385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specific range of values for tuning the model using Random Regressor which is not a good approach to start with. I would rather try to tune multiple parameters using Grid Search CV for my future 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advanced techniques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my car dataset which seems to be a high-performing tool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earch-Magnifying-Glass gary tremolada trainer facilitator expert leader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341" y="2849390"/>
            <a:ext cx="2875171" cy="28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Image result for thank you data science project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8" y="2364259"/>
            <a:ext cx="7891848" cy="433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mile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1" y="3515928"/>
            <a:ext cx="1897837" cy="17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and Client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64819"/>
            <a:ext cx="9463619" cy="23721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would like to do better valuation of used car sale price derived from different 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difficult economic conditions, it is likely that sales of second-hand imported (reconditioned) cars and used cars will increase.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providing a better pricing model for used car will help to win customers and enhance sale on used car.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731943"/>
              </p:ext>
            </p:extLst>
          </p:nvPr>
        </p:nvGraphicFramePr>
        <p:xfrm>
          <a:off x="1294999" y="2710591"/>
          <a:ext cx="10097932" cy="3734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59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2802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488967"/>
            <a:ext cx="8849657" cy="170910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data, data wrangling, and manipulation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evaluation, Feature Importance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refurbished-tools-bb-produ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84" y="635916"/>
            <a:ext cx="241463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5434"/>
            <a:ext cx="9974365" cy="214973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taken from the source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www.kaggle.com/orgesleka/used-cars-database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over 370,000 used cars scraped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Ebay-Kleinanzeigen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content of data is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German-English so it does not follow American English words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20 features and consist of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Object)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Cleaning/Wrangling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1261"/>
              </p:ext>
            </p:extLst>
          </p:nvPr>
        </p:nvGraphicFramePr>
        <p:xfrm>
          <a:off x="1154954" y="2314832"/>
          <a:ext cx="10147360" cy="4366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3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893611" cy="34163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price of the car based 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7" y="3711731"/>
            <a:ext cx="2570207" cy="1999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810" y="4049612"/>
            <a:ext cx="673031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showed the average price of each vehicle type, among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vehicle type having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720695.185737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Euro) was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costlier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others (for instance, bus,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cabrio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coupe,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kleinwagen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limousine,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81905"/>
            <a:ext cx="9224722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(Continued…)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825658" cy="364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out the min, max and average price of the car of different brands? 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9" y="3333361"/>
            <a:ext cx="2499453" cy="2762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3146" y="3764692"/>
            <a:ext cx="598067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 prices varied from 1 to 99999999 and had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price. Prices as low as 1 and as high as 999999999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define well for the model.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further cleaned(discussed later) and filtered for better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7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1733</TotalTime>
  <Words>1729</Words>
  <Application>Microsoft Office PowerPoint</Application>
  <PresentationFormat>Widescreen</PresentationFormat>
  <Paragraphs>121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Used Cars Database: Price Prediction</vt:lpstr>
      <vt:lpstr>Introduction</vt:lpstr>
      <vt:lpstr>Problem and Client</vt:lpstr>
      <vt:lpstr>Approach</vt:lpstr>
      <vt:lpstr>                      </vt:lpstr>
      <vt:lpstr>Data Source</vt:lpstr>
      <vt:lpstr>Data Cleaning/Wrangling</vt:lpstr>
      <vt:lpstr>Exploratory  Data Analysis </vt:lpstr>
      <vt:lpstr>Exploratory Data Analysis (Continued…)</vt:lpstr>
      <vt:lpstr>Exploratory Data Analysis (Continued…)</vt:lpstr>
      <vt:lpstr>Exploratory Data Analysis (Continued…)</vt:lpstr>
      <vt:lpstr>Exploratory Data Analysis (Continued…)</vt:lpstr>
      <vt:lpstr>Exploratory Data Analysis (Continued…)</vt:lpstr>
      <vt:lpstr>PowerPoint Presentation</vt:lpstr>
      <vt:lpstr>Modeling the Data</vt:lpstr>
      <vt:lpstr>Modeling the Data</vt:lpstr>
      <vt:lpstr>Modeling the Data with Linear Regression</vt:lpstr>
      <vt:lpstr>Modeling with Ridge</vt:lpstr>
      <vt:lpstr>Modeling with Lasso</vt:lpstr>
      <vt:lpstr>Conclusion with Base, Ridge and Lasso Regressions</vt:lpstr>
      <vt:lpstr>Continued…</vt:lpstr>
      <vt:lpstr>Modeling with Random Forest</vt:lpstr>
      <vt:lpstr>Continued….</vt:lpstr>
      <vt:lpstr>Continued…</vt:lpstr>
      <vt:lpstr>Feature Importance</vt:lpstr>
      <vt:lpstr>PowerPoint Presentation</vt:lpstr>
      <vt:lpstr>Recommendations for the Client</vt:lpstr>
      <vt:lpstr>Further Research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Database: Price Prediction</dc:title>
  <dc:creator>work13</dc:creator>
  <cp:lastModifiedBy>Sneha Rani</cp:lastModifiedBy>
  <cp:revision>44</cp:revision>
  <dcterms:created xsi:type="dcterms:W3CDTF">2018-05-30T02:18:12Z</dcterms:created>
  <dcterms:modified xsi:type="dcterms:W3CDTF">2018-06-01T23:21:30Z</dcterms:modified>
</cp:coreProperties>
</file>