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5" r:id="rId14"/>
    <p:sldId id="276" r:id="rId15"/>
    <p:sldId id="277" r:id="rId16"/>
    <p:sldId id="279" r:id="rId17"/>
    <p:sldId id="280" r:id="rId18"/>
    <p:sldId id="281" r:id="rId19"/>
    <p:sldId id="282" r:id="rId20"/>
    <p:sldId id="283" r:id="rId21"/>
    <p:sldId id="284" r:id="rId22"/>
    <p:sldId id="285" r:id="rId23"/>
    <p:sldId id="286" r:id="rId24"/>
    <p:sldId id="287"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eha Rani" initials="SR" lastIdx="0" clrIdx="0">
    <p:extLst>
      <p:ext uri="{19B8F6BF-5375-455C-9EA6-DF929625EA0E}">
        <p15:presenceInfo xmlns:p15="http://schemas.microsoft.com/office/powerpoint/2012/main" userId="Sneha R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4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3CBF8-33C2-492C-8D8E-7A2F6D18E11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6A069E4F-FBAC-4EEC-9764-420F5FC67FCC}">
      <dgm:prSet/>
      <dgm:spPr/>
      <dgm:t>
        <a:bodyPr/>
        <a:lstStyle/>
        <a:p>
          <a:pPr rtl="0"/>
          <a:r>
            <a:rPr lang="en-IN" b="0" i="0" dirty="0" smtClean="0"/>
            <a:t>Build machine learning models which will predict the attrition based on the features.</a:t>
          </a:r>
          <a:endParaRPr lang="en-IN" dirty="0"/>
        </a:p>
      </dgm:t>
    </dgm:pt>
    <dgm:pt modelId="{0E3A7186-431A-49C8-82C2-600902BA8566}" type="parTrans" cxnId="{2B26F468-D7D0-4224-9005-12A391450271}">
      <dgm:prSet/>
      <dgm:spPr/>
      <dgm:t>
        <a:bodyPr/>
        <a:lstStyle/>
        <a:p>
          <a:endParaRPr lang="en-IN"/>
        </a:p>
      </dgm:t>
    </dgm:pt>
    <dgm:pt modelId="{D612624C-9EC2-419A-9791-4880376D51FA}" type="sibTrans" cxnId="{2B26F468-D7D0-4224-9005-12A391450271}">
      <dgm:prSet/>
      <dgm:spPr/>
      <dgm:t>
        <a:bodyPr/>
        <a:lstStyle/>
        <a:p>
          <a:endParaRPr lang="en-IN"/>
        </a:p>
      </dgm:t>
    </dgm:pt>
    <dgm:pt modelId="{67522826-B04E-4260-A864-3AEFB8F79CB3}">
      <dgm:prSet/>
      <dgm:spPr/>
      <dgm:t>
        <a:bodyPr/>
        <a:lstStyle/>
        <a:p>
          <a:pPr rtl="0"/>
          <a:r>
            <a:rPr lang="en-IN" b="0" i="0" dirty="0" smtClean="0"/>
            <a:t>Derive the relationship between the feature score and attrition.</a:t>
          </a:r>
          <a:endParaRPr lang="en-IN" dirty="0"/>
        </a:p>
      </dgm:t>
    </dgm:pt>
    <dgm:pt modelId="{A7A3984E-140D-4351-A30D-2E169E4747EC}" type="parTrans" cxnId="{98E438E3-7423-4BA4-90D7-14F8DEB98D7C}">
      <dgm:prSet/>
      <dgm:spPr/>
      <dgm:t>
        <a:bodyPr/>
        <a:lstStyle/>
        <a:p>
          <a:endParaRPr lang="en-IN"/>
        </a:p>
      </dgm:t>
    </dgm:pt>
    <dgm:pt modelId="{8EA665C9-48EF-4569-8639-1E30976CCB75}" type="sibTrans" cxnId="{98E438E3-7423-4BA4-90D7-14F8DEB98D7C}">
      <dgm:prSet/>
      <dgm:spPr/>
      <dgm:t>
        <a:bodyPr/>
        <a:lstStyle/>
        <a:p>
          <a:endParaRPr lang="en-IN"/>
        </a:p>
      </dgm:t>
    </dgm:pt>
    <dgm:pt modelId="{4501470F-482D-4BD8-BD2E-C6952A21890C}">
      <dgm:prSet/>
      <dgm:spPr/>
      <dgm:t>
        <a:bodyPr/>
        <a:lstStyle/>
        <a:p>
          <a:pPr rtl="0"/>
          <a:r>
            <a:rPr lang="en-IN" b="0" i="0" dirty="0" smtClean="0"/>
            <a:t>Create actionable suggestions for improving the likelihood of retention.</a:t>
          </a:r>
          <a:endParaRPr lang="en-IN" dirty="0"/>
        </a:p>
      </dgm:t>
    </dgm:pt>
    <dgm:pt modelId="{43C1F20F-FFF1-4D24-AF1E-AD50E1FA5FBC}" type="parTrans" cxnId="{8A28A737-EC1B-4013-9B09-8B0DEA4888E4}">
      <dgm:prSet/>
      <dgm:spPr/>
      <dgm:t>
        <a:bodyPr/>
        <a:lstStyle/>
        <a:p>
          <a:endParaRPr lang="en-IN"/>
        </a:p>
      </dgm:t>
    </dgm:pt>
    <dgm:pt modelId="{8A9B9762-B238-4846-A9DD-9B61B183D2DE}" type="sibTrans" cxnId="{8A28A737-EC1B-4013-9B09-8B0DEA4888E4}">
      <dgm:prSet/>
      <dgm:spPr/>
      <dgm:t>
        <a:bodyPr/>
        <a:lstStyle/>
        <a:p>
          <a:endParaRPr lang="en-IN"/>
        </a:p>
      </dgm:t>
    </dgm:pt>
    <dgm:pt modelId="{9D395019-C373-476E-887E-12E2D290A93D}">
      <dgm:prSet/>
      <dgm:spPr/>
      <dgm:t>
        <a:bodyPr/>
        <a:lstStyle/>
        <a:p>
          <a:pPr rtl="0"/>
          <a:r>
            <a:rPr lang="en-IN" dirty="0" smtClean="0"/>
            <a:t>Perform EDA on multiple features and derive feature importance</a:t>
          </a:r>
          <a:endParaRPr lang="en-IN" dirty="0"/>
        </a:p>
      </dgm:t>
    </dgm:pt>
    <dgm:pt modelId="{50F4060C-1683-4E1D-AFB1-D727E5185D81}" type="parTrans" cxnId="{8E8E2893-8128-41B2-BF39-6557DA259B15}">
      <dgm:prSet/>
      <dgm:spPr/>
      <dgm:t>
        <a:bodyPr/>
        <a:lstStyle/>
        <a:p>
          <a:endParaRPr lang="en-IN"/>
        </a:p>
      </dgm:t>
    </dgm:pt>
    <dgm:pt modelId="{D5731700-9F1C-4D8C-BF0B-848D40116B19}" type="sibTrans" cxnId="{8E8E2893-8128-41B2-BF39-6557DA259B15}">
      <dgm:prSet/>
      <dgm:spPr/>
      <dgm:t>
        <a:bodyPr/>
        <a:lstStyle/>
        <a:p>
          <a:endParaRPr lang="en-IN"/>
        </a:p>
      </dgm:t>
    </dgm:pt>
    <dgm:pt modelId="{B5E59FB0-0930-4F61-9DD8-40AFB6847EF9}" type="pres">
      <dgm:prSet presAssocID="{A873CBF8-33C2-492C-8D8E-7A2F6D18E119}" presName="CompostProcess" presStyleCnt="0">
        <dgm:presLayoutVars>
          <dgm:dir/>
          <dgm:resizeHandles val="exact"/>
        </dgm:presLayoutVars>
      </dgm:prSet>
      <dgm:spPr/>
      <dgm:t>
        <a:bodyPr/>
        <a:lstStyle/>
        <a:p>
          <a:endParaRPr lang="en-IN"/>
        </a:p>
      </dgm:t>
    </dgm:pt>
    <dgm:pt modelId="{D8439B19-6EC4-4FB7-BAF6-EFCC2BBA7F1F}" type="pres">
      <dgm:prSet presAssocID="{A873CBF8-33C2-492C-8D8E-7A2F6D18E119}" presName="arrow" presStyleLbl="bgShp" presStyleIdx="0" presStyleCnt="1" custScaleX="117647" custLinFactNeighborX="-1651" custLinFactNeighborY="-279"/>
      <dgm:spPr/>
    </dgm:pt>
    <dgm:pt modelId="{03CB26BD-7849-48C9-9DC2-E2F882359F89}" type="pres">
      <dgm:prSet presAssocID="{A873CBF8-33C2-492C-8D8E-7A2F6D18E119}" presName="linearProcess" presStyleCnt="0"/>
      <dgm:spPr/>
    </dgm:pt>
    <dgm:pt modelId="{0A210A18-344D-4BF7-A07E-996F447A0940}" type="pres">
      <dgm:prSet presAssocID="{9D395019-C373-476E-887E-12E2D290A93D}" presName="textNode" presStyleLbl="node1" presStyleIdx="0" presStyleCnt="4" custLinFactX="-13010" custLinFactNeighborX="-100000" custLinFactNeighborY="-3509">
        <dgm:presLayoutVars>
          <dgm:bulletEnabled val="1"/>
        </dgm:presLayoutVars>
      </dgm:prSet>
      <dgm:spPr/>
      <dgm:t>
        <a:bodyPr/>
        <a:lstStyle/>
        <a:p>
          <a:endParaRPr lang="en-IN"/>
        </a:p>
      </dgm:t>
    </dgm:pt>
    <dgm:pt modelId="{4EDB4AFE-91BD-4033-9BF0-7927791050A4}" type="pres">
      <dgm:prSet presAssocID="{D5731700-9F1C-4D8C-BF0B-848D40116B19}" presName="sibTrans" presStyleCnt="0"/>
      <dgm:spPr/>
    </dgm:pt>
    <dgm:pt modelId="{9691B9DD-1F38-476F-8D76-11FBE41CDE12}" type="pres">
      <dgm:prSet presAssocID="{6A069E4F-FBAC-4EEC-9764-420F5FC67FCC}" presName="textNode" presStyleLbl="node1" presStyleIdx="1" presStyleCnt="4" custLinFactNeighborX="-41106" custLinFactNeighborY="-2755">
        <dgm:presLayoutVars>
          <dgm:bulletEnabled val="1"/>
        </dgm:presLayoutVars>
      </dgm:prSet>
      <dgm:spPr/>
      <dgm:t>
        <a:bodyPr/>
        <a:lstStyle/>
        <a:p>
          <a:endParaRPr lang="en-IN"/>
        </a:p>
      </dgm:t>
    </dgm:pt>
    <dgm:pt modelId="{A97DCC1D-3A44-490A-9280-DF7042EE23C2}" type="pres">
      <dgm:prSet presAssocID="{D612624C-9EC2-419A-9791-4880376D51FA}" presName="sibTrans" presStyleCnt="0"/>
      <dgm:spPr/>
    </dgm:pt>
    <dgm:pt modelId="{41C8D34F-2E7B-4AE6-AA96-6EADC17FE9A3}" type="pres">
      <dgm:prSet presAssocID="{67522826-B04E-4260-A864-3AEFB8F79CB3}" presName="textNode" presStyleLbl="node1" presStyleIdx="2" presStyleCnt="4" custLinFactNeighborX="-29729" custLinFactNeighborY="-2066">
        <dgm:presLayoutVars>
          <dgm:bulletEnabled val="1"/>
        </dgm:presLayoutVars>
      </dgm:prSet>
      <dgm:spPr/>
      <dgm:t>
        <a:bodyPr/>
        <a:lstStyle/>
        <a:p>
          <a:endParaRPr lang="en-IN"/>
        </a:p>
      </dgm:t>
    </dgm:pt>
    <dgm:pt modelId="{93A1C30A-4E7F-4A5A-A2C0-5620BE776288}" type="pres">
      <dgm:prSet presAssocID="{8EA665C9-48EF-4569-8639-1E30976CCB75}" presName="sibTrans" presStyleCnt="0"/>
      <dgm:spPr/>
    </dgm:pt>
    <dgm:pt modelId="{4BD91161-2B4E-4A5D-AA5C-AD3FB7183375}" type="pres">
      <dgm:prSet presAssocID="{4501470F-482D-4BD8-BD2E-C6952A21890C}" presName="textNode" presStyleLbl="node1" presStyleIdx="3" presStyleCnt="4" custLinFactX="34841" custLinFactNeighborX="100000" custLinFactNeighborY="-2755">
        <dgm:presLayoutVars>
          <dgm:bulletEnabled val="1"/>
        </dgm:presLayoutVars>
      </dgm:prSet>
      <dgm:spPr/>
      <dgm:t>
        <a:bodyPr/>
        <a:lstStyle/>
        <a:p>
          <a:endParaRPr lang="en-IN"/>
        </a:p>
      </dgm:t>
    </dgm:pt>
  </dgm:ptLst>
  <dgm:cxnLst>
    <dgm:cxn modelId="{8E8E2893-8128-41B2-BF39-6557DA259B15}" srcId="{A873CBF8-33C2-492C-8D8E-7A2F6D18E119}" destId="{9D395019-C373-476E-887E-12E2D290A93D}" srcOrd="0" destOrd="0" parTransId="{50F4060C-1683-4E1D-AFB1-D727E5185D81}" sibTransId="{D5731700-9F1C-4D8C-BF0B-848D40116B19}"/>
    <dgm:cxn modelId="{DB175885-1EF8-4740-B195-7149DB57FC4F}" type="presOf" srcId="{4501470F-482D-4BD8-BD2E-C6952A21890C}" destId="{4BD91161-2B4E-4A5D-AA5C-AD3FB7183375}" srcOrd="0" destOrd="0" presId="urn:microsoft.com/office/officeart/2005/8/layout/hProcess9"/>
    <dgm:cxn modelId="{40026221-3FC8-4068-905F-05F6F0625B00}" type="presOf" srcId="{6A069E4F-FBAC-4EEC-9764-420F5FC67FCC}" destId="{9691B9DD-1F38-476F-8D76-11FBE41CDE12}" srcOrd="0" destOrd="0" presId="urn:microsoft.com/office/officeart/2005/8/layout/hProcess9"/>
    <dgm:cxn modelId="{5165AC34-BE2E-41B7-8E7F-7EDC07268613}" type="presOf" srcId="{9D395019-C373-476E-887E-12E2D290A93D}" destId="{0A210A18-344D-4BF7-A07E-996F447A0940}" srcOrd="0" destOrd="0" presId="urn:microsoft.com/office/officeart/2005/8/layout/hProcess9"/>
    <dgm:cxn modelId="{8A28A737-EC1B-4013-9B09-8B0DEA4888E4}" srcId="{A873CBF8-33C2-492C-8D8E-7A2F6D18E119}" destId="{4501470F-482D-4BD8-BD2E-C6952A21890C}" srcOrd="3" destOrd="0" parTransId="{43C1F20F-FFF1-4D24-AF1E-AD50E1FA5FBC}" sibTransId="{8A9B9762-B238-4846-A9DD-9B61B183D2DE}"/>
    <dgm:cxn modelId="{332A4D4A-68EA-43C9-9A83-3AC8F059CF78}" type="presOf" srcId="{67522826-B04E-4260-A864-3AEFB8F79CB3}" destId="{41C8D34F-2E7B-4AE6-AA96-6EADC17FE9A3}" srcOrd="0" destOrd="0" presId="urn:microsoft.com/office/officeart/2005/8/layout/hProcess9"/>
    <dgm:cxn modelId="{6041071F-0DD4-4D13-A493-701DC15E6431}" type="presOf" srcId="{A873CBF8-33C2-492C-8D8E-7A2F6D18E119}" destId="{B5E59FB0-0930-4F61-9DD8-40AFB6847EF9}" srcOrd="0" destOrd="0" presId="urn:microsoft.com/office/officeart/2005/8/layout/hProcess9"/>
    <dgm:cxn modelId="{98E438E3-7423-4BA4-90D7-14F8DEB98D7C}" srcId="{A873CBF8-33C2-492C-8D8E-7A2F6D18E119}" destId="{67522826-B04E-4260-A864-3AEFB8F79CB3}" srcOrd="2" destOrd="0" parTransId="{A7A3984E-140D-4351-A30D-2E169E4747EC}" sibTransId="{8EA665C9-48EF-4569-8639-1E30976CCB75}"/>
    <dgm:cxn modelId="{2B26F468-D7D0-4224-9005-12A391450271}" srcId="{A873CBF8-33C2-492C-8D8E-7A2F6D18E119}" destId="{6A069E4F-FBAC-4EEC-9764-420F5FC67FCC}" srcOrd="1" destOrd="0" parTransId="{0E3A7186-431A-49C8-82C2-600902BA8566}" sibTransId="{D612624C-9EC2-419A-9791-4880376D51FA}"/>
    <dgm:cxn modelId="{BCCC0E54-1C45-48FF-A9E2-060092B93765}" type="presParOf" srcId="{B5E59FB0-0930-4F61-9DD8-40AFB6847EF9}" destId="{D8439B19-6EC4-4FB7-BAF6-EFCC2BBA7F1F}" srcOrd="0" destOrd="0" presId="urn:microsoft.com/office/officeart/2005/8/layout/hProcess9"/>
    <dgm:cxn modelId="{CF53755E-68C9-4075-9853-459A6E18DACF}" type="presParOf" srcId="{B5E59FB0-0930-4F61-9DD8-40AFB6847EF9}" destId="{03CB26BD-7849-48C9-9DC2-E2F882359F89}" srcOrd="1" destOrd="0" presId="urn:microsoft.com/office/officeart/2005/8/layout/hProcess9"/>
    <dgm:cxn modelId="{365D2F4D-07E4-4725-BCD1-E40EF0E68C29}" type="presParOf" srcId="{03CB26BD-7849-48C9-9DC2-E2F882359F89}" destId="{0A210A18-344D-4BF7-A07E-996F447A0940}" srcOrd="0" destOrd="0" presId="urn:microsoft.com/office/officeart/2005/8/layout/hProcess9"/>
    <dgm:cxn modelId="{015383B4-9C9F-4238-85BF-2BC91A88675E}" type="presParOf" srcId="{03CB26BD-7849-48C9-9DC2-E2F882359F89}" destId="{4EDB4AFE-91BD-4033-9BF0-7927791050A4}" srcOrd="1" destOrd="0" presId="urn:microsoft.com/office/officeart/2005/8/layout/hProcess9"/>
    <dgm:cxn modelId="{40D1A3F1-89A8-4C07-B998-AA2D1BEDFBBF}" type="presParOf" srcId="{03CB26BD-7849-48C9-9DC2-E2F882359F89}" destId="{9691B9DD-1F38-476F-8D76-11FBE41CDE12}" srcOrd="2" destOrd="0" presId="urn:microsoft.com/office/officeart/2005/8/layout/hProcess9"/>
    <dgm:cxn modelId="{354D69C6-9B5E-4A98-9C4D-E196E2237E71}" type="presParOf" srcId="{03CB26BD-7849-48C9-9DC2-E2F882359F89}" destId="{A97DCC1D-3A44-490A-9280-DF7042EE23C2}" srcOrd="3" destOrd="0" presId="urn:microsoft.com/office/officeart/2005/8/layout/hProcess9"/>
    <dgm:cxn modelId="{0A812C5B-5068-472B-AA6C-83B372889003}" type="presParOf" srcId="{03CB26BD-7849-48C9-9DC2-E2F882359F89}" destId="{41C8D34F-2E7B-4AE6-AA96-6EADC17FE9A3}" srcOrd="4" destOrd="0" presId="urn:microsoft.com/office/officeart/2005/8/layout/hProcess9"/>
    <dgm:cxn modelId="{EA2C358C-C5BC-49D1-B0F3-9685546B5E11}" type="presParOf" srcId="{03CB26BD-7849-48C9-9DC2-E2F882359F89}" destId="{93A1C30A-4E7F-4A5A-A2C0-5620BE776288}" srcOrd="5" destOrd="0" presId="urn:microsoft.com/office/officeart/2005/8/layout/hProcess9"/>
    <dgm:cxn modelId="{10DC6E75-2085-41F4-A8A0-173D06E19720}" type="presParOf" srcId="{03CB26BD-7849-48C9-9DC2-E2F882359F89}" destId="{4BD91161-2B4E-4A5D-AA5C-AD3FB718337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C8413-C686-40F3-B598-7F2BFC4478F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4A3B5BFB-7D2D-4C45-89F7-C79D92786839}">
      <dgm:prSet/>
      <dgm:spPr/>
      <dgm:t>
        <a:bodyPr/>
        <a:lstStyle/>
        <a:p>
          <a:pPr rtl="0"/>
          <a:r>
            <a:rPr lang="en-IN" b="1" i="0" smtClean="0"/>
            <a:t>Is My Data Ready To Apply Machine Learning Algorithms ?</a:t>
          </a:r>
          <a:endParaRPr lang="en-IN"/>
        </a:p>
      </dgm:t>
    </dgm:pt>
    <dgm:pt modelId="{495355ED-E909-4E70-BA42-CB849BAF5AD0}" type="parTrans" cxnId="{633B33A8-6AAC-443C-B7A8-376C42FA5AFB}">
      <dgm:prSet/>
      <dgm:spPr/>
      <dgm:t>
        <a:bodyPr/>
        <a:lstStyle/>
        <a:p>
          <a:endParaRPr lang="en-IN"/>
        </a:p>
      </dgm:t>
    </dgm:pt>
    <dgm:pt modelId="{2AB60750-8093-4B4D-ADFE-EC9CF4F68CD6}" type="sibTrans" cxnId="{633B33A8-6AAC-443C-B7A8-376C42FA5AFB}">
      <dgm:prSet/>
      <dgm:spPr/>
      <dgm:t>
        <a:bodyPr/>
        <a:lstStyle/>
        <a:p>
          <a:endParaRPr lang="en-IN"/>
        </a:p>
      </dgm:t>
    </dgm:pt>
    <dgm:pt modelId="{C7C90B4E-EF51-4773-BAE1-4216F7B0293D}">
      <dgm:prSet/>
      <dgm:spPr/>
      <dgm:t>
        <a:bodyPr/>
        <a:lstStyle/>
        <a:p>
          <a:pPr rtl="0"/>
          <a:r>
            <a:rPr lang="en-IN" b="0" i="1" smtClean="0"/>
            <a:t>Steps that I followed to get the data ready</a:t>
          </a:r>
          <a:endParaRPr lang="en-IN"/>
        </a:p>
      </dgm:t>
    </dgm:pt>
    <dgm:pt modelId="{37FE74B9-13C9-47B1-8295-04F23CC27741}" type="parTrans" cxnId="{DD0CAE45-3E33-422D-9173-2105DE5DEE10}">
      <dgm:prSet/>
      <dgm:spPr/>
      <dgm:t>
        <a:bodyPr/>
        <a:lstStyle/>
        <a:p>
          <a:endParaRPr lang="en-IN"/>
        </a:p>
      </dgm:t>
    </dgm:pt>
    <dgm:pt modelId="{57301766-9CD0-432A-A4D1-9168AF88C8C2}" type="sibTrans" cxnId="{DD0CAE45-3E33-422D-9173-2105DE5DEE10}">
      <dgm:prSet/>
      <dgm:spPr/>
      <dgm:t>
        <a:bodyPr/>
        <a:lstStyle/>
        <a:p>
          <a:endParaRPr lang="en-IN"/>
        </a:p>
      </dgm:t>
    </dgm:pt>
    <dgm:pt modelId="{70CDEBD4-6D9A-46D0-B9D5-D50C1B0A0DDD}">
      <dgm:prSet/>
      <dgm:spPr/>
      <dgm:t>
        <a:bodyPr/>
        <a:lstStyle/>
        <a:p>
          <a:pPr rtl="0"/>
          <a:r>
            <a:rPr lang="en-IN" b="0" i="0" smtClean="0"/>
            <a:t>Pre cleaned the dataset by selecting significant columns.</a:t>
          </a:r>
          <a:endParaRPr lang="en-IN"/>
        </a:p>
      </dgm:t>
    </dgm:pt>
    <dgm:pt modelId="{777C63A5-99C7-4591-AE49-BA01A0FFE1E4}" type="parTrans" cxnId="{12EA3063-9DC8-444F-A76E-3347B67530D5}">
      <dgm:prSet/>
      <dgm:spPr/>
      <dgm:t>
        <a:bodyPr/>
        <a:lstStyle/>
        <a:p>
          <a:endParaRPr lang="en-IN"/>
        </a:p>
      </dgm:t>
    </dgm:pt>
    <dgm:pt modelId="{FCCE6F8B-5DB4-47E7-B173-41C1FBD1DD9E}" type="sibTrans" cxnId="{12EA3063-9DC8-444F-A76E-3347B67530D5}">
      <dgm:prSet/>
      <dgm:spPr/>
      <dgm:t>
        <a:bodyPr/>
        <a:lstStyle/>
        <a:p>
          <a:endParaRPr lang="en-IN"/>
        </a:p>
      </dgm:t>
    </dgm:pt>
    <dgm:pt modelId="{9F531107-3646-4518-92DB-7FD20B4CC386}">
      <dgm:prSet/>
      <dgm:spPr/>
      <dgm:t>
        <a:bodyPr/>
        <a:lstStyle/>
        <a:p>
          <a:pPr rtl="0"/>
          <a:r>
            <a:rPr lang="en-IN" b="0" i="0" smtClean="0"/>
            <a:t>Converting strings to categorical values using LabelEncoder.</a:t>
          </a:r>
          <a:endParaRPr lang="en-IN"/>
        </a:p>
      </dgm:t>
    </dgm:pt>
    <dgm:pt modelId="{3127CC31-D342-401E-924D-07DBBD067393}" type="parTrans" cxnId="{6E964689-5A1A-4523-9FDA-84A1566A7298}">
      <dgm:prSet/>
      <dgm:spPr/>
      <dgm:t>
        <a:bodyPr/>
        <a:lstStyle/>
        <a:p>
          <a:endParaRPr lang="en-IN"/>
        </a:p>
      </dgm:t>
    </dgm:pt>
    <dgm:pt modelId="{3D8D6730-24E4-4999-BFBD-AC532C25654F}" type="sibTrans" cxnId="{6E964689-5A1A-4523-9FDA-84A1566A7298}">
      <dgm:prSet/>
      <dgm:spPr/>
      <dgm:t>
        <a:bodyPr/>
        <a:lstStyle/>
        <a:p>
          <a:endParaRPr lang="en-IN"/>
        </a:p>
      </dgm:t>
    </dgm:pt>
    <dgm:pt modelId="{35AC31DB-5341-4ED1-9984-1D027AA5D91B}">
      <dgm:prSet/>
      <dgm:spPr/>
      <dgm:t>
        <a:bodyPr/>
        <a:lstStyle/>
        <a:p>
          <a:pPr rtl="0"/>
          <a:r>
            <a:rPr lang="en-IN" b="0" i="0" smtClean="0"/>
            <a:t>Replacing numeric categorical features data with categorical values for some of the fields.</a:t>
          </a:r>
          <a:endParaRPr lang="en-IN"/>
        </a:p>
      </dgm:t>
    </dgm:pt>
    <dgm:pt modelId="{FCE775B9-9BA7-4527-B447-9F2BCE2C26EA}" type="parTrans" cxnId="{025C346B-33A5-4ECC-AC62-545F72243190}">
      <dgm:prSet/>
      <dgm:spPr/>
      <dgm:t>
        <a:bodyPr/>
        <a:lstStyle/>
        <a:p>
          <a:endParaRPr lang="en-IN"/>
        </a:p>
      </dgm:t>
    </dgm:pt>
    <dgm:pt modelId="{42B40B50-2575-4E88-BB88-987F90F73487}" type="sibTrans" cxnId="{025C346B-33A5-4ECC-AC62-545F72243190}">
      <dgm:prSet/>
      <dgm:spPr/>
      <dgm:t>
        <a:bodyPr/>
        <a:lstStyle/>
        <a:p>
          <a:endParaRPr lang="en-IN"/>
        </a:p>
      </dgm:t>
    </dgm:pt>
    <dgm:pt modelId="{932375FD-F089-4A76-9DB4-A1F434E8E99F}">
      <dgm:prSet/>
      <dgm:spPr/>
      <dgm:t>
        <a:bodyPr/>
        <a:lstStyle/>
        <a:p>
          <a:pPr rtl="0"/>
          <a:r>
            <a:rPr lang="en-IN" b="0" i="0" dirty="0" smtClean="0"/>
            <a:t>Creating dummy variables on categorical data for easy interpretation.</a:t>
          </a:r>
          <a:endParaRPr lang="en-IN" dirty="0"/>
        </a:p>
      </dgm:t>
    </dgm:pt>
    <dgm:pt modelId="{EDE3330E-DD12-4F05-9C3C-6360F9BBAF0A}" type="parTrans" cxnId="{5843EF30-6714-44AF-BBC5-DC6B21556A79}">
      <dgm:prSet/>
      <dgm:spPr/>
      <dgm:t>
        <a:bodyPr/>
        <a:lstStyle/>
        <a:p>
          <a:endParaRPr lang="en-IN"/>
        </a:p>
      </dgm:t>
    </dgm:pt>
    <dgm:pt modelId="{ACC5A236-B255-4115-9AD2-E96ED1616B84}" type="sibTrans" cxnId="{5843EF30-6714-44AF-BBC5-DC6B21556A79}">
      <dgm:prSet/>
      <dgm:spPr/>
      <dgm:t>
        <a:bodyPr/>
        <a:lstStyle/>
        <a:p>
          <a:endParaRPr lang="en-IN"/>
        </a:p>
      </dgm:t>
    </dgm:pt>
    <dgm:pt modelId="{190D7990-620A-41B9-97D5-C924CC06C05F}" type="pres">
      <dgm:prSet presAssocID="{DC9C8413-C686-40F3-B598-7F2BFC4478F8}" presName="Name0" presStyleCnt="0">
        <dgm:presLayoutVars>
          <dgm:dir/>
          <dgm:resizeHandles val="exact"/>
        </dgm:presLayoutVars>
      </dgm:prSet>
      <dgm:spPr/>
      <dgm:t>
        <a:bodyPr/>
        <a:lstStyle/>
        <a:p>
          <a:endParaRPr lang="en-US"/>
        </a:p>
      </dgm:t>
    </dgm:pt>
    <dgm:pt modelId="{FACE781C-7B87-4A99-BF60-74A0E4D173BE}" type="pres">
      <dgm:prSet presAssocID="{4A3B5BFB-7D2D-4C45-89F7-C79D92786839}" presName="node" presStyleLbl="node1" presStyleIdx="0" presStyleCnt="2">
        <dgm:presLayoutVars>
          <dgm:bulletEnabled val="1"/>
        </dgm:presLayoutVars>
      </dgm:prSet>
      <dgm:spPr/>
      <dgm:t>
        <a:bodyPr/>
        <a:lstStyle/>
        <a:p>
          <a:endParaRPr lang="en-US"/>
        </a:p>
      </dgm:t>
    </dgm:pt>
    <dgm:pt modelId="{2ECE83A8-35EF-4A36-B5C9-955D3624AB51}" type="pres">
      <dgm:prSet presAssocID="{2AB60750-8093-4B4D-ADFE-EC9CF4F68CD6}" presName="sibTrans" presStyleLbl="sibTrans2D1" presStyleIdx="0" presStyleCnt="1"/>
      <dgm:spPr/>
      <dgm:t>
        <a:bodyPr/>
        <a:lstStyle/>
        <a:p>
          <a:endParaRPr lang="en-US"/>
        </a:p>
      </dgm:t>
    </dgm:pt>
    <dgm:pt modelId="{F91D706C-F0BA-459E-B137-FEC28EDD42E5}" type="pres">
      <dgm:prSet presAssocID="{2AB60750-8093-4B4D-ADFE-EC9CF4F68CD6}" presName="connectorText" presStyleLbl="sibTrans2D1" presStyleIdx="0" presStyleCnt="1"/>
      <dgm:spPr/>
      <dgm:t>
        <a:bodyPr/>
        <a:lstStyle/>
        <a:p>
          <a:endParaRPr lang="en-US"/>
        </a:p>
      </dgm:t>
    </dgm:pt>
    <dgm:pt modelId="{3FFBF7D9-FC05-414F-883F-1F7DD294C3B8}" type="pres">
      <dgm:prSet presAssocID="{C7C90B4E-EF51-4773-BAE1-4216F7B0293D}" presName="node" presStyleLbl="node1" presStyleIdx="1" presStyleCnt="2">
        <dgm:presLayoutVars>
          <dgm:bulletEnabled val="1"/>
        </dgm:presLayoutVars>
      </dgm:prSet>
      <dgm:spPr/>
      <dgm:t>
        <a:bodyPr/>
        <a:lstStyle/>
        <a:p>
          <a:endParaRPr lang="en-US"/>
        </a:p>
      </dgm:t>
    </dgm:pt>
  </dgm:ptLst>
  <dgm:cxnLst>
    <dgm:cxn modelId="{4FDFE0AD-DDCF-4059-B23E-BBE12625CD72}" type="presOf" srcId="{2AB60750-8093-4B4D-ADFE-EC9CF4F68CD6}" destId="{F91D706C-F0BA-459E-B137-FEC28EDD42E5}" srcOrd="1" destOrd="0" presId="urn:microsoft.com/office/officeart/2005/8/layout/process1"/>
    <dgm:cxn modelId="{633B33A8-6AAC-443C-B7A8-376C42FA5AFB}" srcId="{DC9C8413-C686-40F3-B598-7F2BFC4478F8}" destId="{4A3B5BFB-7D2D-4C45-89F7-C79D92786839}" srcOrd="0" destOrd="0" parTransId="{495355ED-E909-4E70-BA42-CB849BAF5AD0}" sibTransId="{2AB60750-8093-4B4D-ADFE-EC9CF4F68CD6}"/>
    <dgm:cxn modelId="{3DE9C522-957C-4BA4-82D2-A10A0B00A607}" type="presOf" srcId="{C7C90B4E-EF51-4773-BAE1-4216F7B0293D}" destId="{3FFBF7D9-FC05-414F-883F-1F7DD294C3B8}" srcOrd="0" destOrd="0" presId="urn:microsoft.com/office/officeart/2005/8/layout/process1"/>
    <dgm:cxn modelId="{DD0CAE45-3E33-422D-9173-2105DE5DEE10}" srcId="{DC9C8413-C686-40F3-B598-7F2BFC4478F8}" destId="{C7C90B4E-EF51-4773-BAE1-4216F7B0293D}" srcOrd="1" destOrd="0" parTransId="{37FE74B9-13C9-47B1-8295-04F23CC27741}" sibTransId="{57301766-9CD0-432A-A4D1-9168AF88C8C2}"/>
    <dgm:cxn modelId="{12EA3063-9DC8-444F-A76E-3347B67530D5}" srcId="{C7C90B4E-EF51-4773-BAE1-4216F7B0293D}" destId="{70CDEBD4-6D9A-46D0-B9D5-D50C1B0A0DDD}" srcOrd="0" destOrd="0" parTransId="{777C63A5-99C7-4591-AE49-BA01A0FFE1E4}" sibTransId="{FCCE6F8B-5DB4-47E7-B173-41C1FBD1DD9E}"/>
    <dgm:cxn modelId="{0C4CBE41-A6CC-47A2-A8DA-9AD408720802}" type="presOf" srcId="{DC9C8413-C686-40F3-B598-7F2BFC4478F8}" destId="{190D7990-620A-41B9-97D5-C924CC06C05F}" srcOrd="0" destOrd="0" presId="urn:microsoft.com/office/officeart/2005/8/layout/process1"/>
    <dgm:cxn modelId="{9072EEC3-BE9D-4C13-B42A-2DE0CB4ADA09}" type="presOf" srcId="{70CDEBD4-6D9A-46D0-B9D5-D50C1B0A0DDD}" destId="{3FFBF7D9-FC05-414F-883F-1F7DD294C3B8}" srcOrd="0" destOrd="1" presId="urn:microsoft.com/office/officeart/2005/8/layout/process1"/>
    <dgm:cxn modelId="{B02E45D0-E3F5-4FD6-8ADA-5790D5B6D106}" type="presOf" srcId="{9F531107-3646-4518-92DB-7FD20B4CC386}" destId="{3FFBF7D9-FC05-414F-883F-1F7DD294C3B8}" srcOrd="0" destOrd="2" presId="urn:microsoft.com/office/officeart/2005/8/layout/process1"/>
    <dgm:cxn modelId="{025C346B-33A5-4ECC-AC62-545F72243190}" srcId="{C7C90B4E-EF51-4773-BAE1-4216F7B0293D}" destId="{35AC31DB-5341-4ED1-9984-1D027AA5D91B}" srcOrd="2" destOrd="0" parTransId="{FCE775B9-9BA7-4527-B447-9F2BCE2C26EA}" sibTransId="{42B40B50-2575-4E88-BB88-987F90F73487}"/>
    <dgm:cxn modelId="{909B6386-5921-436E-B353-D510F0662FF3}" type="presOf" srcId="{932375FD-F089-4A76-9DB4-A1F434E8E99F}" destId="{3FFBF7D9-FC05-414F-883F-1F7DD294C3B8}" srcOrd="0" destOrd="4" presId="urn:microsoft.com/office/officeart/2005/8/layout/process1"/>
    <dgm:cxn modelId="{9EA5DC4A-23D4-4BBC-BD21-5A9C4F2619DB}" type="presOf" srcId="{4A3B5BFB-7D2D-4C45-89F7-C79D92786839}" destId="{FACE781C-7B87-4A99-BF60-74A0E4D173BE}" srcOrd="0" destOrd="0" presId="urn:microsoft.com/office/officeart/2005/8/layout/process1"/>
    <dgm:cxn modelId="{6E964689-5A1A-4523-9FDA-84A1566A7298}" srcId="{C7C90B4E-EF51-4773-BAE1-4216F7B0293D}" destId="{9F531107-3646-4518-92DB-7FD20B4CC386}" srcOrd="1" destOrd="0" parTransId="{3127CC31-D342-401E-924D-07DBBD067393}" sibTransId="{3D8D6730-24E4-4999-BFBD-AC532C25654F}"/>
    <dgm:cxn modelId="{9DEB6A5E-1832-4EB2-ABFC-470111FB5CC3}" type="presOf" srcId="{35AC31DB-5341-4ED1-9984-1D027AA5D91B}" destId="{3FFBF7D9-FC05-414F-883F-1F7DD294C3B8}" srcOrd="0" destOrd="3" presId="urn:microsoft.com/office/officeart/2005/8/layout/process1"/>
    <dgm:cxn modelId="{5843EF30-6714-44AF-BBC5-DC6B21556A79}" srcId="{C7C90B4E-EF51-4773-BAE1-4216F7B0293D}" destId="{932375FD-F089-4A76-9DB4-A1F434E8E99F}" srcOrd="3" destOrd="0" parTransId="{EDE3330E-DD12-4F05-9C3C-6360F9BBAF0A}" sibTransId="{ACC5A236-B255-4115-9AD2-E96ED1616B84}"/>
    <dgm:cxn modelId="{FA65028A-FF5A-4976-9E95-6DF32647CD14}" type="presOf" srcId="{2AB60750-8093-4B4D-ADFE-EC9CF4F68CD6}" destId="{2ECE83A8-35EF-4A36-B5C9-955D3624AB51}" srcOrd="0" destOrd="0" presId="urn:microsoft.com/office/officeart/2005/8/layout/process1"/>
    <dgm:cxn modelId="{06E05C17-4FAC-471C-BB55-61AC866A4C2F}" type="presParOf" srcId="{190D7990-620A-41B9-97D5-C924CC06C05F}" destId="{FACE781C-7B87-4A99-BF60-74A0E4D173BE}" srcOrd="0" destOrd="0" presId="urn:microsoft.com/office/officeart/2005/8/layout/process1"/>
    <dgm:cxn modelId="{F98A5395-DDFB-47EC-9834-5B5BE64DF143}" type="presParOf" srcId="{190D7990-620A-41B9-97D5-C924CC06C05F}" destId="{2ECE83A8-35EF-4A36-B5C9-955D3624AB51}" srcOrd="1" destOrd="0" presId="urn:microsoft.com/office/officeart/2005/8/layout/process1"/>
    <dgm:cxn modelId="{D1516C5E-5231-47D0-BB8E-8555A4E7006A}" type="presParOf" srcId="{2ECE83A8-35EF-4A36-B5C9-955D3624AB51}" destId="{F91D706C-F0BA-459E-B137-FEC28EDD42E5}" srcOrd="0" destOrd="0" presId="urn:microsoft.com/office/officeart/2005/8/layout/process1"/>
    <dgm:cxn modelId="{B69021C4-9396-4CB9-8B9B-8F352AAD4053}" type="presParOf" srcId="{190D7990-620A-41B9-97D5-C924CC06C05F}" destId="{3FFBF7D9-FC05-414F-883F-1F7DD294C3B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66DB6-7C4A-4993-9915-C2A32CDF9E7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1ADE58F3-1896-4E4A-90E7-F53FE5F8ACF2}">
      <dgm:prSet custT="1"/>
      <dgm:spPr/>
      <dgm:t>
        <a:bodyPr/>
        <a:lstStyle/>
        <a:p>
          <a:pPr rtl="0"/>
          <a:r>
            <a:rPr lang="en-IN" sz="1400" b="0" i="0" dirty="0" smtClean="0"/>
            <a:t>Feature Importance </a:t>
          </a:r>
          <a:r>
            <a:rPr lang="en-IN" sz="1400" b="0" i="0" dirty="0" smtClean="0"/>
            <a:t>findings will help to know criteria contributing most and least to the employee attrition</a:t>
          </a:r>
          <a:endParaRPr lang="en-IN" sz="1400" dirty="0"/>
        </a:p>
      </dgm:t>
    </dgm:pt>
    <dgm:pt modelId="{C9A97452-1163-4C91-A17B-048A3D5FABCC}" type="parTrans" cxnId="{031C3EA2-41EB-4CC2-B68B-D6F5B2ECFF44}">
      <dgm:prSet/>
      <dgm:spPr/>
      <dgm:t>
        <a:bodyPr/>
        <a:lstStyle/>
        <a:p>
          <a:endParaRPr lang="en-IN"/>
        </a:p>
      </dgm:t>
    </dgm:pt>
    <dgm:pt modelId="{9366FDB3-7729-4E5D-9435-ABDA6DB5BF94}" type="sibTrans" cxnId="{031C3EA2-41EB-4CC2-B68B-D6F5B2ECFF44}">
      <dgm:prSet/>
      <dgm:spPr/>
      <dgm:t>
        <a:bodyPr/>
        <a:lstStyle/>
        <a:p>
          <a:endParaRPr lang="en-IN"/>
        </a:p>
      </dgm:t>
    </dgm:pt>
    <dgm:pt modelId="{D1B3F39C-E1B0-4F6F-A267-F8F84DD4F1EC}">
      <dgm:prSet/>
      <dgm:spPr/>
      <dgm:t>
        <a:bodyPr/>
        <a:lstStyle/>
        <a:p>
          <a:pPr rtl="0"/>
          <a:r>
            <a:rPr lang="en-IN" b="0" i="0" dirty="0" smtClean="0"/>
            <a:t>HR can give more </a:t>
          </a:r>
          <a:r>
            <a:rPr lang="en-IN" b="0" i="0" dirty="0" smtClean="0"/>
            <a:t>importance </a:t>
          </a:r>
          <a:r>
            <a:rPr lang="en-IN" b="0" i="0" dirty="0" smtClean="0"/>
            <a:t>on </a:t>
          </a:r>
          <a:r>
            <a:rPr lang="en-IN" b="0" i="0" dirty="0" smtClean="0"/>
            <a:t>features having high weightage value by saving attrition rate and keeping employees focused and happy.</a:t>
          </a:r>
          <a:endParaRPr lang="en-IN" dirty="0"/>
        </a:p>
      </dgm:t>
    </dgm:pt>
    <dgm:pt modelId="{D376F280-482A-4DE5-8DED-7908E6B6C40E}" type="parTrans" cxnId="{EA96D6C5-C0E7-4D1A-9ACF-8D364AE7650F}">
      <dgm:prSet/>
      <dgm:spPr/>
      <dgm:t>
        <a:bodyPr/>
        <a:lstStyle/>
        <a:p>
          <a:endParaRPr lang="en-IN"/>
        </a:p>
      </dgm:t>
    </dgm:pt>
    <dgm:pt modelId="{4895F6ED-34F5-4BDD-B3E1-9163AC1348C3}" type="sibTrans" cxnId="{EA96D6C5-C0E7-4D1A-9ACF-8D364AE7650F}">
      <dgm:prSet/>
      <dgm:spPr/>
      <dgm:t>
        <a:bodyPr/>
        <a:lstStyle/>
        <a:p>
          <a:endParaRPr lang="en-IN"/>
        </a:p>
      </dgm:t>
    </dgm:pt>
    <dgm:pt modelId="{D5BE3348-16B8-4A99-BF34-9F87D1D25946}">
      <dgm:prSet/>
      <dgm:spPr/>
      <dgm:t>
        <a:bodyPr/>
        <a:lstStyle/>
        <a:p>
          <a:pPr rtl="0"/>
          <a:r>
            <a:rPr lang="en-IN" b="0" i="0" dirty="0" smtClean="0"/>
            <a:t>Model created </a:t>
          </a:r>
          <a:r>
            <a:rPr lang="en-IN" b="0" i="0" dirty="0" smtClean="0"/>
            <a:t>will be useful to </a:t>
          </a:r>
          <a:r>
            <a:rPr lang="en-IN" b="0" i="0" dirty="0" smtClean="0"/>
            <a:t>generalize and predict employee attrition for new employee data. </a:t>
          </a:r>
          <a:r>
            <a:rPr lang="en-IN" b="0" i="0" dirty="0" smtClean="0"/>
            <a:t>                                                                                     </a:t>
          </a:r>
          <a:endParaRPr lang="en-IN" dirty="0"/>
        </a:p>
      </dgm:t>
    </dgm:pt>
    <dgm:pt modelId="{8FFB5DD4-F88E-4BBF-8572-1B0D94186B1D}" type="parTrans" cxnId="{080117A2-1BA1-4B68-AD9C-F69ABCE5A46A}">
      <dgm:prSet/>
      <dgm:spPr/>
      <dgm:t>
        <a:bodyPr/>
        <a:lstStyle/>
        <a:p>
          <a:endParaRPr lang="en-IN"/>
        </a:p>
      </dgm:t>
    </dgm:pt>
    <dgm:pt modelId="{E4D00909-3F26-4D36-8794-7F6D27F074D7}" type="sibTrans" cxnId="{080117A2-1BA1-4B68-AD9C-F69ABCE5A46A}">
      <dgm:prSet/>
      <dgm:spPr/>
      <dgm:t>
        <a:bodyPr/>
        <a:lstStyle/>
        <a:p>
          <a:endParaRPr lang="en-IN"/>
        </a:p>
      </dgm:t>
    </dgm:pt>
    <dgm:pt modelId="{E96A5ADA-E866-4740-A5A1-D13F065AAE95}">
      <dgm:prSet/>
      <dgm:spPr/>
      <dgm:t>
        <a:bodyPr/>
        <a:lstStyle/>
        <a:p>
          <a:pPr rtl="0"/>
          <a:r>
            <a:rPr lang="en-IN" b="0" i="0" dirty="0" smtClean="0"/>
            <a:t>Prepare </a:t>
          </a:r>
          <a:r>
            <a:rPr lang="en-IN" b="0" i="0" dirty="0" smtClean="0"/>
            <a:t>in advance and </a:t>
          </a:r>
          <a:r>
            <a:rPr lang="en-IN" b="0" i="0" dirty="0" smtClean="0"/>
            <a:t>work with employee/employees to prevent/decrease attrition</a:t>
          </a:r>
          <a:endParaRPr lang="en-IN" dirty="0"/>
        </a:p>
      </dgm:t>
    </dgm:pt>
    <dgm:pt modelId="{37BD15E6-3136-45CD-8435-2415A8997B4C}" type="parTrans" cxnId="{6AAD19B2-3C01-4C40-881A-5CC23F79EF3C}">
      <dgm:prSet/>
      <dgm:spPr/>
      <dgm:t>
        <a:bodyPr/>
        <a:lstStyle/>
        <a:p>
          <a:endParaRPr lang="en-IN"/>
        </a:p>
      </dgm:t>
    </dgm:pt>
    <dgm:pt modelId="{97A22343-F6E3-4A13-A61D-183022F08CCF}" type="sibTrans" cxnId="{6AAD19B2-3C01-4C40-881A-5CC23F79EF3C}">
      <dgm:prSet/>
      <dgm:spPr/>
      <dgm:t>
        <a:bodyPr/>
        <a:lstStyle/>
        <a:p>
          <a:endParaRPr lang="en-IN"/>
        </a:p>
      </dgm:t>
    </dgm:pt>
    <dgm:pt modelId="{7FDF9C8E-B388-4FD7-BA88-BDF479DDC370}" type="pres">
      <dgm:prSet presAssocID="{54C66DB6-7C4A-4993-9915-C2A32CDF9E76}" presName="CompostProcess" presStyleCnt="0">
        <dgm:presLayoutVars>
          <dgm:dir/>
          <dgm:resizeHandles val="exact"/>
        </dgm:presLayoutVars>
      </dgm:prSet>
      <dgm:spPr/>
      <dgm:t>
        <a:bodyPr/>
        <a:lstStyle/>
        <a:p>
          <a:endParaRPr lang="en-IN"/>
        </a:p>
      </dgm:t>
    </dgm:pt>
    <dgm:pt modelId="{A908C1B1-65C0-42BF-AD3B-49BA50C80493}" type="pres">
      <dgm:prSet presAssocID="{54C66DB6-7C4A-4993-9915-C2A32CDF9E76}" presName="arrow" presStyleLbl="bgShp" presStyleIdx="0" presStyleCnt="1" custLinFactNeighborX="12643" custLinFactNeighborY="1952"/>
      <dgm:spPr/>
    </dgm:pt>
    <dgm:pt modelId="{9DA6287D-24F4-4D9F-9DF3-6EE3C3E6BDD0}" type="pres">
      <dgm:prSet presAssocID="{54C66DB6-7C4A-4993-9915-C2A32CDF9E76}" presName="linearProcess" presStyleCnt="0"/>
      <dgm:spPr/>
    </dgm:pt>
    <dgm:pt modelId="{BC08C498-8999-4901-8591-E1E638C0CEA9}" type="pres">
      <dgm:prSet presAssocID="{1ADE58F3-1896-4E4A-90E7-F53FE5F8ACF2}" presName="textNode" presStyleLbl="node1" presStyleIdx="0" presStyleCnt="4" custScaleY="112354">
        <dgm:presLayoutVars>
          <dgm:bulletEnabled val="1"/>
        </dgm:presLayoutVars>
      </dgm:prSet>
      <dgm:spPr/>
      <dgm:t>
        <a:bodyPr/>
        <a:lstStyle/>
        <a:p>
          <a:endParaRPr lang="en-IN"/>
        </a:p>
      </dgm:t>
    </dgm:pt>
    <dgm:pt modelId="{E6C0A757-D050-48F9-AE4B-B4FA47C3ADFB}" type="pres">
      <dgm:prSet presAssocID="{9366FDB3-7729-4E5D-9435-ABDA6DB5BF94}" presName="sibTrans" presStyleCnt="0"/>
      <dgm:spPr/>
    </dgm:pt>
    <dgm:pt modelId="{667ADDC8-5819-4478-B66F-EB1FF0FC7972}" type="pres">
      <dgm:prSet presAssocID="{D1B3F39C-E1B0-4F6F-A267-F8F84DD4F1EC}" presName="textNode" presStyleLbl="node1" presStyleIdx="1" presStyleCnt="4" custScaleY="107766">
        <dgm:presLayoutVars>
          <dgm:bulletEnabled val="1"/>
        </dgm:presLayoutVars>
      </dgm:prSet>
      <dgm:spPr/>
      <dgm:t>
        <a:bodyPr/>
        <a:lstStyle/>
        <a:p>
          <a:endParaRPr lang="en-IN"/>
        </a:p>
      </dgm:t>
    </dgm:pt>
    <dgm:pt modelId="{E85FB3A5-0EB3-4DBC-85F1-1C4E6CCEAFEF}" type="pres">
      <dgm:prSet presAssocID="{4895F6ED-34F5-4BDD-B3E1-9163AC1348C3}" presName="sibTrans" presStyleCnt="0"/>
      <dgm:spPr/>
    </dgm:pt>
    <dgm:pt modelId="{A02C0F9F-0983-4AFB-A914-07CDFB3E7F0F}" type="pres">
      <dgm:prSet presAssocID="{D5BE3348-16B8-4A99-BF34-9F87D1D25946}" presName="textNode" presStyleLbl="node1" presStyleIdx="2" presStyleCnt="4" custScaleY="102261" custLinFactNeighborX="1101" custLinFactNeighborY="-1376">
        <dgm:presLayoutVars>
          <dgm:bulletEnabled val="1"/>
        </dgm:presLayoutVars>
      </dgm:prSet>
      <dgm:spPr/>
      <dgm:t>
        <a:bodyPr/>
        <a:lstStyle/>
        <a:p>
          <a:endParaRPr lang="en-IN"/>
        </a:p>
      </dgm:t>
    </dgm:pt>
    <dgm:pt modelId="{320FD0A8-FE41-4A2D-BA45-A84698036775}" type="pres">
      <dgm:prSet presAssocID="{E4D00909-3F26-4D36-8794-7F6D27F074D7}" presName="sibTrans" presStyleCnt="0"/>
      <dgm:spPr/>
    </dgm:pt>
    <dgm:pt modelId="{45CB4568-9D5F-404E-B234-DD6EACD37DB2}" type="pres">
      <dgm:prSet presAssocID="{E96A5ADA-E866-4740-A5A1-D13F065AAE95}" presName="textNode" presStyleLbl="node1" presStyleIdx="3" presStyleCnt="4">
        <dgm:presLayoutVars>
          <dgm:bulletEnabled val="1"/>
        </dgm:presLayoutVars>
      </dgm:prSet>
      <dgm:spPr/>
      <dgm:t>
        <a:bodyPr/>
        <a:lstStyle/>
        <a:p>
          <a:endParaRPr lang="en-IN"/>
        </a:p>
      </dgm:t>
    </dgm:pt>
  </dgm:ptLst>
  <dgm:cxnLst>
    <dgm:cxn modelId="{6AAD19B2-3C01-4C40-881A-5CC23F79EF3C}" srcId="{54C66DB6-7C4A-4993-9915-C2A32CDF9E76}" destId="{E96A5ADA-E866-4740-A5A1-D13F065AAE95}" srcOrd="3" destOrd="0" parTransId="{37BD15E6-3136-45CD-8435-2415A8997B4C}" sibTransId="{97A22343-F6E3-4A13-A61D-183022F08CCF}"/>
    <dgm:cxn modelId="{9750CC2D-7D70-4B07-8BB6-3D5D6408BD43}" type="presOf" srcId="{54C66DB6-7C4A-4993-9915-C2A32CDF9E76}" destId="{7FDF9C8E-B388-4FD7-BA88-BDF479DDC370}" srcOrd="0" destOrd="0" presId="urn:microsoft.com/office/officeart/2005/8/layout/hProcess9"/>
    <dgm:cxn modelId="{CC1E7020-0B29-4E8D-888C-E79622BCD3E8}" type="presOf" srcId="{D1B3F39C-E1B0-4F6F-A267-F8F84DD4F1EC}" destId="{667ADDC8-5819-4478-B66F-EB1FF0FC7972}" srcOrd="0" destOrd="0" presId="urn:microsoft.com/office/officeart/2005/8/layout/hProcess9"/>
    <dgm:cxn modelId="{031C3EA2-41EB-4CC2-B68B-D6F5B2ECFF44}" srcId="{54C66DB6-7C4A-4993-9915-C2A32CDF9E76}" destId="{1ADE58F3-1896-4E4A-90E7-F53FE5F8ACF2}" srcOrd="0" destOrd="0" parTransId="{C9A97452-1163-4C91-A17B-048A3D5FABCC}" sibTransId="{9366FDB3-7729-4E5D-9435-ABDA6DB5BF94}"/>
    <dgm:cxn modelId="{C0D0FFF3-E25A-41D9-9833-EA5C9BB659C7}" type="presOf" srcId="{D5BE3348-16B8-4A99-BF34-9F87D1D25946}" destId="{A02C0F9F-0983-4AFB-A914-07CDFB3E7F0F}" srcOrd="0" destOrd="0" presId="urn:microsoft.com/office/officeart/2005/8/layout/hProcess9"/>
    <dgm:cxn modelId="{CF109D00-82B0-42ED-909F-5AAC87CB622B}" type="presOf" srcId="{E96A5ADA-E866-4740-A5A1-D13F065AAE95}" destId="{45CB4568-9D5F-404E-B234-DD6EACD37DB2}" srcOrd="0" destOrd="0" presId="urn:microsoft.com/office/officeart/2005/8/layout/hProcess9"/>
    <dgm:cxn modelId="{080117A2-1BA1-4B68-AD9C-F69ABCE5A46A}" srcId="{54C66DB6-7C4A-4993-9915-C2A32CDF9E76}" destId="{D5BE3348-16B8-4A99-BF34-9F87D1D25946}" srcOrd="2" destOrd="0" parTransId="{8FFB5DD4-F88E-4BBF-8572-1B0D94186B1D}" sibTransId="{E4D00909-3F26-4D36-8794-7F6D27F074D7}"/>
    <dgm:cxn modelId="{EA96D6C5-C0E7-4D1A-9ACF-8D364AE7650F}" srcId="{54C66DB6-7C4A-4993-9915-C2A32CDF9E76}" destId="{D1B3F39C-E1B0-4F6F-A267-F8F84DD4F1EC}" srcOrd="1" destOrd="0" parTransId="{D376F280-482A-4DE5-8DED-7908E6B6C40E}" sibTransId="{4895F6ED-34F5-4BDD-B3E1-9163AC1348C3}"/>
    <dgm:cxn modelId="{D8D5E09C-996B-493A-9057-62BFA9C3BDEA}" type="presOf" srcId="{1ADE58F3-1896-4E4A-90E7-F53FE5F8ACF2}" destId="{BC08C498-8999-4901-8591-E1E638C0CEA9}" srcOrd="0" destOrd="0" presId="urn:microsoft.com/office/officeart/2005/8/layout/hProcess9"/>
    <dgm:cxn modelId="{EC0D97B0-A48B-4F52-991E-7FD074BF4C38}" type="presParOf" srcId="{7FDF9C8E-B388-4FD7-BA88-BDF479DDC370}" destId="{A908C1B1-65C0-42BF-AD3B-49BA50C80493}" srcOrd="0" destOrd="0" presId="urn:microsoft.com/office/officeart/2005/8/layout/hProcess9"/>
    <dgm:cxn modelId="{4D0BE1E1-90D2-41EF-8DFD-EE17D2D5ED83}" type="presParOf" srcId="{7FDF9C8E-B388-4FD7-BA88-BDF479DDC370}" destId="{9DA6287D-24F4-4D9F-9DF3-6EE3C3E6BDD0}" srcOrd="1" destOrd="0" presId="urn:microsoft.com/office/officeart/2005/8/layout/hProcess9"/>
    <dgm:cxn modelId="{5B8F4994-63CC-4485-A91F-D90E88A7E504}" type="presParOf" srcId="{9DA6287D-24F4-4D9F-9DF3-6EE3C3E6BDD0}" destId="{BC08C498-8999-4901-8591-E1E638C0CEA9}" srcOrd="0" destOrd="0" presId="urn:microsoft.com/office/officeart/2005/8/layout/hProcess9"/>
    <dgm:cxn modelId="{575286C4-A952-4AB1-BAE4-43023233CED4}" type="presParOf" srcId="{9DA6287D-24F4-4D9F-9DF3-6EE3C3E6BDD0}" destId="{E6C0A757-D050-48F9-AE4B-B4FA47C3ADFB}" srcOrd="1" destOrd="0" presId="urn:microsoft.com/office/officeart/2005/8/layout/hProcess9"/>
    <dgm:cxn modelId="{0BC83294-1323-4149-8690-6DE683D1EC37}" type="presParOf" srcId="{9DA6287D-24F4-4D9F-9DF3-6EE3C3E6BDD0}" destId="{667ADDC8-5819-4478-B66F-EB1FF0FC7972}" srcOrd="2" destOrd="0" presId="urn:microsoft.com/office/officeart/2005/8/layout/hProcess9"/>
    <dgm:cxn modelId="{50D35E02-64D2-4C5F-A949-7423E59E7D30}" type="presParOf" srcId="{9DA6287D-24F4-4D9F-9DF3-6EE3C3E6BDD0}" destId="{E85FB3A5-0EB3-4DBC-85F1-1C4E6CCEAFEF}" srcOrd="3" destOrd="0" presId="urn:microsoft.com/office/officeart/2005/8/layout/hProcess9"/>
    <dgm:cxn modelId="{76B28908-0657-4FA6-9B30-9870F3242A29}" type="presParOf" srcId="{9DA6287D-24F4-4D9F-9DF3-6EE3C3E6BDD0}" destId="{A02C0F9F-0983-4AFB-A914-07CDFB3E7F0F}" srcOrd="4" destOrd="0" presId="urn:microsoft.com/office/officeart/2005/8/layout/hProcess9"/>
    <dgm:cxn modelId="{94F93FD2-45E1-4460-A06C-677F5CB2EADD}" type="presParOf" srcId="{9DA6287D-24F4-4D9F-9DF3-6EE3C3E6BDD0}" destId="{320FD0A8-FE41-4A2D-BA45-A84698036775}" srcOrd="5" destOrd="0" presId="urn:microsoft.com/office/officeart/2005/8/layout/hProcess9"/>
    <dgm:cxn modelId="{88CD3DA0-3E22-4501-9567-1A9BA7B9D9EA}" type="presParOf" srcId="{9DA6287D-24F4-4D9F-9DF3-6EE3C3E6BDD0}" destId="{45CB4568-9D5F-404E-B234-DD6EACD37DB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39B19-6EC4-4FB7-BAF6-EFCC2BBA7F1F}">
      <dsp:nvSpPr>
        <dsp:cNvPr id="0" name=""/>
        <dsp:cNvSpPr/>
      </dsp:nvSpPr>
      <dsp:spPr>
        <a:xfrm>
          <a:off x="0" y="0"/>
          <a:ext cx="11296644" cy="34575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10A18-344D-4BF7-A07E-996F447A0940}">
      <dsp:nvSpPr>
        <dsp:cNvPr id="0" name=""/>
        <dsp:cNvSpPr/>
      </dsp:nvSpPr>
      <dsp:spPr>
        <a:xfrm>
          <a:off x="0" y="988741"/>
          <a:ext cx="2719359" cy="1383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kern="1200" dirty="0" smtClean="0"/>
            <a:t>Perform EDA on multiple features and derive feature importance</a:t>
          </a:r>
          <a:endParaRPr lang="en-IN" sz="1700" kern="1200" dirty="0"/>
        </a:p>
      </dsp:txBody>
      <dsp:txXfrm>
        <a:off x="67514" y="1056255"/>
        <a:ext cx="2584331" cy="1248002"/>
      </dsp:txXfrm>
    </dsp:sp>
    <dsp:sp modelId="{9691B9DD-1F38-476F-8D76-11FBE41CDE12}">
      <dsp:nvSpPr>
        <dsp:cNvPr id="0" name=""/>
        <dsp:cNvSpPr/>
      </dsp:nvSpPr>
      <dsp:spPr>
        <a:xfrm>
          <a:off x="2805090" y="999170"/>
          <a:ext cx="2719359" cy="1383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b="0" i="0" kern="1200" dirty="0" smtClean="0"/>
            <a:t>Build machine learning models which will predict the attrition based on the features.</a:t>
          </a:r>
          <a:endParaRPr lang="en-IN" sz="1700" kern="1200" dirty="0"/>
        </a:p>
      </dsp:txBody>
      <dsp:txXfrm>
        <a:off x="2872604" y="1066684"/>
        <a:ext cx="2584331" cy="1248002"/>
      </dsp:txXfrm>
    </dsp:sp>
    <dsp:sp modelId="{41C8D34F-2E7B-4AE6-AA96-6EADC17FE9A3}">
      <dsp:nvSpPr>
        <dsp:cNvPr id="0" name=""/>
        <dsp:cNvSpPr/>
      </dsp:nvSpPr>
      <dsp:spPr>
        <a:xfrm>
          <a:off x="5675887" y="1008699"/>
          <a:ext cx="2719359" cy="1383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b="0" i="0" kern="1200" dirty="0" smtClean="0"/>
            <a:t>Derive the relationship between the feature score and attrition.</a:t>
          </a:r>
          <a:endParaRPr lang="en-IN" sz="1700" kern="1200" dirty="0"/>
        </a:p>
      </dsp:txBody>
      <dsp:txXfrm>
        <a:off x="5743401" y="1076213"/>
        <a:ext cx="2584331" cy="1248002"/>
      </dsp:txXfrm>
    </dsp:sp>
    <dsp:sp modelId="{4BD91161-2B4E-4A5D-AA5C-AD3FB7183375}">
      <dsp:nvSpPr>
        <dsp:cNvPr id="0" name=""/>
        <dsp:cNvSpPr/>
      </dsp:nvSpPr>
      <dsp:spPr>
        <a:xfrm>
          <a:off x="8577290" y="999170"/>
          <a:ext cx="2719359" cy="1383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IN" sz="1700" b="0" i="0" kern="1200" dirty="0" smtClean="0"/>
            <a:t>Create actionable suggestions for improving the likelihood of retention.</a:t>
          </a:r>
          <a:endParaRPr lang="en-IN" sz="1700" kern="1200" dirty="0"/>
        </a:p>
      </dsp:txBody>
      <dsp:txXfrm>
        <a:off x="8644804" y="1066684"/>
        <a:ext cx="2584331" cy="124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E781C-7B87-4A99-BF60-74A0E4D173BE}">
      <dsp:nvSpPr>
        <dsp:cNvPr id="0" name=""/>
        <dsp:cNvSpPr/>
      </dsp:nvSpPr>
      <dsp:spPr>
        <a:xfrm>
          <a:off x="2062" y="388566"/>
          <a:ext cx="4398612" cy="26391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i="0" kern="1200" smtClean="0"/>
            <a:t>Is My Data Ready To Apply Machine Learning Algorithms ?</a:t>
          </a:r>
          <a:endParaRPr lang="en-IN" sz="1800" kern="1200"/>
        </a:p>
      </dsp:txBody>
      <dsp:txXfrm>
        <a:off x="79361" y="465865"/>
        <a:ext cx="4244014" cy="2484569"/>
      </dsp:txXfrm>
    </dsp:sp>
    <dsp:sp modelId="{2ECE83A8-35EF-4A36-B5C9-955D3624AB51}">
      <dsp:nvSpPr>
        <dsp:cNvPr id="0" name=""/>
        <dsp:cNvSpPr/>
      </dsp:nvSpPr>
      <dsp:spPr>
        <a:xfrm>
          <a:off x="4840536" y="1162722"/>
          <a:ext cx="932505" cy="10908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840536" y="1380893"/>
        <a:ext cx="652754" cy="654513"/>
      </dsp:txXfrm>
    </dsp:sp>
    <dsp:sp modelId="{3FFBF7D9-FC05-414F-883F-1F7DD294C3B8}">
      <dsp:nvSpPr>
        <dsp:cNvPr id="0" name=""/>
        <dsp:cNvSpPr/>
      </dsp:nvSpPr>
      <dsp:spPr>
        <a:xfrm>
          <a:off x="6160120" y="388566"/>
          <a:ext cx="4398612" cy="26391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IN" sz="1800" b="0" i="1" kern="1200" smtClean="0"/>
            <a:t>Steps that I followed to get the data ready</a:t>
          </a:r>
          <a:endParaRPr lang="en-IN" sz="1800" kern="1200"/>
        </a:p>
        <a:p>
          <a:pPr marL="114300" lvl="1" indent="-114300" algn="l" defTabSz="622300" rtl="0">
            <a:lnSpc>
              <a:spcPct val="90000"/>
            </a:lnSpc>
            <a:spcBef>
              <a:spcPct val="0"/>
            </a:spcBef>
            <a:spcAft>
              <a:spcPct val="15000"/>
            </a:spcAft>
            <a:buChar char="••"/>
          </a:pPr>
          <a:r>
            <a:rPr lang="en-IN" sz="1400" b="0" i="0" kern="1200" smtClean="0"/>
            <a:t>Pre cleaned the dataset by selecting significant columns.</a:t>
          </a:r>
          <a:endParaRPr lang="en-IN" sz="1400" kern="1200"/>
        </a:p>
        <a:p>
          <a:pPr marL="114300" lvl="1" indent="-114300" algn="l" defTabSz="622300" rtl="0">
            <a:lnSpc>
              <a:spcPct val="90000"/>
            </a:lnSpc>
            <a:spcBef>
              <a:spcPct val="0"/>
            </a:spcBef>
            <a:spcAft>
              <a:spcPct val="15000"/>
            </a:spcAft>
            <a:buChar char="••"/>
          </a:pPr>
          <a:r>
            <a:rPr lang="en-IN" sz="1400" b="0" i="0" kern="1200" smtClean="0"/>
            <a:t>Converting strings to categorical values using LabelEncoder.</a:t>
          </a:r>
          <a:endParaRPr lang="en-IN" sz="1400" kern="1200"/>
        </a:p>
        <a:p>
          <a:pPr marL="114300" lvl="1" indent="-114300" algn="l" defTabSz="622300" rtl="0">
            <a:lnSpc>
              <a:spcPct val="90000"/>
            </a:lnSpc>
            <a:spcBef>
              <a:spcPct val="0"/>
            </a:spcBef>
            <a:spcAft>
              <a:spcPct val="15000"/>
            </a:spcAft>
            <a:buChar char="••"/>
          </a:pPr>
          <a:r>
            <a:rPr lang="en-IN" sz="1400" b="0" i="0" kern="1200" smtClean="0"/>
            <a:t>Replacing numeric categorical features data with categorical values for some of the fields.</a:t>
          </a:r>
          <a:endParaRPr lang="en-IN" sz="1400" kern="1200"/>
        </a:p>
        <a:p>
          <a:pPr marL="114300" lvl="1" indent="-114300" algn="l" defTabSz="622300" rtl="0">
            <a:lnSpc>
              <a:spcPct val="90000"/>
            </a:lnSpc>
            <a:spcBef>
              <a:spcPct val="0"/>
            </a:spcBef>
            <a:spcAft>
              <a:spcPct val="15000"/>
            </a:spcAft>
            <a:buChar char="••"/>
          </a:pPr>
          <a:r>
            <a:rPr lang="en-IN" sz="1400" b="0" i="0" kern="1200" dirty="0" smtClean="0"/>
            <a:t>Creating dummy variables on categorical data for easy interpretation.</a:t>
          </a:r>
          <a:endParaRPr lang="en-IN" sz="1400" kern="1200" dirty="0"/>
        </a:p>
      </dsp:txBody>
      <dsp:txXfrm>
        <a:off x="6237419" y="465865"/>
        <a:ext cx="4244014" cy="24845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8C1B1-65C0-42BF-AD3B-49BA50C80493}">
      <dsp:nvSpPr>
        <dsp:cNvPr id="0" name=""/>
        <dsp:cNvSpPr/>
      </dsp:nvSpPr>
      <dsp:spPr>
        <a:xfrm>
          <a:off x="1205864" y="0"/>
          <a:ext cx="6833234" cy="48846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8C498-8999-4901-8591-E1E638C0CEA9}">
      <dsp:nvSpPr>
        <dsp:cNvPr id="0" name=""/>
        <dsp:cNvSpPr/>
      </dsp:nvSpPr>
      <dsp:spPr>
        <a:xfrm>
          <a:off x="4023" y="1344709"/>
          <a:ext cx="1935193" cy="219524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i="0" kern="1200" dirty="0" smtClean="0"/>
            <a:t>Feature Importance </a:t>
          </a:r>
          <a:r>
            <a:rPr lang="en-IN" sz="1400" b="0" i="0" kern="1200" dirty="0" smtClean="0"/>
            <a:t>findings will help to know criteria contributing most and least to the employee attrition</a:t>
          </a:r>
          <a:endParaRPr lang="en-IN" sz="1400" kern="1200" dirty="0"/>
        </a:p>
      </dsp:txBody>
      <dsp:txXfrm>
        <a:off x="98491" y="1439177"/>
        <a:ext cx="1746257" cy="2006311"/>
      </dsp:txXfrm>
    </dsp:sp>
    <dsp:sp modelId="{667ADDC8-5819-4478-B66F-EB1FF0FC7972}">
      <dsp:nvSpPr>
        <dsp:cNvPr id="0" name=""/>
        <dsp:cNvSpPr/>
      </dsp:nvSpPr>
      <dsp:spPr>
        <a:xfrm>
          <a:off x="2035976" y="1389531"/>
          <a:ext cx="1935193" cy="21056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b="0" i="0" kern="1200" dirty="0" smtClean="0"/>
            <a:t>HR can give more </a:t>
          </a:r>
          <a:r>
            <a:rPr lang="en-IN" sz="1200" b="0" i="0" kern="1200" dirty="0" smtClean="0"/>
            <a:t>importance </a:t>
          </a:r>
          <a:r>
            <a:rPr lang="en-IN" sz="1200" b="0" i="0" kern="1200" dirty="0" smtClean="0"/>
            <a:t>on </a:t>
          </a:r>
          <a:r>
            <a:rPr lang="en-IN" sz="1200" b="0" i="0" kern="1200" dirty="0" smtClean="0"/>
            <a:t>features having high weightage value by saving attrition rate and keeping employees focused and happy.</a:t>
          </a:r>
          <a:endParaRPr lang="en-IN" sz="1200" kern="1200" dirty="0"/>
        </a:p>
      </dsp:txBody>
      <dsp:txXfrm>
        <a:off x="2130444" y="1483999"/>
        <a:ext cx="1746257" cy="1916667"/>
      </dsp:txXfrm>
    </dsp:sp>
    <dsp:sp modelId="{A02C0F9F-0983-4AFB-A914-07CDFB3E7F0F}">
      <dsp:nvSpPr>
        <dsp:cNvPr id="0" name=""/>
        <dsp:cNvSpPr/>
      </dsp:nvSpPr>
      <dsp:spPr>
        <a:xfrm>
          <a:off x="4068994" y="1416426"/>
          <a:ext cx="1935193" cy="199804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b="0" i="0" kern="1200" dirty="0" smtClean="0"/>
            <a:t>Model created </a:t>
          </a:r>
          <a:r>
            <a:rPr lang="en-IN" sz="1200" b="0" i="0" kern="1200" dirty="0" smtClean="0"/>
            <a:t>will be useful to </a:t>
          </a:r>
          <a:r>
            <a:rPr lang="en-IN" sz="1200" b="0" i="0" kern="1200" dirty="0" smtClean="0"/>
            <a:t>generalize and predict employee attrition for new employee data. </a:t>
          </a:r>
          <a:r>
            <a:rPr lang="en-IN" sz="1200" b="0" i="0" kern="1200" dirty="0" smtClean="0"/>
            <a:t>                                                                                     </a:t>
          </a:r>
          <a:endParaRPr lang="en-IN" sz="1200" kern="1200" dirty="0"/>
        </a:p>
      </dsp:txBody>
      <dsp:txXfrm>
        <a:off x="4163462" y="1510894"/>
        <a:ext cx="1746257" cy="1809107"/>
      </dsp:txXfrm>
    </dsp:sp>
    <dsp:sp modelId="{45CB4568-9D5F-404E-B234-DD6EACD37DB2}">
      <dsp:nvSpPr>
        <dsp:cNvPr id="0" name=""/>
        <dsp:cNvSpPr/>
      </dsp:nvSpPr>
      <dsp:spPr>
        <a:xfrm>
          <a:off x="6099882" y="1465399"/>
          <a:ext cx="1935193" cy="19538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b="0" i="0" kern="1200" dirty="0" smtClean="0"/>
            <a:t>Prepare </a:t>
          </a:r>
          <a:r>
            <a:rPr lang="en-IN" sz="1200" b="0" i="0" kern="1200" dirty="0" smtClean="0"/>
            <a:t>in advance and </a:t>
          </a:r>
          <a:r>
            <a:rPr lang="en-IN" sz="1200" b="0" i="0" kern="1200" dirty="0" smtClean="0"/>
            <a:t>work with employee/employees to prevent/decrease attrition</a:t>
          </a:r>
          <a:endParaRPr lang="en-IN" sz="1200" kern="1200" dirty="0"/>
        </a:p>
      </dsp:txBody>
      <dsp:txXfrm>
        <a:off x="6194350" y="1559867"/>
        <a:ext cx="1746257" cy="17649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IBM </a:t>
            </a:r>
            <a:r>
              <a:rPr lang="en-IN" b="1" dirty="0"/>
              <a:t>HR </a:t>
            </a:r>
            <a:r>
              <a:rPr lang="en-IN" b="1" dirty="0" smtClean="0"/>
              <a:t>Analytics:             </a:t>
            </a:r>
            <a:br>
              <a:rPr lang="en-IN" b="1" dirty="0" smtClean="0"/>
            </a:br>
            <a:r>
              <a:rPr lang="en-IN" b="1" dirty="0"/>
              <a:t> </a:t>
            </a:r>
            <a:r>
              <a:rPr lang="en-IN" b="1" dirty="0" smtClean="0"/>
              <a:t>       Employee </a:t>
            </a:r>
            <a:r>
              <a:rPr lang="en-IN" b="1" dirty="0"/>
              <a:t>Attrition </a:t>
            </a:r>
            <a:endParaRPr lang="en-IN" dirty="0"/>
          </a:p>
        </p:txBody>
      </p:sp>
      <p:sp>
        <p:nvSpPr>
          <p:cNvPr id="3" name="Subtitle 2"/>
          <p:cNvSpPr>
            <a:spLocks noGrp="1"/>
          </p:cNvSpPr>
          <p:nvPr>
            <p:ph type="subTitle" idx="1"/>
          </p:nvPr>
        </p:nvSpPr>
        <p:spPr>
          <a:xfrm>
            <a:off x="1795849" y="4777380"/>
            <a:ext cx="8184764" cy="861419"/>
          </a:xfrm>
        </p:spPr>
        <p:txBody>
          <a:bodyPr/>
          <a:lstStyle/>
          <a:p>
            <a:r>
              <a:rPr lang="en-IN" i="1" dirty="0" smtClean="0"/>
              <a:t>                 </a:t>
            </a:r>
          </a:p>
          <a:p>
            <a:pPr algn="just"/>
            <a:r>
              <a:rPr lang="en-IN" i="1" dirty="0"/>
              <a:t> </a:t>
            </a:r>
            <a:r>
              <a:rPr lang="en-IN" i="1" dirty="0" smtClean="0"/>
              <a:t>               </a:t>
            </a:r>
            <a:r>
              <a:rPr lang="en-IN" i="1" dirty="0" smtClean="0">
                <a:solidFill>
                  <a:srgbClr val="FFFF00"/>
                </a:solidFill>
              </a:rPr>
              <a:t>Springboard </a:t>
            </a:r>
            <a:r>
              <a:rPr lang="en-IN" i="1" dirty="0">
                <a:solidFill>
                  <a:srgbClr val="FFFF00"/>
                </a:solidFill>
              </a:rPr>
              <a:t>DSC Capstone Project 1 by Sneha Rani</a:t>
            </a:r>
            <a:endParaRPr lang="en-IN" dirty="0">
              <a:solidFill>
                <a:srgbClr val="FFFF00"/>
              </a:solidFill>
            </a:endParaRPr>
          </a:p>
        </p:txBody>
      </p:sp>
    </p:spTree>
    <p:extLst>
      <p:ext uri="{BB962C8B-B14F-4D97-AF65-F5344CB8AC3E}">
        <p14:creationId xmlns:p14="http://schemas.microsoft.com/office/powerpoint/2010/main" val="1753977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2558473"/>
            <a:ext cx="11249891" cy="4299527"/>
          </a:xfrm>
        </p:spPr>
        <p:txBody>
          <a:bodyPr/>
          <a:lstStyle/>
          <a:p>
            <a:pPr>
              <a:buFont typeface="Wingdings" panose="05000000000000000000" pitchFamily="2" charset="2"/>
              <a:buChar char="q"/>
            </a:pPr>
            <a:r>
              <a:rPr lang="en-IN" b="1" dirty="0">
                <a:latin typeface="Constantia" panose="02030602050306030303" pitchFamily="18" charset="0"/>
              </a:rPr>
              <a:t>Do JobSatisfaction and JobRole impact gradual loss of employees? Are these two features have a common pattern</a:t>
            </a:r>
            <a:r>
              <a:rPr lang="en-IN" b="1" dirty="0" smtClean="0">
                <a:latin typeface="Constantia" panose="02030602050306030303" pitchFamily="18" charset="0"/>
              </a:rPr>
              <a:t>?</a:t>
            </a:r>
          </a:p>
          <a:p>
            <a:pPr marL="0" indent="0">
              <a:buNone/>
            </a:pPr>
            <a:endParaRPr lang="en-IN" dirty="0">
              <a:latin typeface="Constantia" panose="02030602050306030303" pitchFamily="18" charset="0"/>
            </a:endParaRPr>
          </a:p>
        </p:txBody>
      </p:sp>
      <p:pic>
        <p:nvPicPr>
          <p:cNvPr id="4" name="Picture 3"/>
          <p:cNvPicPr>
            <a:picLocks noChangeAspect="1"/>
          </p:cNvPicPr>
          <p:nvPr/>
        </p:nvPicPr>
        <p:blipFill>
          <a:blip r:embed="rId2"/>
          <a:stretch>
            <a:fillRect/>
          </a:stretch>
        </p:blipFill>
        <p:spPr>
          <a:xfrm>
            <a:off x="782782" y="3371273"/>
            <a:ext cx="5322454" cy="3486727"/>
          </a:xfrm>
          <a:prstGeom prst="rect">
            <a:avLst/>
          </a:prstGeom>
        </p:spPr>
      </p:pic>
      <p:sp>
        <p:nvSpPr>
          <p:cNvPr id="5" name="TextBox 4"/>
          <p:cNvSpPr txBox="1"/>
          <p:nvPr/>
        </p:nvSpPr>
        <p:spPr>
          <a:xfrm>
            <a:off x="6428509" y="3629890"/>
            <a:ext cx="4608945" cy="2031325"/>
          </a:xfrm>
          <a:prstGeom prst="rect">
            <a:avLst/>
          </a:prstGeom>
          <a:gradFill flip="none" rotWithShape="1">
            <a:gsLst>
              <a:gs pos="0">
                <a:schemeClr val="accent1">
                  <a:tint val="66000"/>
                  <a:satMod val="160000"/>
                </a:schemeClr>
              </a:gs>
              <a:gs pos="66000">
                <a:schemeClr val="accent1">
                  <a:tint val="44500"/>
                  <a:satMod val="160000"/>
                </a:schemeClr>
              </a:gs>
              <a:gs pos="100000">
                <a:schemeClr val="accent1">
                  <a:tint val="23500"/>
                  <a:satMod val="160000"/>
                </a:schemeClr>
              </a:gs>
            </a:gsLst>
            <a:lin ang="16200000" scaled="1"/>
            <a:tileRect/>
          </a:gradFill>
        </p:spPr>
        <p:txBody>
          <a:bodyPr wrap="square" rtlCol="0">
            <a:spAutoFit/>
          </a:bodyPr>
          <a:lstStyle/>
          <a:p>
            <a:pPr marL="285750" indent="-285750">
              <a:buFont typeface="Wingdings" panose="05000000000000000000" pitchFamily="2" charset="2"/>
              <a:buChar char="§"/>
            </a:pPr>
            <a:r>
              <a:rPr lang="en-IN" dirty="0">
                <a:latin typeface="Constantia" panose="02030602050306030303" pitchFamily="18" charset="0"/>
              </a:rPr>
              <a:t>E</a:t>
            </a:r>
            <a:r>
              <a:rPr lang="en-IN" dirty="0" smtClean="0">
                <a:latin typeface="Constantia" panose="02030602050306030303" pitchFamily="18" charset="0"/>
              </a:rPr>
              <a:t>mployees </a:t>
            </a:r>
            <a:r>
              <a:rPr lang="en-IN" dirty="0">
                <a:latin typeface="Constantia" panose="02030602050306030303" pitchFamily="18" charset="0"/>
              </a:rPr>
              <a:t>in </a:t>
            </a:r>
            <a:r>
              <a:rPr lang="en-IN" dirty="0" smtClean="0">
                <a:latin typeface="Constantia" panose="02030602050306030303" pitchFamily="18" charset="0"/>
              </a:rPr>
              <a:t>Sales </a:t>
            </a:r>
            <a:r>
              <a:rPr lang="en-IN" dirty="0">
                <a:latin typeface="Constantia" panose="02030602050306030303" pitchFamily="18" charset="0"/>
              </a:rPr>
              <a:t>Executive, Research Scientist, Laboratory </a:t>
            </a:r>
            <a:r>
              <a:rPr lang="en-IN" dirty="0" smtClean="0">
                <a:latin typeface="Constantia" panose="02030602050306030303" pitchFamily="18" charset="0"/>
              </a:rPr>
              <a:t>Technician </a:t>
            </a:r>
            <a:r>
              <a:rPr lang="en-IN" dirty="0">
                <a:latin typeface="Constantia" panose="02030602050306030303" pitchFamily="18" charset="0"/>
              </a:rPr>
              <a:t>leave the company </a:t>
            </a:r>
            <a:r>
              <a:rPr lang="en-IN" dirty="0" smtClean="0">
                <a:latin typeface="Constantia" panose="02030602050306030303" pitchFamily="18" charset="0"/>
              </a:rPr>
              <a:t>most having low and high (not very high) job satisfaction level.</a:t>
            </a:r>
          </a:p>
          <a:p>
            <a:pPr marL="285750" indent="-285750">
              <a:buFont typeface="Wingdings" panose="05000000000000000000" pitchFamily="2" charset="2"/>
              <a:buChar char="§"/>
            </a:pPr>
            <a:r>
              <a:rPr lang="en-IN" dirty="0">
                <a:latin typeface="Constantia" panose="02030602050306030303" pitchFamily="18" charset="0"/>
              </a:rPr>
              <a:t>Sales Representative employees show </a:t>
            </a:r>
            <a:r>
              <a:rPr lang="en-IN" dirty="0" smtClean="0">
                <a:latin typeface="Constantia" panose="02030602050306030303" pitchFamily="18" charset="0"/>
              </a:rPr>
              <a:t>a similar </a:t>
            </a:r>
            <a:r>
              <a:rPr lang="en-IN" dirty="0">
                <a:latin typeface="Constantia" panose="02030602050306030303" pitchFamily="18" charset="0"/>
              </a:rPr>
              <a:t>count of attrition under all job satisfaction levels</a:t>
            </a:r>
            <a:r>
              <a:rPr lang="en-IN" dirty="0" smtClean="0">
                <a:latin typeface="Constantia" panose="02030602050306030303" pitchFamily="18" charset="0"/>
              </a:rPr>
              <a:t>.</a:t>
            </a:r>
            <a:endParaRPr lang="en-IN" dirty="0">
              <a:latin typeface="Constantia" panose="02030602050306030303" pitchFamily="18" charset="0"/>
            </a:endParaRPr>
          </a:p>
        </p:txBody>
      </p:sp>
      <p:sp>
        <p:nvSpPr>
          <p:cNvPr id="6" name="Title 1"/>
          <p:cNvSpPr>
            <a:spLocks noGrp="1"/>
          </p:cNvSpPr>
          <p:nvPr>
            <p:ph type="title"/>
          </p:nvPr>
        </p:nvSpPr>
        <p:spPr/>
        <p:txBody>
          <a:bodyPr/>
          <a:lstStyle/>
          <a:p>
            <a:r>
              <a:rPr lang="en-IN" dirty="0" smtClean="0">
                <a:latin typeface="Constantia" panose="02030602050306030303" pitchFamily="18" charset="0"/>
              </a:rPr>
              <a:t>Continued…</a:t>
            </a:r>
            <a:endParaRPr lang="en-IN" dirty="0">
              <a:latin typeface="Constantia" panose="02030602050306030303" pitchFamily="18" charset="0"/>
            </a:endParaRPr>
          </a:p>
        </p:txBody>
      </p:sp>
    </p:spTree>
    <p:extLst>
      <p:ext uri="{BB962C8B-B14F-4D97-AF65-F5344CB8AC3E}">
        <p14:creationId xmlns:p14="http://schemas.microsoft.com/office/powerpoint/2010/main" val="147388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28" y="749000"/>
            <a:ext cx="9690345" cy="864368"/>
          </a:xfrm>
        </p:spPr>
        <p:txBody>
          <a:bodyPr/>
          <a:lstStyle/>
          <a:p>
            <a:r>
              <a:rPr lang="en-IN" sz="2800" b="1" dirty="0" smtClean="0">
                <a:latin typeface="Constantia" panose="02030602050306030303" pitchFamily="18" charset="0"/>
              </a:rPr>
              <a:t>Applying Inferential Statistics for my further </a:t>
            </a:r>
            <a:r>
              <a:rPr lang="en-IN" sz="2800" b="1" dirty="0">
                <a:latin typeface="Constantia" panose="02030602050306030303" pitchFamily="18" charset="0"/>
              </a:rPr>
              <a:t>findings</a:t>
            </a:r>
            <a:r>
              <a:rPr lang="en-IN" sz="2800" b="1" dirty="0"/>
              <a:t> </a:t>
            </a:r>
            <a:endParaRPr lang="en-IN" sz="2800" dirty="0">
              <a:latin typeface="Constantia" panose="02030602050306030303" pitchFamily="18" charset="0"/>
            </a:endParaRPr>
          </a:p>
        </p:txBody>
      </p:sp>
      <p:sp>
        <p:nvSpPr>
          <p:cNvPr id="3" name="Content Placeholder 2"/>
          <p:cNvSpPr>
            <a:spLocks noGrp="1"/>
          </p:cNvSpPr>
          <p:nvPr>
            <p:ph idx="1"/>
          </p:nvPr>
        </p:nvSpPr>
        <p:spPr>
          <a:xfrm>
            <a:off x="1154954" y="2603500"/>
            <a:ext cx="10649868" cy="2014682"/>
          </a:xfrm>
        </p:spPr>
        <p:txBody>
          <a:bodyPr/>
          <a:lstStyle/>
          <a:p>
            <a:pPr>
              <a:buFont typeface="Wingdings" panose="05000000000000000000" pitchFamily="2" charset="2"/>
              <a:buChar char="q"/>
            </a:pPr>
            <a:r>
              <a:rPr lang="en-IN" b="1" dirty="0" smtClean="0">
                <a:latin typeface="Constantia" panose="02030602050306030303" pitchFamily="18" charset="0"/>
              </a:rPr>
              <a:t>I</a:t>
            </a:r>
            <a:r>
              <a:rPr lang="en-IN" b="1" dirty="0">
                <a:latin typeface="Constantia" panose="02030602050306030303" pitchFamily="18" charset="0"/>
              </a:rPr>
              <a:t>s Age statistically impacting the </a:t>
            </a:r>
            <a:r>
              <a:rPr lang="en-IN" b="1" dirty="0" smtClean="0">
                <a:latin typeface="Constantia" panose="02030602050306030303" pitchFamily="18" charset="0"/>
              </a:rPr>
              <a:t>Attrition Rate?</a:t>
            </a:r>
          </a:p>
          <a:p>
            <a:pPr marL="0" indent="0">
              <a:buNone/>
            </a:pPr>
            <a:endParaRPr lang="en-IN" b="1" dirty="0" smtClean="0">
              <a:latin typeface="Constantia" panose="02030602050306030303" pitchFamily="18" charset="0"/>
            </a:endParaRPr>
          </a:p>
          <a:p>
            <a:pPr>
              <a:buFont typeface="Wingdings" panose="05000000000000000000" pitchFamily="2" charset="2"/>
              <a:buChar char="q"/>
            </a:pPr>
            <a:r>
              <a:rPr lang="en-IN" b="1" dirty="0">
                <a:latin typeface="Constantia" panose="02030602050306030303" pitchFamily="18" charset="0"/>
              </a:rPr>
              <a:t>Do male or female of different age groups impact differently to the employee attrition</a:t>
            </a:r>
            <a:r>
              <a:rPr lang="en-IN" b="1" dirty="0" smtClean="0">
                <a:latin typeface="Constantia" panose="02030602050306030303" pitchFamily="18" charset="0"/>
              </a:rPr>
              <a:t>?</a:t>
            </a:r>
          </a:p>
          <a:p>
            <a:pPr marL="0" indent="0">
              <a:buNone/>
            </a:pPr>
            <a:endParaRPr lang="en-IN" b="1" dirty="0">
              <a:latin typeface="Constantia" panose="02030602050306030303" pitchFamily="18" charset="0"/>
            </a:endParaRPr>
          </a:p>
          <a:p>
            <a:pPr marL="0" indent="0">
              <a:buNone/>
            </a:pPr>
            <a:r>
              <a:rPr lang="en-IN" b="1" dirty="0" smtClean="0">
                <a:latin typeface="Constantia" panose="02030602050306030303" pitchFamily="18" charset="0"/>
              </a:rPr>
              <a:t>Since I am dealing with categorical features, an optimal test is </a:t>
            </a:r>
            <a:r>
              <a:rPr lang="en-IN" b="1" dirty="0" smtClean="0">
                <a:solidFill>
                  <a:srgbClr val="7030A0"/>
                </a:solidFill>
                <a:latin typeface="Constantia" panose="02030602050306030303" pitchFamily="18" charset="0"/>
              </a:rPr>
              <a:t>Chi-square contingency </a:t>
            </a:r>
            <a:r>
              <a:rPr lang="en-IN" b="1" dirty="0" smtClean="0">
                <a:latin typeface="Constantia" panose="02030602050306030303" pitchFamily="18" charset="0"/>
              </a:rPr>
              <a:t>test.</a:t>
            </a:r>
            <a:endParaRPr lang="en-IN" b="1" dirty="0" smtClean="0"/>
          </a:p>
        </p:txBody>
      </p:sp>
    </p:spTree>
    <p:extLst>
      <p:ext uri="{BB962C8B-B14F-4D97-AF65-F5344CB8AC3E}">
        <p14:creationId xmlns:p14="http://schemas.microsoft.com/office/powerpoint/2010/main" val="321172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785"/>
            <a:ext cx="10089695" cy="766118"/>
          </a:xfrm>
        </p:spPr>
        <p:txBody>
          <a:bodyPr/>
          <a:lstStyle/>
          <a:p>
            <a:r>
              <a:rPr lang="en-IN" sz="2800" b="1" dirty="0" smtClean="0">
                <a:latin typeface="Constantia" panose="02030602050306030303" pitchFamily="18" charset="0"/>
              </a:rPr>
              <a:t>Chi-square Contingency test</a:t>
            </a:r>
            <a:r>
              <a:rPr lang="en-IN" sz="2800" b="1" dirty="0">
                <a:latin typeface="Constantia" panose="02030602050306030303" pitchFamily="18" charset="0"/>
              </a:rPr>
              <a:t/>
            </a:r>
            <a:br>
              <a:rPr lang="en-IN" sz="2800" b="1" dirty="0">
                <a:latin typeface="Constantia" panose="02030602050306030303" pitchFamily="18" charset="0"/>
              </a:rPr>
            </a:br>
            <a:endParaRPr lang="en-IN" sz="2800" dirty="0">
              <a:latin typeface="Constantia" panose="02030602050306030303" pitchFamily="18" charset="0"/>
            </a:endParaRPr>
          </a:p>
        </p:txBody>
      </p:sp>
      <p:sp>
        <p:nvSpPr>
          <p:cNvPr id="3" name="Content Placeholder 2"/>
          <p:cNvSpPr>
            <a:spLocks noGrp="1"/>
          </p:cNvSpPr>
          <p:nvPr>
            <p:ph idx="1"/>
          </p:nvPr>
        </p:nvSpPr>
        <p:spPr>
          <a:xfrm>
            <a:off x="502508" y="2603500"/>
            <a:ext cx="9593435" cy="3995008"/>
          </a:xfrm>
        </p:spPr>
        <p:txBody>
          <a:bodyPr>
            <a:normAutofit fontScale="92500"/>
          </a:bodyPr>
          <a:lstStyle/>
          <a:p>
            <a:r>
              <a:rPr lang="en-IN" sz="1600" b="1" dirty="0" smtClean="0">
                <a:latin typeface="Constantia" panose="02030602050306030303" pitchFamily="18" charset="0"/>
              </a:rPr>
              <a:t>Null </a:t>
            </a:r>
            <a:r>
              <a:rPr lang="en-IN" sz="1600" b="1" dirty="0">
                <a:latin typeface="Constantia" panose="02030602050306030303" pitchFamily="18" charset="0"/>
              </a:rPr>
              <a:t>hypothesis (H0):</a:t>
            </a:r>
            <a:r>
              <a:rPr lang="en-IN" sz="1600" dirty="0">
                <a:latin typeface="Constantia" panose="02030602050306030303" pitchFamily="18" charset="0"/>
              </a:rPr>
              <a:t> </a:t>
            </a:r>
            <a:r>
              <a:rPr lang="en-IN" sz="1600" i="1" dirty="0">
                <a:latin typeface="Constantia" panose="02030602050306030303" pitchFamily="18" charset="0"/>
              </a:rPr>
              <a:t>The 2 categorical variables are independent (there is no relationship between the variables)</a:t>
            </a:r>
            <a:endParaRPr lang="en-IN" sz="1600" dirty="0">
              <a:latin typeface="Constantia" panose="02030602050306030303" pitchFamily="18" charset="0"/>
            </a:endParaRPr>
          </a:p>
          <a:p>
            <a:r>
              <a:rPr lang="en-IN" sz="1600" b="1" dirty="0">
                <a:latin typeface="Constantia" panose="02030602050306030303" pitchFamily="18" charset="0"/>
              </a:rPr>
              <a:t>Alternate hypothesis (H1):</a:t>
            </a:r>
            <a:r>
              <a:rPr lang="en-IN" sz="1600" dirty="0">
                <a:latin typeface="Constantia" panose="02030602050306030303" pitchFamily="18" charset="0"/>
              </a:rPr>
              <a:t> </a:t>
            </a:r>
            <a:r>
              <a:rPr lang="en-IN" sz="1600" i="1" dirty="0">
                <a:latin typeface="Constantia" panose="02030602050306030303" pitchFamily="18" charset="0"/>
              </a:rPr>
              <a:t>The 2 categorical variables are dependent (there is a relationship between the variables</a:t>
            </a:r>
            <a:r>
              <a:rPr lang="en-IN" sz="1600" i="1" dirty="0" smtClean="0">
                <a:latin typeface="Constantia" panose="02030602050306030303" pitchFamily="18" charset="0"/>
              </a:rPr>
              <a:t>)</a:t>
            </a:r>
          </a:p>
          <a:p>
            <a:pPr marL="0" indent="0">
              <a:buNone/>
            </a:pPr>
            <a:endParaRPr lang="en-IN" dirty="0" smtClean="0">
              <a:latin typeface="Constantia" panose="02030602050306030303" pitchFamily="18" charset="0"/>
            </a:endParaRPr>
          </a:p>
          <a:p>
            <a:pPr marL="0" indent="0">
              <a:buNone/>
            </a:pPr>
            <a:r>
              <a:rPr lang="en-IN" dirty="0" smtClean="0">
                <a:latin typeface="Constantia" panose="02030602050306030303" pitchFamily="18" charset="0"/>
              </a:rPr>
              <a:t>Results </a:t>
            </a:r>
            <a:r>
              <a:rPr lang="en-IN" dirty="0">
                <a:latin typeface="Constantia" panose="02030602050306030303" pitchFamily="18" charset="0"/>
              </a:rPr>
              <a:t>of my further findings using Chi-square </a:t>
            </a:r>
            <a:r>
              <a:rPr lang="en-IN" dirty="0" smtClean="0">
                <a:latin typeface="Constantia" panose="02030602050306030303" pitchFamily="18" charset="0"/>
              </a:rPr>
              <a:t>test</a:t>
            </a:r>
            <a:endParaRPr lang="en-IN" dirty="0">
              <a:latin typeface="Constantia" panose="02030602050306030303" pitchFamily="18" charset="0"/>
            </a:endParaRPr>
          </a:p>
          <a:p>
            <a:pPr>
              <a:buFont typeface="Wingdings" panose="05000000000000000000" pitchFamily="2" charset="2"/>
              <a:buChar char="q"/>
            </a:pPr>
            <a:r>
              <a:rPr lang="en-IN" i="1" dirty="0">
                <a:latin typeface="Constantia" panose="02030602050306030303" pitchFamily="18" charset="0"/>
              </a:rPr>
              <a:t>Chi-square test shows ‘</a:t>
            </a:r>
            <a:r>
              <a:rPr lang="en-IN" i="1" dirty="0" err="1">
                <a:latin typeface="Constantia" panose="02030602050306030303" pitchFamily="18" charset="0"/>
              </a:rPr>
              <a:t>Age_Group</a:t>
            </a:r>
            <a:r>
              <a:rPr lang="en-IN" i="1" dirty="0">
                <a:latin typeface="Constantia" panose="02030602050306030303" pitchFamily="18" charset="0"/>
              </a:rPr>
              <a:t>' and 'Attrition'  are not statistically independent</a:t>
            </a:r>
          </a:p>
          <a:p>
            <a:pPr lvl="2">
              <a:buFont typeface="Wingdings" panose="05000000000000000000" pitchFamily="2" charset="2"/>
              <a:buChar char="q"/>
            </a:pPr>
            <a:r>
              <a:rPr lang="en-IN" sz="1800" i="1" dirty="0">
                <a:latin typeface="Constantia" panose="02030602050306030303" pitchFamily="18" charset="0"/>
              </a:rPr>
              <a:t>Test has p-value of 0 ( below the threshold value of 0.05 ) and so we rejected the null </a:t>
            </a:r>
            <a:r>
              <a:rPr lang="en-IN" sz="1800" i="1" dirty="0" smtClean="0">
                <a:latin typeface="Constantia" panose="02030602050306030303" pitchFamily="18" charset="0"/>
              </a:rPr>
              <a:t>hypothesis,</a:t>
            </a:r>
            <a:endParaRPr lang="en-IN" i="1" dirty="0">
              <a:latin typeface="Constantia" panose="02030602050306030303" pitchFamily="18" charset="0"/>
            </a:endParaRPr>
          </a:p>
          <a:p>
            <a:pPr>
              <a:buFont typeface="Wingdings" panose="05000000000000000000" pitchFamily="2" charset="2"/>
              <a:buChar char="q"/>
            </a:pPr>
            <a:r>
              <a:rPr lang="en-IN" i="1" dirty="0">
                <a:latin typeface="Constantia" panose="02030602050306030303" pitchFamily="18" charset="0"/>
              </a:rPr>
              <a:t>Chi-Square test shows ‘Gender(Male or female)’  and Attrition may be statistically independent.</a:t>
            </a:r>
          </a:p>
          <a:p>
            <a:pPr lvl="2">
              <a:buFont typeface="Wingdings" panose="05000000000000000000" pitchFamily="2" charset="2"/>
              <a:buChar char="q"/>
            </a:pPr>
            <a:r>
              <a:rPr lang="en-IN" sz="1800" i="1" dirty="0">
                <a:latin typeface="Constantia" panose="02030602050306030303" pitchFamily="18" charset="0"/>
              </a:rPr>
              <a:t>Test has p-value of 0.2906(which is significantly higher than threshold value of 0.05) and so I cannot reject the null hypothesis.</a:t>
            </a:r>
          </a:p>
          <a:p>
            <a:pPr marL="0" indent="0">
              <a:buNone/>
            </a:pPr>
            <a:endParaRPr lang="en-IN" sz="1400" dirty="0" smtClean="0"/>
          </a:p>
        </p:txBody>
      </p:sp>
      <p:pic>
        <p:nvPicPr>
          <p:cNvPr id="5" name="Picture 4"/>
          <p:cNvPicPr>
            <a:picLocks noChangeAspect="1"/>
          </p:cNvPicPr>
          <p:nvPr/>
        </p:nvPicPr>
        <p:blipFill>
          <a:blip r:embed="rId2"/>
          <a:stretch>
            <a:fillRect/>
          </a:stretch>
        </p:blipFill>
        <p:spPr>
          <a:xfrm>
            <a:off x="10095943" y="4219751"/>
            <a:ext cx="1850231" cy="1025958"/>
          </a:xfrm>
          <a:prstGeom prst="rect">
            <a:avLst/>
          </a:prstGeom>
        </p:spPr>
      </p:pic>
      <p:pic>
        <p:nvPicPr>
          <p:cNvPr id="6" name="Picture 5"/>
          <p:cNvPicPr>
            <a:picLocks noChangeAspect="1"/>
          </p:cNvPicPr>
          <p:nvPr/>
        </p:nvPicPr>
        <p:blipFill>
          <a:blip r:embed="rId3"/>
          <a:stretch>
            <a:fillRect/>
          </a:stretch>
        </p:blipFill>
        <p:spPr>
          <a:xfrm>
            <a:off x="10095943" y="5493608"/>
            <a:ext cx="1924050" cy="1104900"/>
          </a:xfrm>
          <a:prstGeom prst="rect">
            <a:avLst/>
          </a:prstGeom>
        </p:spPr>
      </p:pic>
    </p:spTree>
    <p:extLst>
      <p:ext uri="{BB962C8B-B14F-4D97-AF65-F5344CB8AC3E}">
        <p14:creationId xmlns:p14="http://schemas.microsoft.com/office/powerpoint/2010/main" val="136205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onstantia" panose="02030602050306030303" pitchFamily="18" charset="0"/>
              </a:rPr>
              <a:t>Modelling the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74115262"/>
              </p:ext>
            </p:extLst>
          </p:nvPr>
        </p:nvGraphicFramePr>
        <p:xfrm>
          <a:off x="793004" y="2603500"/>
          <a:ext cx="10560796"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36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6" y="964143"/>
            <a:ext cx="8761413" cy="706964"/>
          </a:xfrm>
        </p:spPr>
        <p:txBody>
          <a:bodyPr/>
          <a:lstStyle/>
          <a:p>
            <a:r>
              <a:rPr lang="en-IN" sz="3200" dirty="0" smtClean="0">
                <a:latin typeface="Constantia" panose="02030602050306030303" pitchFamily="18" charset="0"/>
              </a:rPr>
              <a:t>Build </a:t>
            </a:r>
            <a:r>
              <a:rPr lang="en-IN" sz="3200" dirty="0">
                <a:latin typeface="Constantia" panose="02030602050306030303" pitchFamily="18" charset="0"/>
              </a:rPr>
              <a:t>baseline model using logistic regression</a:t>
            </a:r>
          </a:p>
        </p:txBody>
      </p:sp>
      <p:sp>
        <p:nvSpPr>
          <p:cNvPr id="3" name="Content Placeholder 2"/>
          <p:cNvSpPr>
            <a:spLocks noGrp="1"/>
          </p:cNvSpPr>
          <p:nvPr>
            <p:ph idx="1"/>
          </p:nvPr>
        </p:nvSpPr>
        <p:spPr>
          <a:xfrm>
            <a:off x="561976" y="2243281"/>
            <a:ext cx="10896600" cy="4480791"/>
          </a:xfrm>
        </p:spPr>
        <p:txBody>
          <a:bodyPr>
            <a:normAutofit/>
          </a:bodyPr>
          <a:lstStyle/>
          <a:p>
            <a:pPr marL="0" indent="0">
              <a:buNone/>
            </a:pPr>
            <a:r>
              <a:rPr lang="en-IN" sz="2200" b="1" dirty="0" smtClean="0">
                <a:latin typeface="Constantia" panose="02030602050306030303" pitchFamily="18" charset="0"/>
              </a:rPr>
              <a:t>Approach:</a:t>
            </a:r>
          </a:p>
          <a:p>
            <a:pPr marL="0" indent="0">
              <a:buNone/>
            </a:pPr>
            <a:endParaRPr lang="en-IN" sz="2200" dirty="0" smtClean="0"/>
          </a:p>
          <a:p>
            <a:pPr algn="just">
              <a:buFont typeface="Wingdings" panose="05000000000000000000" pitchFamily="2" charset="2"/>
              <a:buChar char="Ø"/>
            </a:pPr>
            <a:r>
              <a:rPr lang="en-IN" sz="2200" dirty="0" smtClean="0">
                <a:latin typeface="Constantia" panose="02030602050306030303" pitchFamily="18" charset="0"/>
              </a:rPr>
              <a:t>When </a:t>
            </a:r>
            <a:r>
              <a:rPr lang="en-IN" sz="2200" dirty="0">
                <a:latin typeface="Constantia" panose="02030602050306030303" pitchFamily="18" charset="0"/>
              </a:rPr>
              <a:t>fitting models, </a:t>
            </a:r>
            <a:r>
              <a:rPr lang="en-IN" sz="2200" dirty="0" smtClean="0">
                <a:latin typeface="Constantia" panose="02030602050306030303" pitchFamily="18" charset="0"/>
              </a:rPr>
              <a:t>I wanted to </a:t>
            </a:r>
            <a:r>
              <a:rPr lang="en-IN" sz="2200" dirty="0">
                <a:latin typeface="Constantia" panose="02030602050306030303" pitchFamily="18" charset="0"/>
              </a:rPr>
              <a:t>ensure two things</a:t>
            </a:r>
            <a:r>
              <a:rPr lang="en-IN" sz="2200" dirty="0" smtClean="0">
                <a:latin typeface="Constantia" panose="02030602050306030303" pitchFamily="18" charset="0"/>
              </a:rPr>
              <a:t>:</a:t>
            </a:r>
          </a:p>
          <a:p>
            <a:pPr lvl="2" algn="just">
              <a:buFont typeface="Wingdings" panose="05000000000000000000" pitchFamily="2" charset="2"/>
              <a:buChar char="ü"/>
            </a:pPr>
            <a:r>
              <a:rPr lang="en-IN" sz="2200" dirty="0" smtClean="0">
                <a:latin typeface="Constantia" panose="02030602050306030303" pitchFamily="18" charset="0"/>
              </a:rPr>
              <a:t>Finding the </a:t>
            </a:r>
            <a:r>
              <a:rPr lang="en-IN" sz="2200" dirty="0">
                <a:latin typeface="Constantia" panose="02030602050306030303" pitchFamily="18" charset="0"/>
              </a:rPr>
              <a:t>best model (in terms of model parameters</a:t>
            </a:r>
            <a:r>
              <a:rPr lang="en-IN" sz="2200" dirty="0" smtClean="0">
                <a:latin typeface="Constantia" panose="02030602050306030303" pitchFamily="18" charset="0"/>
              </a:rPr>
              <a:t>).</a:t>
            </a:r>
          </a:p>
          <a:p>
            <a:pPr lvl="2">
              <a:buFont typeface="Wingdings" panose="05000000000000000000" pitchFamily="2" charset="2"/>
              <a:buChar char="ü"/>
            </a:pPr>
            <a:r>
              <a:rPr lang="en-IN" sz="2200" dirty="0" smtClean="0">
                <a:latin typeface="Constantia" panose="02030602050306030303" pitchFamily="18" charset="0"/>
              </a:rPr>
              <a:t>The </a:t>
            </a:r>
            <a:r>
              <a:rPr lang="en-IN" sz="2200" dirty="0">
                <a:latin typeface="Constantia" panose="02030602050306030303" pitchFamily="18" charset="0"/>
              </a:rPr>
              <a:t>model is highly likely to generalize i.e. perform well on </a:t>
            </a:r>
            <a:r>
              <a:rPr lang="en-IN" sz="2200" dirty="0" smtClean="0">
                <a:latin typeface="Constantia" panose="02030602050306030303" pitchFamily="18" charset="0"/>
              </a:rPr>
              <a:t>unseen. data.</a:t>
            </a:r>
          </a:p>
          <a:p>
            <a:pPr marL="914400" lvl="2" indent="0">
              <a:buNone/>
            </a:pPr>
            <a:endParaRPr lang="en-IN" sz="2000" dirty="0">
              <a:latin typeface="Constantia" panose="02030602050306030303" pitchFamily="18" charset="0"/>
            </a:endParaRPr>
          </a:p>
          <a:p>
            <a:pPr>
              <a:buFont typeface="Wingdings" panose="05000000000000000000" pitchFamily="2" charset="2"/>
              <a:buChar char="Ø"/>
            </a:pPr>
            <a:r>
              <a:rPr lang="en-IN" sz="2000" dirty="0">
                <a:latin typeface="Constantia" panose="02030602050306030303" pitchFamily="18" charset="0"/>
              </a:rPr>
              <a:t>I </a:t>
            </a:r>
            <a:r>
              <a:rPr lang="en-IN" sz="2000" dirty="0" smtClean="0">
                <a:latin typeface="Constantia" panose="02030602050306030303" pitchFamily="18" charset="0"/>
              </a:rPr>
              <a:t>first built </a:t>
            </a:r>
            <a:r>
              <a:rPr lang="en-IN" sz="2000" dirty="0">
                <a:latin typeface="Constantia" panose="02030602050306030303" pitchFamily="18" charset="0"/>
              </a:rPr>
              <a:t>logistic regression base line model using </a:t>
            </a:r>
            <a:r>
              <a:rPr lang="en-IN" sz="2000" dirty="0" smtClean="0">
                <a:latin typeface="Constantia" panose="02030602050306030303" pitchFamily="18" charset="0"/>
              </a:rPr>
              <a:t>'L2' </a:t>
            </a:r>
            <a:r>
              <a:rPr lang="en-IN" sz="2000" dirty="0">
                <a:latin typeface="Constantia" panose="02030602050306030303" pitchFamily="18" charset="0"/>
              </a:rPr>
              <a:t>and </a:t>
            </a:r>
            <a:r>
              <a:rPr lang="en-IN" sz="2000" dirty="0" smtClean="0">
                <a:latin typeface="Constantia" panose="02030602050306030303" pitchFamily="18" charset="0"/>
              </a:rPr>
              <a:t>'L1' </a:t>
            </a:r>
            <a:r>
              <a:rPr lang="en-IN" sz="2000" dirty="0">
                <a:latin typeface="Constantia" panose="02030602050306030303" pitchFamily="18" charset="0"/>
              </a:rPr>
              <a:t>regularization by </a:t>
            </a:r>
            <a:r>
              <a:rPr lang="en-IN" sz="2000" dirty="0" smtClean="0">
                <a:latin typeface="Constantia" panose="02030602050306030303" pitchFamily="18" charset="0"/>
              </a:rPr>
              <a:t>:</a:t>
            </a:r>
          </a:p>
          <a:p>
            <a:pPr lvl="2">
              <a:buFont typeface="Wingdings" panose="05000000000000000000" pitchFamily="2" charset="2"/>
              <a:buChar char="ü"/>
            </a:pPr>
            <a:r>
              <a:rPr lang="en-IN" sz="2000" dirty="0" smtClean="0">
                <a:latin typeface="Constantia" panose="02030602050306030303" pitchFamily="18" charset="0"/>
              </a:rPr>
              <a:t>Splitting the data into a training and test (hold-out) set.</a:t>
            </a:r>
          </a:p>
          <a:p>
            <a:pPr lvl="2">
              <a:buFont typeface="Wingdings" panose="05000000000000000000" pitchFamily="2" charset="2"/>
              <a:buChar char="ü"/>
            </a:pPr>
            <a:r>
              <a:rPr lang="en-IN" sz="2000" dirty="0" smtClean="0">
                <a:latin typeface="Constantia" panose="02030602050306030303" pitchFamily="18" charset="0"/>
              </a:rPr>
              <a:t>Train </a:t>
            </a:r>
            <a:r>
              <a:rPr lang="en-IN" sz="2000" dirty="0">
                <a:latin typeface="Constantia" panose="02030602050306030303" pitchFamily="18" charset="0"/>
              </a:rPr>
              <a:t>on the training set, and test for accuracy on the testing </a:t>
            </a:r>
            <a:r>
              <a:rPr lang="en-IN" sz="2000" dirty="0" smtClean="0">
                <a:latin typeface="Constantia" panose="02030602050306030303" pitchFamily="18" charset="0"/>
              </a:rPr>
              <a:t>set.</a:t>
            </a:r>
            <a:endParaRPr lang="en-IN" sz="2000" dirty="0">
              <a:latin typeface="Constantia" panose="02030602050306030303" pitchFamily="18" charset="0"/>
            </a:endParaRPr>
          </a:p>
          <a:p>
            <a:endParaRPr lang="en-IN" dirty="0"/>
          </a:p>
        </p:txBody>
      </p:sp>
    </p:spTree>
    <p:extLst>
      <p:ext uri="{BB962C8B-B14F-4D97-AF65-F5344CB8AC3E}">
        <p14:creationId xmlns:p14="http://schemas.microsoft.com/office/powerpoint/2010/main" val="3953866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Results</a:t>
            </a:r>
            <a:endParaRPr lang="en-IN" dirty="0"/>
          </a:p>
        </p:txBody>
      </p:sp>
      <p:sp>
        <p:nvSpPr>
          <p:cNvPr id="3" name="Content Placeholder 2"/>
          <p:cNvSpPr>
            <a:spLocks noGrp="1"/>
          </p:cNvSpPr>
          <p:nvPr>
            <p:ph idx="1"/>
          </p:nvPr>
        </p:nvSpPr>
        <p:spPr>
          <a:xfrm>
            <a:off x="438150" y="2400300"/>
            <a:ext cx="11201400" cy="4143078"/>
          </a:xfrm>
        </p:spPr>
        <p:txBody>
          <a:bodyPr/>
          <a:lstStyle/>
          <a:p>
            <a:pPr marL="0" indent="0">
              <a:buNone/>
            </a:pPr>
            <a:endParaRPr lang="en-IN" b="1" dirty="0" smtClean="0">
              <a:latin typeface="Constantia" panose="02030602050306030303" pitchFamily="18" charset="0"/>
            </a:endParaRPr>
          </a:p>
          <a:p>
            <a:pPr marL="0" indent="0">
              <a:buNone/>
            </a:pPr>
            <a:endParaRPr lang="en-IN" dirty="0">
              <a:latin typeface="Constantia" panose="02030602050306030303" pitchFamily="18" charset="0"/>
            </a:endParaRPr>
          </a:p>
        </p:txBody>
      </p:sp>
      <p:pic>
        <p:nvPicPr>
          <p:cNvPr id="4" name="Picture 3"/>
          <p:cNvPicPr>
            <a:picLocks noChangeAspect="1"/>
          </p:cNvPicPr>
          <p:nvPr/>
        </p:nvPicPr>
        <p:blipFill>
          <a:blip r:embed="rId2"/>
          <a:stretch>
            <a:fillRect/>
          </a:stretch>
        </p:blipFill>
        <p:spPr>
          <a:xfrm>
            <a:off x="1247775" y="3683010"/>
            <a:ext cx="3838575" cy="2144267"/>
          </a:xfrm>
          <a:prstGeom prst="rect">
            <a:avLst/>
          </a:prstGeom>
        </p:spPr>
      </p:pic>
      <p:sp>
        <p:nvSpPr>
          <p:cNvPr id="5" name="TextBox 4"/>
          <p:cNvSpPr txBox="1"/>
          <p:nvPr/>
        </p:nvSpPr>
        <p:spPr>
          <a:xfrm>
            <a:off x="868410" y="2878201"/>
            <a:ext cx="4903740" cy="584775"/>
          </a:xfrm>
          <a:prstGeom prst="rect">
            <a:avLst/>
          </a:prstGeom>
          <a:noFill/>
        </p:spPr>
        <p:txBody>
          <a:bodyPr wrap="square" rtlCol="0">
            <a:spAutoFit/>
          </a:bodyPr>
          <a:lstStyle/>
          <a:p>
            <a:r>
              <a:rPr lang="en-IN" sz="1600" dirty="0"/>
              <a:t>With </a:t>
            </a:r>
            <a:r>
              <a:rPr lang="en-IN" sz="1600" dirty="0" smtClean="0"/>
              <a:t>L2 regularization</a:t>
            </a:r>
            <a:r>
              <a:rPr lang="en-IN" sz="1600" dirty="0"/>
              <a:t>, accuracy score was 0.8723 </a:t>
            </a:r>
            <a:r>
              <a:rPr lang="en-IN" sz="1600" dirty="0" smtClean="0"/>
              <a:t>for test set and </a:t>
            </a:r>
            <a:r>
              <a:rPr lang="en-IN" sz="1600" dirty="0"/>
              <a:t>0.8956 </a:t>
            </a:r>
            <a:r>
              <a:rPr lang="en-IN" sz="1600" dirty="0" smtClean="0"/>
              <a:t>for train set</a:t>
            </a:r>
            <a:r>
              <a:rPr lang="en-IN" sz="1600" dirty="0"/>
              <a:t>.</a:t>
            </a:r>
          </a:p>
        </p:txBody>
      </p:sp>
      <p:sp>
        <p:nvSpPr>
          <p:cNvPr id="6" name="TextBox 5"/>
          <p:cNvSpPr txBox="1"/>
          <p:nvPr/>
        </p:nvSpPr>
        <p:spPr>
          <a:xfrm>
            <a:off x="6210300" y="2878201"/>
            <a:ext cx="4991100" cy="584775"/>
          </a:xfrm>
          <a:prstGeom prst="rect">
            <a:avLst/>
          </a:prstGeom>
          <a:noFill/>
        </p:spPr>
        <p:txBody>
          <a:bodyPr wrap="square" rtlCol="0">
            <a:spAutoFit/>
          </a:bodyPr>
          <a:lstStyle/>
          <a:p>
            <a:r>
              <a:rPr lang="en-IN" sz="1600" dirty="0"/>
              <a:t>With </a:t>
            </a:r>
            <a:r>
              <a:rPr lang="en-IN" sz="1600" dirty="0" smtClean="0"/>
              <a:t>L1 regularization</a:t>
            </a:r>
            <a:r>
              <a:rPr lang="en-IN" sz="1600" dirty="0"/>
              <a:t>, accuracy score was 0.8723 </a:t>
            </a:r>
            <a:r>
              <a:rPr lang="en-IN" sz="1600" dirty="0" smtClean="0"/>
              <a:t>for test set </a:t>
            </a:r>
            <a:r>
              <a:rPr lang="en-IN" sz="1600" dirty="0"/>
              <a:t>and </a:t>
            </a:r>
            <a:r>
              <a:rPr lang="en-IN" sz="1600" dirty="0" smtClean="0"/>
              <a:t>0.8956 for train set</a:t>
            </a:r>
            <a:r>
              <a:rPr lang="en-IN" sz="1600" dirty="0"/>
              <a:t>.</a:t>
            </a:r>
          </a:p>
        </p:txBody>
      </p:sp>
      <p:pic>
        <p:nvPicPr>
          <p:cNvPr id="7" name="Picture 6"/>
          <p:cNvPicPr>
            <a:picLocks noChangeAspect="1"/>
          </p:cNvPicPr>
          <p:nvPr/>
        </p:nvPicPr>
        <p:blipFill>
          <a:blip r:embed="rId3"/>
          <a:stretch>
            <a:fillRect/>
          </a:stretch>
        </p:blipFill>
        <p:spPr>
          <a:xfrm>
            <a:off x="6689725" y="3669435"/>
            <a:ext cx="3724275" cy="2026516"/>
          </a:xfrm>
          <a:prstGeom prst="rect">
            <a:avLst/>
          </a:prstGeom>
        </p:spPr>
      </p:pic>
      <p:sp>
        <p:nvSpPr>
          <p:cNvPr id="9" name="TextBox 8"/>
          <p:cNvSpPr txBox="1"/>
          <p:nvPr/>
        </p:nvSpPr>
        <p:spPr>
          <a:xfrm>
            <a:off x="773160" y="5958603"/>
            <a:ext cx="10190115" cy="584775"/>
          </a:xfrm>
          <a:prstGeom prst="rect">
            <a:avLst/>
          </a:prstGeom>
          <a:noFill/>
        </p:spPr>
        <p:txBody>
          <a:bodyPr wrap="square" rtlCol="0">
            <a:spAutoFit/>
          </a:bodyPr>
          <a:lstStyle/>
          <a:p>
            <a:r>
              <a:rPr lang="en-IN" sz="1600" dirty="0" smtClean="0"/>
              <a:t>Based on classification report on Test set, it shows that larger Class(Class 0 or Not-Attrition class) is over influencing the model.</a:t>
            </a:r>
            <a:endParaRPr lang="en-IN" sz="1600" dirty="0"/>
          </a:p>
        </p:txBody>
      </p:sp>
    </p:spTree>
    <p:extLst>
      <p:ext uri="{BB962C8B-B14F-4D97-AF65-F5344CB8AC3E}">
        <p14:creationId xmlns:p14="http://schemas.microsoft.com/office/powerpoint/2010/main" val="4230585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6" y="764118"/>
            <a:ext cx="10791824" cy="1026582"/>
          </a:xfrm>
        </p:spPr>
        <p:txBody>
          <a:bodyPr/>
          <a:lstStyle/>
          <a:p>
            <a:r>
              <a:rPr lang="en-IN" dirty="0" smtClean="0">
                <a:latin typeface="Constantia" panose="02030602050306030303" pitchFamily="18" charset="0"/>
              </a:rPr>
              <a:t>Hyper parameter optimization using Grid Search </a:t>
            </a:r>
            <a:endParaRPr lang="en-IN" dirty="0">
              <a:latin typeface="Constantia" panose="02030602050306030303" pitchFamily="18" charset="0"/>
            </a:endParaRPr>
          </a:p>
        </p:txBody>
      </p:sp>
      <p:sp>
        <p:nvSpPr>
          <p:cNvPr id="3" name="Content Placeholder 2"/>
          <p:cNvSpPr>
            <a:spLocks noGrp="1"/>
          </p:cNvSpPr>
          <p:nvPr>
            <p:ph idx="1"/>
          </p:nvPr>
        </p:nvSpPr>
        <p:spPr>
          <a:xfrm>
            <a:off x="495300" y="2603500"/>
            <a:ext cx="11182350" cy="3416300"/>
          </a:xfrm>
        </p:spPr>
        <p:txBody>
          <a:bodyPr>
            <a:normAutofit/>
          </a:bodyPr>
          <a:lstStyle/>
          <a:p>
            <a:pPr>
              <a:buFont typeface="Wingdings" panose="05000000000000000000" pitchFamily="2" charset="2"/>
              <a:buChar char="q"/>
            </a:pPr>
            <a:r>
              <a:rPr lang="en-IN" dirty="0" smtClean="0">
                <a:latin typeface="Constantia" panose="02030602050306030303" pitchFamily="18" charset="0"/>
              </a:rPr>
              <a:t>Comparing the recall value, 'L2</a:t>
            </a:r>
            <a:r>
              <a:rPr lang="en-IN" dirty="0">
                <a:latin typeface="Constantia" panose="02030602050306030303" pitchFamily="18" charset="0"/>
              </a:rPr>
              <a:t>' </a:t>
            </a:r>
            <a:r>
              <a:rPr lang="en-IN" dirty="0" smtClean="0">
                <a:latin typeface="Constantia" panose="02030602050306030303" pitchFamily="18" charset="0"/>
              </a:rPr>
              <a:t>had slightly </a:t>
            </a:r>
            <a:r>
              <a:rPr lang="en-IN" dirty="0">
                <a:latin typeface="Constantia" panose="02030602050306030303" pitchFamily="18" charset="0"/>
              </a:rPr>
              <a:t>higher recall value than 'L1' in </a:t>
            </a:r>
            <a:r>
              <a:rPr lang="en-IN" dirty="0" smtClean="0">
                <a:latin typeface="Constantia" panose="02030602050306030303" pitchFamily="18" charset="0"/>
              </a:rPr>
              <a:t>train </a:t>
            </a:r>
            <a:r>
              <a:rPr lang="en-IN" dirty="0">
                <a:latin typeface="Constantia" panose="02030602050306030303" pitchFamily="18" charset="0"/>
              </a:rPr>
              <a:t>data classification report</a:t>
            </a:r>
            <a:r>
              <a:rPr lang="en-IN" i="1" dirty="0" smtClean="0">
                <a:latin typeface="Constantia" panose="02030602050306030303" pitchFamily="18" charset="0"/>
              </a:rPr>
              <a:t>.</a:t>
            </a:r>
          </a:p>
          <a:p>
            <a:pPr>
              <a:buFont typeface="Wingdings" panose="05000000000000000000" pitchFamily="2" charset="2"/>
              <a:buChar char="q"/>
            </a:pPr>
            <a:r>
              <a:rPr lang="en-IN" dirty="0">
                <a:latin typeface="Constantia" panose="02030602050306030303" pitchFamily="18" charset="0"/>
              </a:rPr>
              <a:t>I used Grid Search to tune the model using best hyper parameter and corresponding </a:t>
            </a:r>
            <a:r>
              <a:rPr lang="en-IN" dirty="0" smtClean="0">
                <a:latin typeface="Constantia" panose="02030602050306030303" pitchFamily="18" charset="0"/>
              </a:rPr>
              <a:t>penalty.</a:t>
            </a:r>
          </a:p>
          <a:p>
            <a:pPr marL="0" indent="0">
              <a:buNone/>
            </a:pPr>
            <a:endParaRPr lang="en-IN" dirty="0">
              <a:latin typeface="Constantia" panose="02030602050306030303" pitchFamily="18" charset="0"/>
            </a:endParaRPr>
          </a:p>
          <a:p>
            <a:pPr marL="0" indent="0">
              <a:buNone/>
            </a:pPr>
            <a:r>
              <a:rPr lang="en-IN" dirty="0" smtClean="0">
                <a:latin typeface="+mj-lt"/>
              </a:rPr>
              <a:t>Result Summary:</a:t>
            </a:r>
          </a:p>
          <a:p>
            <a:pPr>
              <a:buFont typeface="Wingdings" panose="05000000000000000000" pitchFamily="2" charset="2"/>
              <a:buChar char="ü"/>
            </a:pPr>
            <a:r>
              <a:rPr lang="en-IN" dirty="0" smtClean="0">
                <a:latin typeface="Constantia" panose="02030602050306030303" pitchFamily="18" charset="0"/>
              </a:rPr>
              <a:t>I created Resulting </a:t>
            </a:r>
            <a:r>
              <a:rPr lang="en-IN" dirty="0">
                <a:latin typeface="Constantia" panose="02030602050306030303" pitchFamily="18" charset="0"/>
              </a:rPr>
              <a:t>model 'M' which identify the best combination of </a:t>
            </a:r>
            <a:r>
              <a:rPr lang="en-IN" b="1" dirty="0">
                <a:latin typeface="Constantia" panose="02030602050306030303" pitchFamily="18" charset="0"/>
              </a:rPr>
              <a:t>penalty = 'L2'</a:t>
            </a:r>
            <a:r>
              <a:rPr lang="en-IN" dirty="0">
                <a:latin typeface="Constantia" panose="02030602050306030303" pitchFamily="18" charset="0"/>
              </a:rPr>
              <a:t> (default) and the value of </a:t>
            </a:r>
            <a:r>
              <a:rPr lang="en-IN" b="1" dirty="0">
                <a:latin typeface="Constantia" panose="02030602050306030303" pitchFamily="18" charset="0"/>
              </a:rPr>
              <a:t>C = '1'</a:t>
            </a:r>
            <a:r>
              <a:rPr lang="en-IN" dirty="0">
                <a:latin typeface="Constantia" panose="02030602050306030303" pitchFamily="18" charset="0"/>
              </a:rPr>
              <a:t>.</a:t>
            </a:r>
            <a:endParaRPr lang="en-IN" dirty="0" smtClean="0">
              <a:latin typeface="Constantia" panose="02030602050306030303" pitchFamily="18" charset="0"/>
            </a:endParaRPr>
          </a:p>
          <a:p>
            <a:pPr>
              <a:buFont typeface="Wingdings" panose="05000000000000000000" pitchFamily="2" charset="2"/>
              <a:buChar char="ü"/>
            </a:pPr>
            <a:r>
              <a:rPr lang="en-IN" dirty="0"/>
              <a:t>C</a:t>
            </a:r>
            <a:r>
              <a:rPr lang="en-IN" dirty="0" smtClean="0"/>
              <a:t>lassification report </a:t>
            </a:r>
            <a:r>
              <a:rPr lang="en-IN" dirty="0"/>
              <a:t>was more </a:t>
            </a:r>
            <a:r>
              <a:rPr lang="en-IN" dirty="0" smtClean="0"/>
              <a:t>or less </a:t>
            </a:r>
            <a:r>
              <a:rPr lang="en-IN" dirty="0"/>
              <a:t>same as was for base line </a:t>
            </a:r>
            <a:r>
              <a:rPr lang="en-IN" dirty="0" smtClean="0"/>
              <a:t>model.</a:t>
            </a:r>
          </a:p>
          <a:p>
            <a:pPr>
              <a:buFont typeface="Wingdings" panose="05000000000000000000" pitchFamily="2" charset="2"/>
              <a:buChar char="ü"/>
            </a:pPr>
            <a:r>
              <a:rPr lang="en-IN" dirty="0" smtClean="0"/>
              <a:t>The </a:t>
            </a:r>
            <a:r>
              <a:rPr lang="en-IN" dirty="0"/>
              <a:t>recall, precision and f1 score were </a:t>
            </a:r>
            <a:r>
              <a:rPr lang="en-IN" dirty="0" smtClean="0"/>
              <a:t>still not </a:t>
            </a:r>
            <a:r>
              <a:rPr lang="en-IN" dirty="0"/>
              <a:t>good.</a:t>
            </a:r>
          </a:p>
        </p:txBody>
      </p:sp>
    </p:spTree>
    <p:extLst>
      <p:ext uri="{BB962C8B-B14F-4D97-AF65-F5344CB8AC3E}">
        <p14:creationId xmlns:p14="http://schemas.microsoft.com/office/powerpoint/2010/main" val="93499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Step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T</a:t>
            </a:r>
            <a:r>
              <a:rPr lang="en-IN" dirty="0" smtClean="0"/>
              <a:t>rying other algorithms:</a:t>
            </a:r>
          </a:p>
          <a:p>
            <a:pPr marL="0" indent="0">
              <a:buNone/>
            </a:pPr>
            <a:endParaRPr lang="en-IN" b="1" dirty="0" smtClean="0">
              <a:latin typeface="Constantia" panose="02030602050306030303" pitchFamily="18" charset="0"/>
            </a:endParaRPr>
          </a:p>
          <a:p>
            <a:pPr>
              <a:buFont typeface="Wingdings" panose="05000000000000000000" pitchFamily="2" charset="2"/>
              <a:buChar char="ü"/>
            </a:pPr>
            <a:r>
              <a:rPr lang="en-IN" b="1" dirty="0" smtClean="0">
                <a:latin typeface="Constantia" panose="02030602050306030303" pitchFamily="18" charset="0"/>
              </a:rPr>
              <a:t>Random </a:t>
            </a:r>
            <a:r>
              <a:rPr lang="en-IN" b="1" dirty="0">
                <a:latin typeface="Constantia" panose="02030602050306030303" pitchFamily="18" charset="0"/>
              </a:rPr>
              <a:t>Forest </a:t>
            </a:r>
            <a:r>
              <a:rPr lang="en-IN" b="1" dirty="0" smtClean="0">
                <a:latin typeface="Constantia" panose="02030602050306030303" pitchFamily="18" charset="0"/>
              </a:rPr>
              <a:t>Classifier</a:t>
            </a:r>
          </a:p>
          <a:p>
            <a:pPr>
              <a:buFont typeface="Wingdings" panose="05000000000000000000" pitchFamily="2" charset="2"/>
              <a:buChar char="ü"/>
            </a:pPr>
            <a:r>
              <a:rPr lang="en-IN" b="1" dirty="0" smtClean="0">
                <a:latin typeface="Constantia" panose="02030602050306030303" pitchFamily="18" charset="0"/>
              </a:rPr>
              <a:t>Decision </a:t>
            </a:r>
            <a:r>
              <a:rPr lang="en-IN" b="1" dirty="0">
                <a:latin typeface="Constantia" panose="02030602050306030303" pitchFamily="18" charset="0"/>
              </a:rPr>
              <a:t>Tree Classifier (CART</a:t>
            </a:r>
            <a:r>
              <a:rPr lang="en-IN" b="1" dirty="0" smtClean="0">
                <a:latin typeface="Constantia" panose="02030602050306030303" pitchFamily="18" charset="0"/>
              </a:rPr>
              <a:t>)</a:t>
            </a:r>
          </a:p>
          <a:p>
            <a:pPr>
              <a:buFont typeface="Wingdings" panose="05000000000000000000" pitchFamily="2" charset="2"/>
              <a:buChar char="ü"/>
            </a:pPr>
            <a:r>
              <a:rPr lang="en-IN" b="1" dirty="0" err="1" smtClean="0">
                <a:latin typeface="Constantia" panose="02030602050306030303" pitchFamily="18" charset="0"/>
              </a:rPr>
              <a:t>AdaBoost</a:t>
            </a:r>
            <a:r>
              <a:rPr lang="en-IN" b="1" dirty="0" smtClean="0">
                <a:latin typeface="Constantia" panose="02030602050306030303" pitchFamily="18" charset="0"/>
              </a:rPr>
              <a:t> Classifier</a:t>
            </a:r>
          </a:p>
          <a:p>
            <a:pPr>
              <a:buFont typeface="Wingdings" panose="05000000000000000000" pitchFamily="2" charset="2"/>
              <a:buChar char="ü"/>
            </a:pPr>
            <a:endParaRPr lang="en-IN" b="1" dirty="0" smtClean="0">
              <a:latin typeface="Constantia" panose="02030602050306030303" pitchFamily="18" charset="0"/>
            </a:endParaRPr>
          </a:p>
          <a:p>
            <a:pPr>
              <a:buFont typeface="Wingdings" panose="05000000000000000000" pitchFamily="2" charset="2"/>
              <a:buChar char="q"/>
            </a:pPr>
            <a:r>
              <a:rPr lang="en-IN" dirty="0" smtClean="0"/>
              <a:t>Finding </a:t>
            </a:r>
            <a:r>
              <a:rPr lang="en-IN" dirty="0"/>
              <a:t>the highest recall score.</a:t>
            </a:r>
            <a:endParaRPr lang="en-IN" dirty="0">
              <a:latin typeface="Constantia" panose="02030602050306030303" pitchFamily="18" charset="0"/>
            </a:endParaRPr>
          </a:p>
        </p:txBody>
      </p:sp>
    </p:spTree>
    <p:extLst>
      <p:ext uri="{BB962C8B-B14F-4D97-AF65-F5344CB8AC3E}">
        <p14:creationId xmlns:p14="http://schemas.microsoft.com/office/powerpoint/2010/main" val="1961573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Graph and Recall Score</a:t>
            </a:r>
            <a:endParaRPr lang="en-IN" dirty="0"/>
          </a:p>
        </p:txBody>
      </p:sp>
      <p:pic>
        <p:nvPicPr>
          <p:cNvPr id="4" name="Content Placeholder 3"/>
          <p:cNvPicPr>
            <a:picLocks noGrp="1" noChangeAspect="1"/>
          </p:cNvPicPr>
          <p:nvPr>
            <p:ph idx="1"/>
          </p:nvPr>
        </p:nvPicPr>
        <p:blipFill>
          <a:blip r:embed="rId2"/>
          <a:stretch>
            <a:fillRect/>
          </a:stretch>
        </p:blipFill>
        <p:spPr>
          <a:xfrm>
            <a:off x="555970" y="2295525"/>
            <a:ext cx="4663729" cy="2705100"/>
          </a:xfrm>
          <a:prstGeom prst="rect">
            <a:avLst/>
          </a:prstGeom>
        </p:spPr>
      </p:pic>
      <p:sp>
        <p:nvSpPr>
          <p:cNvPr id="5" name="TextBox 4"/>
          <p:cNvSpPr txBox="1"/>
          <p:nvPr/>
        </p:nvSpPr>
        <p:spPr>
          <a:xfrm>
            <a:off x="5668216" y="2815890"/>
            <a:ext cx="5761783" cy="1477328"/>
          </a:xfrm>
          <a:prstGeom prst="rect">
            <a:avLst/>
          </a:prstGeom>
          <a:noFill/>
        </p:spPr>
        <p:txBody>
          <a:bodyPr wrap="square" rtlCol="0">
            <a:spAutoFit/>
          </a:bodyPr>
          <a:lstStyle/>
          <a:p>
            <a:r>
              <a:rPr lang="en-IN" dirty="0">
                <a:latin typeface="Constantia" panose="02030602050306030303" pitchFamily="18" charset="0"/>
              </a:rPr>
              <a:t>From the </a:t>
            </a:r>
            <a:r>
              <a:rPr lang="en-IN" dirty="0" smtClean="0">
                <a:latin typeface="Constantia" panose="02030602050306030303" pitchFamily="18" charset="0"/>
              </a:rPr>
              <a:t> </a:t>
            </a:r>
            <a:r>
              <a:rPr lang="en-IN" dirty="0">
                <a:latin typeface="Constantia" panose="02030602050306030303" pitchFamily="18" charset="0"/>
              </a:rPr>
              <a:t>ROC </a:t>
            </a:r>
            <a:r>
              <a:rPr lang="en-IN" dirty="0" smtClean="0">
                <a:latin typeface="Constantia" panose="02030602050306030303" pitchFamily="18" charset="0"/>
              </a:rPr>
              <a:t>Graph,</a:t>
            </a:r>
          </a:p>
          <a:p>
            <a:endParaRPr lang="en-IN" dirty="0" smtClean="0">
              <a:latin typeface="Constantia" panose="02030602050306030303" pitchFamily="18" charset="0"/>
            </a:endParaRPr>
          </a:p>
          <a:p>
            <a:r>
              <a:rPr lang="en-IN" dirty="0" smtClean="0">
                <a:latin typeface="Constantia" panose="02030602050306030303" pitchFamily="18" charset="0"/>
              </a:rPr>
              <a:t>Ada Boost Model </a:t>
            </a:r>
            <a:r>
              <a:rPr lang="en-IN" dirty="0">
                <a:latin typeface="Constantia" panose="02030602050306030303" pitchFamily="18" charset="0"/>
              </a:rPr>
              <a:t>had the </a:t>
            </a:r>
            <a:r>
              <a:rPr lang="en-IN" dirty="0" smtClean="0">
                <a:latin typeface="Constantia" panose="02030602050306030303" pitchFamily="18" charset="0"/>
              </a:rPr>
              <a:t>highest area </a:t>
            </a:r>
            <a:r>
              <a:rPr lang="en-IN" dirty="0">
                <a:latin typeface="Constantia" panose="02030602050306030303" pitchFamily="18" charset="0"/>
              </a:rPr>
              <a:t>under curve value of 0.70 and was more close to the top left corner which is one of </a:t>
            </a:r>
            <a:r>
              <a:rPr lang="en-IN" dirty="0" smtClean="0">
                <a:latin typeface="Constantia" panose="02030602050306030303" pitchFamily="18" charset="0"/>
              </a:rPr>
              <a:t>the criteria </a:t>
            </a:r>
            <a:r>
              <a:rPr lang="en-IN" dirty="0">
                <a:latin typeface="Constantia" panose="02030602050306030303" pitchFamily="18" charset="0"/>
              </a:rPr>
              <a:t>for a good model.</a:t>
            </a:r>
          </a:p>
        </p:txBody>
      </p:sp>
      <p:pic>
        <p:nvPicPr>
          <p:cNvPr id="6" name="Picture 5"/>
          <p:cNvPicPr>
            <a:picLocks noChangeAspect="1"/>
          </p:cNvPicPr>
          <p:nvPr/>
        </p:nvPicPr>
        <p:blipFill>
          <a:blip r:embed="rId3"/>
          <a:stretch>
            <a:fillRect/>
          </a:stretch>
        </p:blipFill>
        <p:spPr>
          <a:xfrm>
            <a:off x="923926" y="5095874"/>
            <a:ext cx="4038599" cy="1609726"/>
          </a:xfrm>
          <a:prstGeom prst="rect">
            <a:avLst/>
          </a:prstGeom>
        </p:spPr>
      </p:pic>
      <p:sp>
        <p:nvSpPr>
          <p:cNvPr id="8" name="TextBox 7"/>
          <p:cNvSpPr txBox="1"/>
          <p:nvPr/>
        </p:nvSpPr>
        <p:spPr>
          <a:xfrm>
            <a:off x="5582491" y="5162073"/>
            <a:ext cx="6085634" cy="1477328"/>
          </a:xfrm>
          <a:prstGeom prst="rect">
            <a:avLst/>
          </a:prstGeom>
          <a:noFill/>
        </p:spPr>
        <p:txBody>
          <a:bodyPr wrap="square" rtlCol="0">
            <a:spAutoFit/>
          </a:bodyPr>
          <a:lstStyle/>
          <a:p>
            <a:pPr marL="342900" indent="-342900">
              <a:buFont typeface="Wingdings" panose="05000000000000000000" pitchFamily="2" charset="2"/>
              <a:buChar char="q"/>
            </a:pPr>
            <a:r>
              <a:rPr lang="en-IN" dirty="0" smtClean="0">
                <a:latin typeface="Constantia" panose="02030602050306030303" pitchFamily="18" charset="0"/>
              </a:rPr>
              <a:t>Results </a:t>
            </a:r>
            <a:r>
              <a:rPr lang="en-IN" dirty="0">
                <a:latin typeface="Constantia" panose="02030602050306030303" pitchFamily="18" charset="0"/>
              </a:rPr>
              <a:t>across different models shows that the </a:t>
            </a:r>
            <a:r>
              <a:rPr lang="en-IN" dirty="0" err="1">
                <a:latin typeface="Constantia" panose="02030602050306030303" pitchFamily="18" charset="0"/>
              </a:rPr>
              <a:t>AdaBoost</a:t>
            </a:r>
            <a:r>
              <a:rPr lang="en-IN" dirty="0">
                <a:latin typeface="Constantia" panose="02030602050306030303" pitchFamily="18" charset="0"/>
              </a:rPr>
              <a:t> has the highest recall score </a:t>
            </a:r>
            <a:r>
              <a:rPr lang="en-IN" dirty="0" smtClean="0">
                <a:latin typeface="Constantia" panose="02030602050306030303" pitchFamily="18" charset="0"/>
              </a:rPr>
              <a:t>of 0.46.</a:t>
            </a:r>
          </a:p>
          <a:p>
            <a:pPr marL="342900" indent="-342900">
              <a:buFont typeface="Wingdings" panose="05000000000000000000" pitchFamily="2" charset="2"/>
              <a:buChar char="q"/>
            </a:pPr>
            <a:r>
              <a:rPr lang="en-IN" dirty="0">
                <a:latin typeface="Constantia" panose="02030602050306030303" pitchFamily="18" charset="0"/>
              </a:rPr>
              <a:t>A good recall score is important to avoid unpredicted loss of the employees in the company</a:t>
            </a:r>
            <a:r>
              <a:rPr lang="en-IN" dirty="0" smtClean="0">
                <a:latin typeface="Constantia" panose="02030602050306030303" pitchFamily="18" charset="0"/>
              </a:rPr>
              <a:t>.</a:t>
            </a:r>
            <a:endParaRPr lang="en-IN" dirty="0">
              <a:latin typeface="Constantia" panose="02030602050306030303" pitchFamily="18" charset="0"/>
            </a:endParaRPr>
          </a:p>
          <a:p>
            <a:endParaRPr lang="en-IN" dirty="0">
              <a:latin typeface="Constantia" panose="02030602050306030303" pitchFamily="18" charset="0"/>
            </a:endParaRPr>
          </a:p>
        </p:txBody>
      </p:sp>
    </p:spTree>
    <p:extLst>
      <p:ext uri="{BB962C8B-B14F-4D97-AF65-F5344CB8AC3E}">
        <p14:creationId xmlns:p14="http://schemas.microsoft.com/office/powerpoint/2010/main" val="6405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54" y="969385"/>
            <a:ext cx="8761413" cy="706964"/>
          </a:xfrm>
        </p:spPr>
        <p:txBody>
          <a:bodyPr/>
          <a:lstStyle/>
          <a:p>
            <a:r>
              <a:rPr lang="en-IN" dirty="0" smtClean="0"/>
              <a:t>Feature Importance</a:t>
            </a:r>
            <a:endParaRPr lang="en-IN" dirty="0"/>
          </a:p>
        </p:txBody>
      </p:sp>
      <p:sp>
        <p:nvSpPr>
          <p:cNvPr id="3" name="Content Placeholder 2"/>
          <p:cNvSpPr>
            <a:spLocks noGrp="1"/>
          </p:cNvSpPr>
          <p:nvPr>
            <p:ph idx="1"/>
          </p:nvPr>
        </p:nvSpPr>
        <p:spPr>
          <a:xfrm>
            <a:off x="476250" y="2320924"/>
            <a:ext cx="11220450" cy="4537075"/>
          </a:xfrm>
        </p:spPr>
        <p:txBody>
          <a:bodyPr/>
          <a:lstStyle/>
          <a:p>
            <a:pPr>
              <a:buFont typeface="Wingdings" panose="05000000000000000000" pitchFamily="2" charset="2"/>
              <a:buChar char="Ø"/>
            </a:pPr>
            <a:r>
              <a:rPr lang="en-IN" dirty="0" smtClean="0"/>
              <a:t>Found </a:t>
            </a:r>
            <a:r>
              <a:rPr lang="en-IN" dirty="0"/>
              <a:t>highest positive and negative coefficient by absolute value</a:t>
            </a:r>
            <a:r>
              <a:rPr lang="en-IN" dirty="0" smtClean="0"/>
              <a:t>.</a:t>
            </a:r>
          </a:p>
          <a:p>
            <a:pPr marL="0" indent="0">
              <a:buNone/>
            </a:pPr>
            <a:r>
              <a:rPr lang="en-IN" dirty="0" smtClean="0"/>
              <a:t>			Top </a:t>
            </a:r>
            <a:r>
              <a:rPr lang="en-IN" dirty="0"/>
              <a:t>5 positive coefficients			</a:t>
            </a:r>
            <a:r>
              <a:rPr lang="en-IN" dirty="0" smtClean="0"/>
              <a:t>			Top </a:t>
            </a:r>
            <a:r>
              <a:rPr lang="en-IN" dirty="0"/>
              <a:t>5 positive </a:t>
            </a:r>
            <a:r>
              <a:rPr lang="en-IN" dirty="0" smtClean="0"/>
              <a:t>coefficients</a:t>
            </a:r>
          </a:p>
          <a:p>
            <a:pPr marL="0" indent="0">
              <a:buNone/>
            </a:pPr>
            <a:endParaRPr lang="en-IN" dirty="0"/>
          </a:p>
        </p:txBody>
      </p:sp>
      <p:sp>
        <p:nvSpPr>
          <p:cNvPr id="10" name="TextBox 9"/>
          <p:cNvSpPr txBox="1"/>
          <p:nvPr/>
        </p:nvSpPr>
        <p:spPr>
          <a:xfrm>
            <a:off x="476250" y="4736096"/>
            <a:ext cx="11372850"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latin typeface="Constantia" panose="02030602050306030303" pitchFamily="18" charset="0"/>
              </a:rPr>
              <a:t>The </a:t>
            </a:r>
            <a:r>
              <a:rPr lang="en-IN" dirty="0">
                <a:latin typeface="Constantia" panose="02030602050306030303" pitchFamily="18" charset="0"/>
              </a:rPr>
              <a:t>one with the negative coefficient having the highest absolute weighted value will contribute the most important feature as belonging to class 0 (employees who have not left the company</a:t>
            </a:r>
            <a:r>
              <a:rPr lang="en-IN" dirty="0" smtClean="0">
                <a:latin typeface="Constantia" panose="02030602050306030303" pitchFamily="18" charset="0"/>
              </a:rPr>
              <a:t>).</a:t>
            </a:r>
          </a:p>
          <a:p>
            <a:pPr marL="285750" indent="-285750">
              <a:buFont typeface="Wingdings" panose="05000000000000000000" pitchFamily="2" charset="2"/>
              <a:buChar char="ü"/>
            </a:pPr>
            <a:endParaRPr lang="en-IN" dirty="0">
              <a:latin typeface="Constantia" panose="02030602050306030303" pitchFamily="18" charset="0"/>
            </a:endParaRPr>
          </a:p>
          <a:p>
            <a:pPr marL="285750" indent="-285750">
              <a:buFont typeface="Wingdings" panose="05000000000000000000" pitchFamily="2" charset="2"/>
              <a:buChar char="ü"/>
            </a:pPr>
            <a:r>
              <a:rPr lang="en-IN" dirty="0" smtClean="0">
                <a:latin typeface="Constantia" panose="02030602050306030303" pitchFamily="18" charset="0"/>
              </a:rPr>
              <a:t>The </a:t>
            </a:r>
            <a:r>
              <a:rPr lang="en-IN" dirty="0">
                <a:latin typeface="Constantia" panose="02030602050306030303" pitchFamily="18" charset="0"/>
              </a:rPr>
              <a:t>one with the positive coefficient having the highest absolute weighted value will contribute the most important feature as belonging to class 1 (employees who have left the company).</a:t>
            </a:r>
          </a:p>
        </p:txBody>
      </p:sp>
      <p:pic>
        <p:nvPicPr>
          <p:cNvPr id="5" name="Picture 4"/>
          <p:cNvPicPr>
            <a:picLocks noChangeAspect="1"/>
          </p:cNvPicPr>
          <p:nvPr/>
        </p:nvPicPr>
        <p:blipFill>
          <a:blip r:embed="rId2"/>
          <a:stretch>
            <a:fillRect/>
          </a:stretch>
        </p:blipFill>
        <p:spPr>
          <a:xfrm>
            <a:off x="1314450" y="3364442"/>
            <a:ext cx="3886200" cy="1066800"/>
          </a:xfrm>
          <a:prstGeom prst="rect">
            <a:avLst/>
          </a:prstGeom>
        </p:spPr>
      </p:pic>
      <p:pic>
        <p:nvPicPr>
          <p:cNvPr id="8" name="Picture 7"/>
          <p:cNvPicPr>
            <a:picLocks noChangeAspect="1"/>
          </p:cNvPicPr>
          <p:nvPr/>
        </p:nvPicPr>
        <p:blipFill>
          <a:blip r:embed="rId3"/>
          <a:stretch>
            <a:fillRect/>
          </a:stretch>
        </p:blipFill>
        <p:spPr>
          <a:xfrm>
            <a:off x="7110412" y="3364442"/>
            <a:ext cx="3609975" cy="1057275"/>
          </a:xfrm>
          <a:prstGeom prst="rect">
            <a:avLst/>
          </a:prstGeom>
        </p:spPr>
      </p:pic>
    </p:spTree>
    <p:extLst>
      <p:ext uri="{BB962C8B-B14F-4D97-AF65-F5344CB8AC3E}">
        <p14:creationId xmlns:p14="http://schemas.microsoft.com/office/powerpoint/2010/main" val="370400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Constantia" panose="02030602050306030303" pitchFamily="18" charset="0"/>
              </a:rPr>
              <a:t>Introduction</a:t>
            </a:r>
            <a:endParaRPr lang="en-IN" dirty="0">
              <a:solidFill>
                <a:schemeClr val="bg1"/>
              </a:solidFill>
              <a:latin typeface="Constantia" panose="02030602050306030303" pitchFamily="18" charset="0"/>
            </a:endParaRPr>
          </a:p>
        </p:txBody>
      </p:sp>
      <p:sp>
        <p:nvSpPr>
          <p:cNvPr id="3" name="Content Placeholder 2"/>
          <p:cNvSpPr>
            <a:spLocks noGrp="1"/>
          </p:cNvSpPr>
          <p:nvPr>
            <p:ph idx="1"/>
          </p:nvPr>
        </p:nvSpPr>
        <p:spPr>
          <a:xfrm>
            <a:off x="1154953" y="2603500"/>
            <a:ext cx="10905241" cy="4110338"/>
          </a:xfrm>
        </p:spPr>
        <p:txBody>
          <a:bodyPr/>
          <a:lstStyle/>
          <a:p>
            <a:pPr algn="just">
              <a:buFont typeface="Wingdings" panose="05000000000000000000" pitchFamily="2" charset="2"/>
              <a:buChar char="q"/>
            </a:pPr>
            <a:r>
              <a:rPr lang="en-IN" i="1" dirty="0" smtClean="0"/>
              <a:t>Someone well said :</a:t>
            </a:r>
          </a:p>
          <a:p>
            <a:pPr marL="0" indent="0" algn="just">
              <a:buNone/>
            </a:pPr>
            <a:r>
              <a:rPr lang="en-IN" i="1" dirty="0" smtClean="0"/>
              <a:t>        </a:t>
            </a:r>
            <a:r>
              <a:rPr lang="en-IN" i="1" dirty="0"/>
              <a:t>“</a:t>
            </a:r>
            <a:r>
              <a:rPr lang="en-IN" b="1" i="1" dirty="0"/>
              <a:t>You don't build a business. You build people, and people build the </a:t>
            </a:r>
            <a:r>
              <a:rPr lang="en-IN" b="1" i="1" dirty="0" smtClean="0"/>
              <a:t>business.”</a:t>
            </a:r>
          </a:p>
          <a:p>
            <a:pPr marL="0" indent="0" algn="just">
              <a:buNone/>
            </a:pPr>
            <a:endParaRPr lang="en-IN" b="1" i="1" dirty="0" smtClean="0"/>
          </a:p>
          <a:p>
            <a:pPr marL="0" indent="0" algn="just">
              <a:buNone/>
            </a:pPr>
            <a:r>
              <a:rPr lang="en-IN" sz="2000" b="1" dirty="0" smtClean="0">
                <a:latin typeface="Arial" panose="020B0604020202020204" pitchFamily="34" charset="0"/>
                <a:cs typeface="Arial" panose="020B0604020202020204" pitchFamily="34" charset="0"/>
              </a:rPr>
              <a:t>What do we mean by Attrition?</a:t>
            </a:r>
            <a:endParaRPr lang="en-IN" sz="2000" b="1" dirty="0">
              <a:latin typeface="Arial" panose="020B0604020202020204" pitchFamily="34" charset="0"/>
              <a:cs typeface="Arial" panose="020B0604020202020204" pitchFamily="34" charset="0"/>
            </a:endParaRPr>
          </a:p>
          <a:p>
            <a:pPr marL="0" indent="0" algn="just">
              <a:buNone/>
            </a:pPr>
            <a:r>
              <a:rPr lang="en-IN" i="1" dirty="0" smtClean="0">
                <a:latin typeface="Constantia" panose="02030602050306030303" pitchFamily="18" charset="0"/>
              </a:rPr>
              <a:t>Attrition </a:t>
            </a:r>
            <a:r>
              <a:rPr lang="en-IN" i="1" dirty="0">
                <a:latin typeface="Constantia" panose="02030602050306030303" pitchFamily="18" charset="0"/>
              </a:rPr>
              <a:t>refers to employees who leave their </a:t>
            </a:r>
            <a:r>
              <a:rPr lang="en-IN" i="1" dirty="0" smtClean="0">
                <a:latin typeface="Constantia" panose="02030602050306030303" pitchFamily="18" charset="0"/>
              </a:rPr>
              <a:t>jobs </a:t>
            </a:r>
            <a:r>
              <a:rPr lang="en-IN" i="1" dirty="0">
                <a:latin typeface="Constantia" panose="02030602050306030303" pitchFamily="18" charset="0"/>
              </a:rPr>
              <a:t>due </a:t>
            </a:r>
            <a:r>
              <a:rPr lang="en-IN" i="1" dirty="0" smtClean="0">
                <a:latin typeface="Constantia" panose="02030602050306030303" pitchFamily="18" charset="0"/>
              </a:rPr>
              <a:t>to normal circumstances. So, it is basically a normal life cycle of employment. </a:t>
            </a:r>
          </a:p>
          <a:p>
            <a:pPr marL="0" indent="0" algn="just">
              <a:buNone/>
            </a:pPr>
            <a:r>
              <a:rPr lang="en-IN" i="1" dirty="0">
                <a:latin typeface="Constantia" panose="02030602050306030303" pitchFamily="18" charset="0"/>
              </a:rPr>
              <a:t>In mathematical term, attrition rate is defined as the number of employees who leave a company during a specified time period divided by the average total number of employees over that same time period</a:t>
            </a:r>
            <a:r>
              <a:rPr lang="en-IN" i="1" dirty="0" smtClean="0">
                <a:latin typeface="Constantia" panose="02030602050306030303" pitchFamily="18" charset="0"/>
              </a:rPr>
              <a:t>.</a:t>
            </a:r>
          </a:p>
          <a:p>
            <a:pPr marL="0" indent="0" algn="just">
              <a:buNone/>
            </a:pPr>
            <a:endParaRPr lang="en-IN" i="1" dirty="0" smtClean="0">
              <a:latin typeface="Constantia" panose="02030602050306030303" pitchFamily="18" charset="0"/>
            </a:endParaRPr>
          </a:p>
          <a:p>
            <a:pPr marL="0" indent="0" algn="just">
              <a:buNone/>
            </a:pPr>
            <a:endParaRPr lang="en-IN" i="1" dirty="0" smtClean="0">
              <a:latin typeface="Constantia" panose="02030602050306030303" pitchFamily="18" charset="0"/>
            </a:endParaRPr>
          </a:p>
          <a:p>
            <a:pPr marL="0" indent="0" algn="ctr">
              <a:buNone/>
            </a:pPr>
            <a:endParaRPr lang="en-IN" i="1" dirty="0">
              <a:latin typeface="Constantia" panose="02030602050306030303" pitchFamily="18" charset="0"/>
            </a:endParaRPr>
          </a:p>
        </p:txBody>
      </p:sp>
    </p:spTree>
    <p:extLst>
      <p:ext uri="{BB962C8B-B14F-4D97-AF65-F5344CB8AC3E}">
        <p14:creationId xmlns:p14="http://schemas.microsoft.com/office/powerpoint/2010/main" val="905713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F</a:t>
            </a:r>
            <a:r>
              <a:rPr lang="en-IN" i="1" dirty="0" smtClean="0"/>
              <a:t>eature </a:t>
            </a:r>
            <a:r>
              <a:rPr lang="en-IN" i="1" dirty="0"/>
              <a:t>importance analysis </a:t>
            </a:r>
            <a:r>
              <a:rPr lang="en-IN" i="1" dirty="0" smtClean="0"/>
              <a:t>report</a:t>
            </a:r>
            <a:endParaRPr lang="en-IN" dirty="0"/>
          </a:p>
        </p:txBody>
      </p:sp>
      <p:sp>
        <p:nvSpPr>
          <p:cNvPr id="3" name="Content Placeholder 2"/>
          <p:cNvSpPr>
            <a:spLocks noGrp="1"/>
          </p:cNvSpPr>
          <p:nvPr>
            <p:ph idx="1"/>
          </p:nvPr>
        </p:nvSpPr>
        <p:spPr>
          <a:xfrm>
            <a:off x="485775" y="2603500"/>
            <a:ext cx="11163299" cy="3416300"/>
          </a:xfrm>
        </p:spPr>
        <p:txBody>
          <a:bodyPr/>
          <a:lstStyle/>
          <a:p>
            <a:pPr>
              <a:buFont typeface="Wingdings" panose="05000000000000000000" pitchFamily="2" charset="2"/>
              <a:buChar char="ü"/>
            </a:pPr>
            <a:r>
              <a:rPr lang="en-IN" dirty="0" smtClean="0">
                <a:latin typeface="Constantia" panose="02030602050306030303" pitchFamily="18" charset="0"/>
              </a:rPr>
              <a:t>Features </a:t>
            </a:r>
            <a:r>
              <a:rPr lang="en-IN" dirty="0">
                <a:latin typeface="Constantia" panose="02030602050306030303" pitchFamily="18" charset="0"/>
              </a:rPr>
              <a:t>like OverTime_Yes, JobInvolvement_Low with the high positive coefficients (towards attrition) makes some sense and are somewhat correlated to the things which influence employees to leave the company in short duration of time</a:t>
            </a:r>
            <a:r>
              <a:rPr lang="en-IN" dirty="0" smtClean="0">
                <a:latin typeface="Constantia" panose="02030602050306030303" pitchFamily="18" charset="0"/>
              </a:rPr>
              <a:t>.</a:t>
            </a:r>
          </a:p>
          <a:p>
            <a:pPr>
              <a:buFont typeface="Wingdings" panose="05000000000000000000" pitchFamily="2" charset="2"/>
              <a:buChar char="ü"/>
            </a:pPr>
            <a:r>
              <a:rPr lang="en-IN" dirty="0" smtClean="0">
                <a:latin typeface="Constantia" panose="02030602050306030303" pitchFamily="18" charset="0"/>
              </a:rPr>
              <a:t>Features </a:t>
            </a:r>
            <a:r>
              <a:rPr lang="en-IN" dirty="0">
                <a:latin typeface="Constantia" panose="02030602050306030303" pitchFamily="18" charset="0"/>
              </a:rPr>
              <a:t>like OverTime_No, JobSatisfaction_Very High, JobInvolvement_Very High with high (absolute value) negative coefficients (towards non-attrition) makes sense too and are somewhat correlated to the things which influence employees to stay at the company for the longer duration of time.</a:t>
            </a:r>
          </a:p>
        </p:txBody>
      </p:sp>
    </p:spTree>
    <p:extLst>
      <p:ext uri="{BB962C8B-B14F-4D97-AF65-F5344CB8AC3E}">
        <p14:creationId xmlns:p14="http://schemas.microsoft.com/office/powerpoint/2010/main" val="1338019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Constantia" panose="02030602050306030303" pitchFamily="18" charset="0"/>
              </a:rPr>
              <a:t>Summary Report for Imbalanced Dataset </a:t>
            </a:r>
            <a:endParaRPr lang="en-IN" dirty="0"/>
          </a:p>
        </p:txBody>
      </p:sp>
      <p:sp>
        <p:nvSpPr>
          <p:cNvPr id="3" name="Content Placeholder 2"/>
          <p:cNvSpPr>
            <a:spLocks noGrp="1"/>
          </p:cNvSpPr>
          <p:nvPr>
            <p:ph idx="1"/>
          </p:nvPr>
        </p:nvSpPr>
        <p:spPr>
          <a:xfrm>
            <a:off x="1154954" y="2603500"/>
            <a:ext cx="10475071" cy="3416300"/>
          </a:xfrm>
        </p:spPr>
        <p:txBody>
          <a:bodyPr>
            <a:noAutofit/>
          </a:bodyPr>
          <a:lstStyle/>
          <a:p>
            <a:pPr>
              <a:buFont typeface="Wingdings" panose="05000000000000000000" pitchFamily="2" charset="2"/>
              <a:buChar char="q"/>
            </a:pPr>
            <a:r>
              <a:rPr lang="en-IN" i="1" dirty="0" err="1" smtClean="0">
                <a:latin typeface="Constantia" panose="02030602050306030303" pitchFamily="18" charset="0"/>
              </a:rPr>
              <a:t>AdaBoost</a:t>
            </a:r>
            <a:r>
              <a:rPr lang="en-IN" i="1" dirty="0" smtClean="0">
                <a:latin typeface="Constantia" panose="02030602050306030303" pitchFamily="18" charset="0"/>
              </a:rPr>
              <a:t> </a:t>
            </a:r>
            <a:r>
              <a:rPr lang="en-IN" i="1" dirty="0">
                <a:latin typeface="Constantia" panose="02030602050306030303" pitchFamily="18" charset="0"/>
              </a:rPr>
              <a:t>Classifier model with recall score of 0.46 is one of the best model among all. Also, the training performance is better than test performance which does indicate that model is neither over-fitting nor erroneous.</a:t>
            </a:r>
            <a:endParaRPr lang="en-IN" dirty="0">
              <a:latin typeface="Constantia" panose="02030602050306030303" pitchFamily="18" charset="0"/>
            </a:endParaRPr>
          </a:p>
          <a:p>
            <a:pPr>
              <a:buFont typeface="Wingdings" panose="05000000000000000000" pitchFamily="2" charset="2"/>
              <a:buChar char="q"/>
            </a:pPr>
            <a:r>
              <a:rPr lang="en-IN" i="1" dirty="0">
                <a:latin typeface="Constantia" panose="02030602050306030303" pitchFamily="18" charset="0"/>
              </a:rPr>
              <a:t>Logistic Regression Model </a:t>
            </a:r>
            <a:r>
              <a:rPr lang="en-IN" i="1" dirty="0" smtClean="0">
                <a:latin typeface="Constantia" panose="02030602050306030303" pitchFamily="18" charset="0"/>
              </a:rPr>
              <a:t>‘M’ also </a:t>
            </a:r>
            <a:r>
              <a:rPr lang="en-IN" i="1" dirty="0">
                <a:latin typeface="Constantia" panose="02030602050306030303" pitchFamily="18" charset="0"/>
              </a:rPr>
              <a:t>has same accuracy but the </a:t>
            </a:r>
            <a:r>
              <a:rPr lang="en-IN" i="1" dirty="0" err="1">
                <a:latin typeface="Constantia" panose="02030602050306030303" pitchFamily="18" charset="0"/>
              </a:rPr>
              <a:t>AdaBoost</a:t>
            </a:r>
            <a:r>
              <a:rPr lang="en-IN" i="1" dirty="0">
                <a:latin typeface="Constantia" panose="02030602050306030303" pitchFamily="18" charset="0"/>
              </a:rPr>
              <a:t> Model has better area under curve and Recall score so I have considered </a:t>
            </a:r>
            <a:r>
              <a:rPr lang="en-IN" i="1" dirty="0" err="1">
                <a:latin typeface="Constantia" panose="02030602050306030303" pitchFamily="18" charset="0"/>
              </a:rPr>
              <a:t>AdaBoost</a:t>
            </a:r>
            <a:r>
              <a:rPr lang="en-IN" i="1" dirty="0">
                <a:latin typeface="Constantia" panose="02030602050306030303" pitchFamily="18" charset="0"/>
              </a:rPr>
              <a:t> Classifier as the best model for this imbalanced Dataset.</a:t>
            </a:r>
            <a:r>
              <a:rPr lang="en-IN" dirty="0">
                <a:latin typeface="Constantia" panose="02030602050306030303" pitchFamily="18" charset="0"/>
              </a:rPr>
              <a:t> </a:t>
            </a:r>
          </a:p>
          <a:p>
            <a:pPr>
              <a:buFont typeface="Wingdings" panose="05000000000000000000" pitchFamily="2" charset="2"/>
              <a:buChar char="q"/>
            </a:pPr>
            <a:r>
              <a:rPr lang="en-IN" i="1" dirty="0" smtClean="0">
                <a:latin typeface="Constantia" panose="02030602050306030303" pitchFamily="18" charset="0"/>
              </a:rPr>
              <a:t>Class </a:t>
            </a:r>
            <a:r>
              <a:rPr lang="en-IN" i="1" dirty="0">
                <a:latin typeface="Constantia" panose="02030602050306030303" pitchFamily="18" charset="0"/>
              </a:rPr>
              <a:t>1 (minority class) recall and F1 score are not so good when compared to Class 0</a:t>
            </a:r>
            <a:r>
              <a:rPr lang="en-IN" i="1" dirty="0" smtClean="0">
                <a:latin typeface="Constantia" panose="02030602050306030303" pitchFamily="18" charset="0"/>
              </a:rPr>
              <a:t> </a:t>
            </a:r>
            <a:r>
              <a:rPr lang="en-IN" i="1" dirty="0">
                <a:latin typeface="Constantia" panose="02030602050306030303" pitchFamily="18" charset="0"/>
              </a:rPr>
              <a:t>(majority) recall and F1 score. This means that Class 0 (majority class) data has </a:t>
            </a:r>
            <a:r>
              <a:rPr lang="en-IN" i="1" dirty="0" smtClean="0">
                <a:latin typeface="Constantia" panose="02030602050306030303" pitchFamily="18" charset="0"/>
              </a:rPr>
              <a:t>over-influenced </a:t>
            </a:r>
            <a:r>
              <a:rPr lang="en-IN" i="1" dirty="0">
                <a:latin typeface="Constantia" panose="02030602050306030303" pitchFamily="18" charset="0"/>
              </a:rPr>
              <a:t>the model.</a:t>
            </a:r>
            <a:endParaRPr lang="en-IN" dirty="0">
              <a:latin typeface="Constantia" panose="02030602050306030303" pitchFamily="18" charset="0"/>
            </a:endParaRPr>
          </a:p>
          <a:p>
            <a:pPr>
              <a:buFont typeface="Wingdings" panose="05000000000000000000" pitchFamily="2" charset="2"/>
              <a:buChar char="q"/>
            </a:pPr>
            <a:r>
              <a:rPr lang="en-IN" i="1" dirty="0">
                <a:latin typeface="Constantia" panose="02030602050306030303" pitchFamily="18" charset="0"/>
              </a:rPr>
              <a:t>So, to combat </a:t>
            </a:r>
            <a:r>
              <a:rPr lang="en-IN" b="1" i="1" dirty="0">
                <a:latin typeface="Constantia" panose="02030602050306030303" pitchFamily="18" charset="0"/>
              </a:rPr>
              <a:t>Imbalanced Classes</a:t>
            </a:r>
            <a:r>
              <a:rPr lang="en-IN" i="1" dirty="0">
                <a:latin typeface="Constantia" panose="02030602050306030303" pitchFamily="18" charset="0"/>
              </a:rPr>
              <a:t>, I </a:t>
            </a:r>
            <a:r>
              <a:rPr lang="en-IN" i="1" dirty="0" smtClean="0">
                <a:latin typeface="Constantia" panose="02030602050306030303" pitchFamily="18" charset="0"/>
              </a:rPr>
              <a:t>used </a:t>
            </a:r>
            <a:r>
              <a:rPr lang="en-IN" b="1" i="1" dirty="0">
                <a:latin typeface="Constantia" panose="02030602050306030303" pitchFamily="18" charset="0"/>
              </a:rPr>
              <a:t>Synthetic Samples (SMOTE)</a:t>
            </a:r>
            <a:r>
              <a:rPr lang="en-IN" i="1" dirty="0">
                <a:latin typeface="Constantia" panose="02030602050306030303" pitchFamily="18" charset="0"/>
              </a:rPr>
              <a:t> by randomly sampling the attributes from instances in the minority class.</a:t>
            </a:r>
            <a:endParaRPr lang="en-IN" dirty="0">
              <a:latin typeface="Constantia" panose="02030602050306030303" pitchFamily="18" charset="0"/>
            </a:endParaRPr>
          </a:p>
        </p:txBody>
      </p:sp>
    </p:spTree>
    <p:extLst>
      <p:ext uri="{BB962C8B-B14F-4D97-AF65-F5344CB8AC3E}">
        <p14:creationId xmlns:p14="http://schemas.microsoft.com/office/powerpoint/2010/main" val="218764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8" y="973668"/>
            <a:ext cx="9425829" cy="706964"/>
          </a:xfrm>
        </p:spPr>
        <p:txBody>
          <a:bodyPr/>
          <a:lstStyle/>
          <a:p>
            <a:r>
              <a:rPr lang="en-IN" sz="2400" b="1" dirty="0">
                <a:latin typeface="Constantia" panose="02030602050306030303" pitchFamily="18" charset="0"/>
              </a:rPr>
              <a:t>Summary Report for B</a:t>
            </a:r>
            <a:r>
              <a:rPr lang="en-IN" sz="2400" b="1" dirty="0" smtClean="0">
                <a:latin typeface="Constantia" panose="02030602050306030303" pitchFamily="18" charset="0"/>
              </a:rPr>
              <a:t>alanced Dataset using SMOTE</a:t>
            </a:r>
            <a:endParaRPr lang="en-IN" sz="2400" dirty="0"/>
          </a:p>
        </p:txBody>
      </p:sp>
      <p:sp>
        <p:nvSpPr>
          <p:cNvPr id="3" name="Content Placeholder 2"/>
          <p:cNvSpPr>
            <a:spLocks noGrp="1"/>
          </p:cNvSpPr>
          <p:nvPr>
            <p:ph idx="1"/>
          </p:nvPr>
        </p:nvSpPr>
        <p:spPr>
          <a:xfrm>
            <a:off x="490538" y="2305050"/>
            <a:ext cx="11139487" cy="3714750"/>
          </a:xfrm>
        </p:spPr>
        <p:txBody>
          <a:bodyPr/>
          <a:lstStyle/>
          <a:p>
            <a:pPr marL="0" indent="0">
              <a:buNone/>
            </a:pPr>
            <a:r>
              <a:rPr lang="en-IN" b="1" dirty="0"/>
              <a:t>ROC Graph using Different Models using </a:t>
            </a:r>
            <a:r>
              <a:rPr lang="en-IN" b="1" dirty="0" smtClean="0"/>
              <a:t>SMOTE</a:t>
            </a:r>
          </a:p>
          <a:p>
            <a:pPr marL="0" indent="0">
              <a:buNone/>
            </a:pPr>
            <a:endParaRPr lang="en-IN" b="1" dirty="0"/>
          </a:p>
          <a:p>
            <a:pPr marL="0" indent="0">
              <a:buNone/>
            </a:pPr>
            <a:endParaRPr lang="en-IN" dirty="0">
              <a:latin typeface="Constantia" panose="02030602050306030303" pitchFamily="18" charset="0"/>
            </a:endParaRPr>
          </a:p>
        </p:txBody>
      </p:sp>
      <p:pic>
        <p:nvPicPr>
          <p:cNvPr id="4" name="Picture 3"/>
          <p:cNvPicPr>
            <a:picLocks noChangeAspect="1"/>
          </p:cNvPicPr>
          <p:nvPr/>
        </p:nvPicPr>
        <p:blipFill>
          <a:blip r:embed="rId2"/>
          <a:stretch>
            <a:fillRect/>
          </a:stretch>
        </p:blipFill>
        <p:spPr>
          <a:xfrm>
            <a:off x="490537" y="2714625"/>
            <a:ext cx="5233987" cy="3060473"/>
          </a:xfrm>
          <a:prstGeom prst="rect">
            <a:avLst/>
          </a:prstGeom>
        </p:spPr>
      </p:pic>
      <p:pic>
        <p:nvPicPr>
          <p:cNvPr id="5" name="Picture 4"/>
          <p:cNvPicPr>
            <a:picLocks noChangeAspect="1"/>
          </p:cNvPicPr>
          <p:nvPr/>
        </p:nvPicPr>
        <p:blipFill>
          <a:blip r:embed="rId3"/>
          <a:stretch>
            <a:fillRect/>
          </a:stretch>
        </p:blipFill>
        <p:spPr>
          <a:xfrm>
            <a:off x="1006901" y="5775098"/>
            <a:ext cx="4279473" cy="1082902"/>
          </a:xfrm>
          <a:prstGeom prst="rect">
            <a:avLst/>
          </a:prstGeom>
        </p:spPr>
      </p:pic>
      <p:sp>
        <p:nvSpPr>
          <p:cNvPr id="6" name="TextBox 5"/>
          <p:cNvSpPr txBox="1"/>
          <p:nvPr/>
        </p:nvSpPr>
        <p:spPr>
          <a:xfrm>
            <a:off x="5724525" y="3157488"/>
            <a:ext cx="5695950" cy="2308324"/>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Constantia" panose="02030602050306030303" pitchFamily="18" charset="0"/>
              </a:rPr>
              <a:t>From the above work done based on recall score, I see that best model (</a:t>
            </a:r>
            <a:r>
              <a:rPr lang="en-IN" dirty="0" err="1">
                <a:latin typeface="Constantia" panose="02030602050306030303" pitchFamily="18" charset="0"/>
              </a:rPr>
              <a:t>AdaBoost</a:t>
            </a:r>
            <a:r>
              <a:rPr lang="en-IN" dirty="0">
                <a:latin typeface="Constantia" panose="02030602050306030303" pitchFamily="18" charset="0"/>
              </a:rPr>
              <a:t>) for imbalanced dataset has changed </a:t>
            </a:r>
            <a:r>
              <a:rPr lang="en-IN" dirty="0" smtClean="0">
                <a:latin typeface="Constantia" panose="02030602050306030303" pitchFamily="18" charset="0"/>
              </a:rPr>
              <a:t>to Logistic Regression </a:t>
            </a:r>
            <a:r>
              <a:rPr lang="en-IN" dirty="0">
                <a:latin typeface="Constantia" panose="02030602050306030303" pitchFamily="18" charset="0"/>
              </a:rPr>
              <a:t>model with tuning parameter 'C=10'.</a:t>
            </a:r>
          </a:p>
          <a:p>
            <a:pPr marL="285750" indent="-285750">
              <a:buFont typeface="Wingdings" panose="05000000000000000000" pitchFamily="2" charset="2"/>
              <a:buChar char="§"/>
            </a:pPr>
            <a:r>
              <a:rPr lang="en-IN" dirty="0" err="1">
                <a:latin typeface="Constantia" panose="02030602050306030303" pitchFamily="18" charset="0"/>
              </a:rPr>
              <a:t>AdaBoost</a:t>
            </a:r>
            <a:r>
              <a:rPr lang="en-IN" dirty="0">
                <a:latin typeface="Constantia" panose="02030602050306030303" pitchFamily="18" charset="0"/>
              </a:rPr>
              <a:t> Model which was the best model on </a:t>
            </a:r>
            <a:r>
              <a:rPr lang="en-IN" b="1" dirty="0">
                <a:latin typeface="Constantia" panose="02030602050306030303" pitchFamily="18" charset="0"/>
              </a:rPr>
              <a:t>Imbalanced Dataset</a:t>
            </a:r>
            <a:r>
              <a:rPr lang="en-IN" dirty="0">
                <a:latin typeface="Constantia" panose="02030602050306030303" pitchFamily="18" charset="0"/>
              </a:rPr>
              <a:t> is second best model as it has lower recall value when applied on </a:t>
            </a:r>
            <a:r>
              <a:rPr lang="en-IN" b="1" dirty="0">
                <a:latin typeface="Constantia" panose="02030602050306030303" pitchFamily="18" charset="0"/>
              </a:rPr>
              <a:t>Balanced Dataset</a:t>
            </a:r>
            <a:r>
              <a:rPr lang="en-IN" dirty="0">
                <a:latin typeface="Constantia" panose="02030602050306030303" pitchFamily="18" charset="0"/>
              </a:rPr>
              <a:t>.</a:t>
            </a:r>
          </a:p>
        </p:txBody>
      </p:sp>
    </p:spTree>
    <p:extLst>
      <p:ext uri="{BB962C8B-B14F-4D97-AF65-F5344CB8AC3E}">
        <p14:creationId xmlns:p14="http://schemas.microsoft.com/office/powerpoint/2010/main" val="3518923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 for the Client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5096064"/>
              </p:ext>
            </p:extLst>
          </p:nvPr>
        </p:nvGraphicFramePr>
        <p:xfrm>
          <a:off x="742951" y="2142564"/>
          <a:ext cx="8039099" cy="4884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8782050" y="2702155"/>
            <a:ext cx="3038475" cy="2984269"/>
          </a:xfrm>
          <a:prstGeom prst="rect">
            <a:avLst/>
          </a:prstGeom>
        </p:spPr>
      </p:pic>
    </p:spTree>
    <p:extLst>
      <p:ext uri="{BB962C8B-B14F-4D97-AF65-F5344CB8AC3E}">
        <p14:creationId xmlns:p14="http://schemas.microsoft.com/office/powerpoint/2010/main" val="1811213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Further Research</a:t>
            </a:r>
          </a:p>
        </p:txBody>
      </p:sp>
      <p:sp>
        <p:nvSpPr>
          <p:cNvPr id="3" name="Content Placeholder 2"/>
          <p:cNvSpPr>
            <a:spLocks noGrp="1"/>
          </p:cNvSpPr>
          <p:nvPr>
            <p:ph idx="1"/>
          </p:nvPr>
        </p:nvSpPr>
        <p:spPr>
          <a:xfrm>
            <a:off x="542925" y="2667000"/>
            <a:ext cx="11191875" cy="3543300"/>
          </a:xfrm>
        </p:spPr>
        <p:txBody>
          <a:bodyPr>
            <a:normAutofit fontScale="92500" lnSpcReduction="10000"/>
          </a:bodyPr>
          <a:lstStyle/>
          <a:p>
            <a:endParaRPr lang="en-IN" dirty="0" smtClean="0">
              <a:latin typeface="Constantia" panose="02030602050306030303" pitchFamily="18" charset="0"/>
            </a:endParaRPr>
          </a:p>
          <a:p>
            <a:endParaRPr lang="en-IN" dirty="0">
              <a:latin typeface="Constantia" panose="02030602050306030303" pitchFamily="18" charset="0"/>
            </a:endParaRPr>
          </a:p>
          <a:p>
            <a:endParaRPr lang="en-IN" dirty="0" smtClean="0">
              <a:latin typeface="Constantia" panose="02030602050306030303" pitchFamily="18" charset="0"/>
            </a:endParaRPr>
          </a:p>
          <a:p>
            <a:endParaRPr lang="en-IN" dirty="0">
              <a:latin typeface="Constantia" panose="02030602050306030303" pitchFamily="18" charset="0"/>
            </a:endParaRPr>
          </a:p>
          <a:p>
            <a:pPr marL="0" indent="0">
              <a:buNone/>
            </a:pPr>
            <a:endParaRPr lang="en-IN" dirty="0" smtClean="0">
              <a:latin typeface="Constantia" panose="02030602050306030303" pitchFamily="18" charset="0"/>
            </a:endParaRPr>
          </a:p>
          <a:p>
            <a:endParaRPr lang="en-IN" dirty="0" smtClean="0">
              <a:latin typeface="Constantia" panose="02030602050306030303" pitchFamily="18" charset="0"/>
            </a:endParaRPr>
          </a:p>
          <a:p>
            <a:pPr>
              <a:buFont typeface="Wingdings" panose="05000000000000000000" pitchFamily="2" charset="2"/>
              <a:buChar char="q"/>
            </a:pPr>
            <a:r>
              <a:rPr lang="en-IN" sz="1900" dirty="0" smtClean="0">
                <a:latin typeface="Constantia" panose="02030602050306030303" pitchFamily="18" charset="0"/>
              </a:rPr>
              <a:t>To </a:t>
            </a:r>
            <a:r>
              <a:rPr lang="en-IN" sz="1900" dirty="0">
                <a:latin typeface="Constantia" panose="02030602050306030303" pitchFamily="18" charset="0"/>
              </a:rPr>
              <a:t>build a better model on any dataset with imbalanced class as this one requires </a:t>
            </a:r>
            <a:r>
              <a:rPr lang="en-IN" sz="1900" dirty="0" smtClean="0">
                <a:latin typeface="Constantia" panose="02030602050306030303" pitchFamily="18" charset="0"/>
              </a:rPr>
              <a:t>different resampling </a:t>
            </a:r>
            <a:r>
              <a:rPr lang="en-IN" sz="1900" dirty="0">
                <a:latin typeface="Constantia" panose="02030602050306030303" pitchFamily="18" charset="0"/>
              </a:rPr>
              <a:t>using other techniques and more analysis trying different machine </a:t>
            </a:r>
            <a:r>
              <a:rPr lang="en-IN" sz="1900" dirty="0" smtClean="0">
                <a:latin typeface="Constantia" panose="02030602050306030303" pitchFamily="18" charset="0"/>
              </a:rPr>
              <a:t>learning algorithms</a:t>
            </a:r>
            <a:r>
              <a:rPr lang="en-IN" sz="1900" dirty="0">
                <a:latin typeface="Constantia" panose="02030602050306030303" pitchFamily="18" charset="0"/>
              </a:rPr>
              <a:t>. </a:t>
            </a:r>
            <a:endParaRPr lang="en-IN" sz="1900" dirty="0" smtClean="0">
              <a:latin typeface="Constantia" panose="02030602050306030303" pitchFamily="18" charset="0"/>
            </a:endParaRPr>
          </a:p>
          <a:p>
            <a:pPr>
              <a:buFont typeface="Wingdings" panose="05000000000000000000" pitchFamily="2" charset="2"/>
              <a:buChar char="q"/>
            </a:pPr>
            <a:r>
              <a:rPr lang="en-IN" sz="1900" dirty="0" smtClean="0">
                <a:latin typeface="Constantia" panose="02030602050306030303" pitchFamily="18" charset="0"/>
              </a:rPr>
              <a:t>My </a:t>
            </a:r>
            <a:r>
              <a:rPr lang="en-IN" sz="1900" dirty="0">
                <a:latin typeface="Constantia" panose="02030602050306030303" pitchFamily="18" charset="0"/>
              </a:rPr>
              <a:t>further research includes hyper-parameter tuning for all other algorithms </a:t>
            </a:r>
            <a:r>
              <a:rPr lang="en-IN" sz="1900" dirty="0" smtClean="0">
                <a:latin typeface="Constantia" panose="02030602050306030303" pitchFamily="18" charset="0"/>
              </a:rPr>
              <a:t>that I </a:t>
            </a:r>
            <a:r>
              <a:rPr lang="en-IN" sz="1900" dirty="0">
                <a:latin typeface="Constantia" panose="02030602050306030303" pitchFamily="18" charset="0"/>
              </a:rPr>
              <a:t>used for my project work excluding Logistic Regression</a:t>
            </a:r>
          </a:p>
        </p:txBody>
      </p:sp>
      <p:pic>
        <p:nvPicPr>
          <p:cNvPr id="4" name="Picture 3"/>
          <p:cNvPicPr>
            <a:picLocks noChangeAspect="1"/>
          </p:cNvPicPr>
          <p:nvPr/>
        </p:nvPicPr>
        <p:blipFill>
          <a:blip r:embed="rId2"/>
          <a:stretch>
            <a:fillRect/>
          </a:stretch>
        </p:blipFill>
        <p:spPr>
          <a:xfrm>
            <a:off x="542925" y="2247899"/>
            <a:ext cx="2740771" cy="2190751"/>
          </a:xfrm>
          <a:prstGeom prst="rect">
            <a:avLst/>
          </a:prstGeom>
        </p:spPr>
      </p:pic>
    </p:spTree>
    <p:extLst>
      <p:ext uri="{BB962C8B-B14F-4D97-AF65-F5344CB8AC3E}">
        <p14:creationId xmlns:p14="http://schemas.microsoft.com/office/powerpoint/2010/main" val="1503077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0" y="895350"/>
            <a:ext cx="7420817" cy="785282"/>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153644" y="2374900"/>
            <a:ext cx="8057156" cy="4041962"/>
          </a:xfrm>
          <a:prstGeom prst="rect">
            <a:avLst/>
          </a:prstGeom>
        </p:spPr>
      </p:pic>
    </p:spTree>
    <p:extLst>
      <p:ext uri="{BB962C8B-B14F-4D97-AF65-F5344CB8AC3E}">
        <p14:creationId xmlns:p14="http://schemas.microsoft.com/office/powerpoint/2010/main" val="3591981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nstantia" panose="02030602050306030303" pitchFamily="18" charset="0"/>
              </a:rPr>
              <a:t>Problem and Client</a:t>
            </a:r>
            <a:endParaRPr lang="en-IN" dirty="0">
              <a:latin typeface="Constantia" panose="02030602050306030303"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IN" dirty="0" smtClean="0">
                <a:latin typeface="Constantia" panose="02030602050306030303" pitchFamily="18" charset="0"/>
              </a:rPr>
              <a:t>Client : IBM </a:t>
            </a:r>
          </a:p>
          <a:p>
            <a:pPr algn="just">
              <a:buFont typeface="Wingdings" panose="05000000000000000000" pitchFamily="2" charset="2"/>
              <a:buChar char="q"/>
            </a:pPr>
            <a:endParaRPr lang="en-IN" dirty="0" smtClean="0">
              <a:latin typeface="Constantia" panose="02030602050306030303" pitchFamily="18" charset="0"/>
            </a:endParaRPr>
          </a:p>
          <a:p>
            <a:pPr algn="just">
              <a:buFont typeface="Wingdings" panose="05000000000000000000" pitchFamily="2" charset="2"/>
              <a:buChar char="q"/>
            </a:pPr>
            <a:r>
              <a:rPr lang="en-IN" dirty="0" smtClean="0">
                <a:latin typeface="Constantia" panose="02030602050306030303" pitchFamily="18" charset="0"/>
              </a:rPr>
              <a:t>Client would like to know </a:t>
            </a:r>
            <a:r>
              <a:rPr lang="en-IN" dirty="0">
                <a:latin typeface="Constantia" panose="02030602050306030303" pitchFamily="18" charset="0"/>
              </a:rPr>
              <a:t>the factors that lead to employee attrition. </a:t>
            </a:r>
            <a:endParaRPr lang="en-IN" dirty="0" smtClean="0">
              <a:latin typeface="Constantia" panose="02030602050306030303" pitchFamily="18" charset="0"/>
            </a:endParaRPr>
          </a:p>
          <a:p>
            <a:pPr algn="just">
              <a:buFont typeface="Wingdings" panose="05000000000000000000" pitchFamily="2" charset="2"/>
              <a:buChar char="q"/>
            </a:pPr>
            <a:endParaRPr lang="en-IN" dirty="0" smtClean="0">
              <a:latin typeface="Constantia" panose="02030602050306030303" pitchFamily="18" charset="0"/>
            </a:endParaRPr>
          </a:p>
          <a:p>
            <a:pPr algn="just">
              <a:buFont typeface="Wingdings" panose="05000000000000000000" pitchFamily="2" charset="2"/>
              <a:buChar char="q"/>
            </a:pPr>
            <a:r>
              <a:rPr lang="en-IN" dirty="0" smtClean="0">
                <a:latin typeface="Constantia" panose="02030602050306030303" pitchFamily="18" charset="0"/>
              </a:rPr>
              <a:t>In other terms, </a:t>
            </a:r>
            <a:r>
              <a:rPr lang="en-IN" dirty="0">
                <a:latin typeface="Constantia" panose="02030602050306030303" pitchFamily="18" charset="0"/>
              </a:rPr>
              <a:t>r</a:t>
            </a:r>
            <a:r>
              <a:rPr lang="en-IN" dirty="0" smtClean="0">
                <a:latin typeface="Constantia" panose="02030602050306030303" pitchFamily="18" charset="0"/>
              </a:rPr>
              <a:t>ecognizing </a:t>
            </a:r>
            <a:r>
              <a:rPr lang="en-IN" dirty="0">
                <a:latin typeface="Constantia" panose="02030602050306030303" pitchFamily="18" charset="0"/>
              </a:rPr>
              <a:t>and understanding what factors that were associated with employee attrition will allow companies and individuals to limit this from happening and may even increase employee productivity and </a:t>
            </a:r>
            <a:r>
              <a:rPr lang="en-IN" dirty="0" smtClean="0">
                <a:latin typeface="Constantia" panose="02030602050306030303" pitchFamily="18" charset="0"/>
              </a:rPr>
              <a:t>growth. </a:t>
            </a:r>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171085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nstantia" panose="02030602050306030303" pitchFamily="18" charset="0"/>
              </a:rPr>
              <a:t>Approach</a:t>
            </a:r>
            <a:endParaRPr lang="en-IN" dirty="0">
              <a:latin typeface="Constantia" panose="02030602050306030303"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90422152"/>
              </p:ext>
            </p:extLst>
          </p:nvPr>
        </p:nvGraphicFramePr>
        <p:xfrm>
          <a:off x="800100" y="2562225"/>
          <a:ext cx="11296650" cy="3457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731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nstantia" panose="02030602050306030303" pitchFamily="18" charset="0"/>
              </a:rPr>
              <a:t>Tools Used</a:t>
            </a:r>
            <a:endParaRPr lang="en-IN" dirty="0">
              <a:latin typeface="Constantia" panose="02030602050306030303" pitchFamily="18" charset="0"/>
            </a:endParaRP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chor="ctr"/>
          <a:lstStyle/>
          <a:p>
            <a:pPr algn="just"/>
            <a:r>
              <a:rPr lang="en-IN" b="1" dirty="0">
                <a:latin typeface="Constantia" panose="02030602050306030303" pitchFamily="18" charset="0"/>
              </a:rPr>
              <a:t>Pandas:</a:t>
            </a:r>
            <a:r>
              <a:rPr lang="en-IN" dirty="0">
                <a:latin typeface="Constantia" panose="02030602050306030303" pitchFamily="18" charset="0"/>
              </a:rPr>
              <a:t> Loading the data, data wrangling and manipulation.</a:t>
            </a:r>
          </a:p>
          <a:p>
            <a:pPr algn="just"/>
            <a:r>
              <a:rPr lang="en-IN" b="1" dirty="0">
                <a:latin typeface="Constantia" panose="02030602050306030303" pitchFamily="18" charset="0"/>
              </a:rPr>
              <a:t>Scikitlearn:</a:t>
            </a:r>
            <a:r>
              <a:rPr lang="en-IN" dirty="0">
                <a:latin typeface="Constantia" panose="02030602050306030303" pitchFamily="18" charset="0"/>
              </a:rPr>
              <a:t> Libraries for classifiers, Model evaluation, Metrics, Cross validation, Feature </a:t>
            </a:r>
            <a:r>
              <a:rPr lang="en-IN" dirty="0" smtClean="0">
                <a:latin typeface="Constantia" panose="02030602050306030303" pitchFamily="18" charset="0"/>
              </a:rPr>
              <a:t>Importance</a:t>
            </a:r>
          </a:p>
          <a:p>
            <a:pPr algn="just"/>
            <a:r>
              <a:rPr lang="en-IN" b="1" dirty="0" smtClean="0">
                <a:latin typeface="Constantia" panose="02030602050306030303" pitchFamily="18" charset="0"/>
              </a:rPr>
              <a:t>Imbalance-Learn:</a:t>
            </a:r>
            <a:r>
              <a:rPr lang="en-IN" dirty="0" smtClean="0"/>
              <a:t> </a:t>
            </a:r>
            <a:r>
              <a:rPr lang="en-IN" dirty="0"/>
              <a:t>SMOTE</a:t>
            </a:r>
            <a:endParaRPr lang="en-IN" dirty="0">
              <a:latin typeface="Constantia" panose="02030602050306030303" pitchFamily="18" charset="0"/>
            </a:endParaRPr>
          </a:p>
          <a:p>
            <a:pPr algn="just"/>
            <a:r>
              <a:rPr lang="en-IN" b="1" dirty="0">
                <a:latin typeface="Constantia" panose="02030602050306030303" pitchFamily="18" charset="0"/>
              </a:rPr>
              <a:t>MatplotLib and Seaborn: </a:t>
            </a:r>
            <a:r>
              <a:rPr lang="en-IN" dirty="0">
                <a:latin typeface="Constantia" panose="02030602050306030303" pitchFamily="18" charset="0"/>
              </a:rPr>
              <a:t>Data Visualization</a:t>
            </a:r>
          </a:p>
          <a:p>
            <a:pPr algn="just"/>
            <a:endParaRPr lang="en-IN" dirty="0">
              <a:latin typeface="Constantia" panose="02030602050306030303" pitchFamily="18" charset="0"/>
            </a:endParaRPr>
          </a:p>
        </p:txBody>
      </p:sp>
    </p:spTree>
    <p:extLst>
      <p:ext uri="{BB962C8B-B14F-4D97-AF65-F5344CB8AC3E}">
        <p14:creationId xmlns:p14="http://schemas.microsoft.com/office/powerpoint/2010/main" val="3797258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onstantia" panose="02030602050306030303" pitchFamily="18" charset="0"/>
              </a:rPr>
              <a:t>Exploratory </a:t>
            </a:r>
            <a:r>
              <a:rPr lang="en-IN" b="1" dirty="0" smtClean="0">
                <a:latin typeface="Constantia" panose="02030602050306030303" pitchFamily="18" charset="0"/>
              </a:rPr>
              <a:t>Analysis</a:t>
            </a:r>
            <a:endParaRPr lang="en-IN" dirty="0">
              <a:latin typeface="Constantia" panose="02030602050306030303" pitchFamily="18" charset="0"/>
            </a:endParaRPr>
          </a:p>
        </p:txBody>
      </p:sp>
      <p:sp>
        <p:nvSpPr>
          <p:cNvPr id="3" name="Content Placeholder 2"/>
          <p:cNvSpPr>
            <a:spLocks noGrp="1"/>
          </p:cNvSpPr>
          <p:nvPr>
            <p:ph idx="1"/>
          </p:nvPr>
        </p:nvSpPr>
        <p:spPr>
          <a:xfrm>
            <a:off x="480291" y="2603500"/>
            <a:ext cx="9698182" cy="4028208"/>
          </a:xfrm>
        </p:spPr>
        <p:txBody>
          <a:bodyPr>
            <a:normAutofit/>
          </a:bodyPr>
          <a:lstStyle/>
          <a:p>
            <a:pPr algn="just">
              <a:buFont typeface="Wingdings" panose="05000000000000000000" pitchFamily="2" charset="2"/>
              <a:buChar char="q"/>
            </a:pPr>
            <a:r>
              <a:rPr lang="en-IN" b="1" dirty="0" smtClean="0">
                <a:latin typeface="Constantia" panose="02030602050306030303" pitchFamily="18" charset="0"/>
              </a:rPr>
              <a:t>Which </a:t>
            </a:r>
            <a:r>
              <a:rPr lang="en-IN" b="1" dirty="0">
                <a:latin typeface="Constantia" panose="02030602050306030303" pitchFamily="18" charset="0"/>
              </a:rPr>
              <a:t>age-group people contribute maximum attrition?</a:t>
            </a:r>
          </a:p>
          <a:p>
            <a:pPr algn="just"/>
            <a:endParaRPr lang="en-IN" dirty="0">
              <a:latin typeface="Constantia" panose="02030602050306030303"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58154" y="3183659"/>
            <a:ext cx="4553119" cy="2867890"/>
          </a:xfrm>
          <a:prstGeom prst="rect">
            <a:avLst/>
          </a:prstGeom>
          <a:noFill/>
          <a:ln>
            <a:noFill/>
          </a:ln>
        </p:spPr>
      </p:pic>
      <p:sp>
        <p:nvSpPr>
          <p:cNvPr id="5" name="TextBox 4"/>
          <p:cNvSpPr txBox="1"/>
          <p:nvPr/>
        </p:nvSpPr>
        <p:spPr>
          <a:xfrm>
            <a:off x="6216072" y="3183659"/>
            <a:ext cx="5430983"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IN" sz="1200" dirty="0">
                <a:latin typeface="Constantia" panose="02030602050306030303" pitchFamily="18" charset="0"/>
              </a:rPr>
              <a:t>A</a:t>
            </a:r>
            <a:r>
              <a:rPr lang="en-IN" sz="1200" dirty="0" smtClean="0">
                <a:latin typeface="Constantia" panose="02030602050306030303" pitchFamily="18" charset="0"/>
              </a:rPr>
              <a:t>ge </a:t>
            </a:r>
            <a:r>
              <a:rPr lang="en-IN" sz="1200" dirty="0">
                <a:latin typeface="Constantia" panose="02030602050306030303" pitchFamily="18" charset="0"/>
              </a:rPr>
              <a:t>was grouped into four </a:t>
            </a:r>
            <a:r>
              <a:rPr lang="en-IN" sz="1200" dirty="0" smtClean="0">
                <a:latin typeface="Constantia" panose="02030602050306030303" pitchFamily="18" charset="0"/>
              </a:rPr>
              <a:t>categories :</a:t>
            </a:r>
          </a:p>
          <a:p>
            <a:pPr algn="just"/>
            <a:endParaRPr lang="en-IN" sz="1200" dirty="0" smtClean="0">
              <a:latin typeface="Constantia" panose="02030602050306030303" pitchFamily="18" charset="0"/>
            </a:endParaRPr>
          </a:p>
          <a:p>
            <a:pPr algn="just"/>
            <a:r>
              <a:rPr lang="en-IN" sz="1200" dirty="0" smtClean="0">
                <a:latin typeface="Constantia" panose="02030602050306030303" pitchFamily="18" charset="0"/>
              </a:rPr>
              <a:t>Young </a:t>
            </a:r>
            <a:r>
              <a:rPr lang="en-IN" sz="1200" dirty="0">
                <a:latin typeface="Constantia" panose="02030602050306030303" pitchFamily="18" charset="0"/>
              </a:rPr>
              <a:t>adults (15-24 </a:t>
            </a:r>
            <a:r>
              <a:rPr lang="en-IN" sz="1200" dirty="0" smtClean="0">
                <a:latin typeface="Constantia" panose="02030602050306030303" pitchFamily="18" charset="0"/>
              </a:rPr>
              <a:t>Yrs)</a:t>
            </a:r>
          </a:p>
          <a:p>
            <a:pPr algn="just"/>
            <a:r>
              <a:rPr lang="en-IN" sz="1200" dirty="0">
                <a:latin typeface="Constantia" panose="02030602050306030303" pitchFamily="18" charset="0"/>
              </a:rPr>
              <a:t>M</a:t>
            </a:r>
            <a:r>
              <a:rPr lang="en-IN" sz="1200" dirty="0" smtClean="0">
                <a:latin typeface="Constantia" panose="02030602050306030303" pitchFamily="18" charset="0"/>
              </a:rPr>
              <a:t>id </a:t>
            </a:r>
            <a:r>
              <a:rPr lang="en-IN" sz="1200" dirty="0">
                <a:latin typeface="Constantia" panose="02030602050306030303" pitchFamily="18" charset="0"/>
              </a:rPr>
              <a:t>age adults (25-40 </a:t>
            </a:r>
            <a:r>
              <a:rPr lang="en-IN" sz="1200" dirty="0" smtClean="0">
                <a:latin typeface="Constantia" panose="02030602050306030303" pitchFamily="18" charset="0"/>
              </a:rPr>
              <a:t>Yrs)</a:t>
            </a:r>
          </a:p>
          <a:p>
            <a:pPr algn="just"/>
            <a:r>
              <a:rPr lang="en-IN" sz="1200" dirty="0">
                <a:latin typeface="Constantia" panose="02030602050306030303" pitchFamily="18" charset="0"/>
              </a:rPr>
              <a:t>M</a:t>
            </a:r>
            <a:r>
              <a:rPr lang="en-IN" sz="1200" dirty="0" smtClean="0">
                <a:latin typeface="Constantia" panose="02030602050306030303" pitchFamily="18" charset="0"/>
              </a:rPr>
              <a:t>id </a:t>
            </a:r>
            <a:r>
              <a:rPr lang="en-IN" sz="1200" dirty="0">
                <a:latin typeface="Constantia" panose="02030602050306030303" pitchFamily="18" charset="0"/>
              </a:rPr>
              <a:t>to old adults (41-54 Yrs) </a:t>
            </a:r>
            <a:endParaRPr lang="en-IN" sz="1200" dirty="0" smtClean="0">
              <a:latin typeface="Constantia" panose="02030602050306030303" pitchFamily="18" charset="0"/>
            </a:endParaRPr>
          </a:p>
          <a:p>
            <a:pPr algn="just"/>
            <a:r>
              <a:rPr lang="en-IN" sz="1200" dirty="0" smtClean="0">
                <a:latin typeface="Constantia" panose="02030602050306030303" pitchFamily="18" charset="0"/>
              </a:rPr>
              <a:t>Old </a:t>
            </a:r>
            <a:r>
              <a:rPr lang="en-IN" sz="1200" dirty="0">
                <a:latin typeface="Constantia" panose="02030602050306030303" pitchFamily="18" charset="0"/>
              </a:rPr>
              <a:t>age adults (55-64 Yrs) </a:t>
            </a:r>
            <a:endParaRPr lang="en-IN" sz="1200" dirty="0" smtClean="0">
              <a:latin typeface="Constantia" panose="02030602050306030303" pitchFamily="18" charset="0"/>
            </a:endParaRPr>
          </a:p>
          <a:p>
            <a:pPr algn="just"/>
            <a:endParaRPr lang="en-IN" dirty="0">
              <a:latin typeface="Constantia" panose="02030602050306030303" pitchFamily="18" charset="0"/>
            </a:endParaRPr>
          </a:p>
          <a:p>
            <a:pPr marL="285750" indent="-285750" algn="just">
              <a:buFont typeface="Wingdings" panose="05000000000000000000" pitchFamily="2" charset="2"/>
              <a:buChar char="§"/>
            </a:pPr>
            <a:r>
              <a:rPr lang="en-IN" dirty="0" smtClean="0">
                <a:latin typeface="Constantia" panose="02030602050306030303" pitchFamily="18" charset="0"/>
              </a:rPr>
              <a:t>Shows </a:t>
            </a:r>
            <a:r>
              <a:rPr lang="en-IN" dirty="0">
                <a:latin typeface="Constantia" panose="02030602050306030303" pitchFamily="18" charset="0"/>
              </a:rPr>
              <a:t>maximum contribution of different age- group people based on the </a:t>
            </a:r>
            <a:r>
              <a:rPr lang="en-IN" dirty="0" smtClean="0">
                <a:latin typeface="Constantia" panose="02030602050306030303" pitchFamily="18" charset="0"/>
              </a:rPr>
              <a:t>attrition. </a:t>
            </a:r>
            <a:endParaRPr lang="en-IN" dirty="0">
              <a:latin typeface="Constantia" panose="02030602050306030303" pitchFamily="18" charset="0"/>
            </a:endParaRPr>
          </a:p>
        </p:txBody>
      </p:sp>
    </p:spTree>
    <p:extLst>
      <p:ext uri="{BB962C8B-B14F-4D97-AF65-F5344CB8AC3E}">
        <p14:creationId xmlns:p14="http://schemas.microsoft.com/office/powerpoint/2010/main" val="1098065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nstantia" panose="02030602050306030303" pitchFamily="18" charset="0"/>
              </a:rPr>
              <a:t>Continued…</a:t>
            </a:r>
            <a:endParaRPr lang="en-IN" dirty="0">
              <a:latin typeface="Constantia" panose="02030602050306030303" pitchFamily="18" charset="0"/>
            </a:endParaRPr>
          </a:p>
        </p:txBody>
      </p:sp>
      <p:sp>
        <p:nvSpPr>
          <p:cNvPr id="3" name="Content Placeholder 2"/>
          <p:cNvSpPr>
            <a:spLocks noGrp="1"/>
          </p:cNvSpPr>
          <p:nvPr>
            <p:ph idx="1"/>
          </p:nvPr>
        </p:nvSpPr>
        <p:spPr>
          <a:xfrm>
            <a:off x="1154954" y="2603500"/>
            <a:ext cx="9476101" cy="4254500"/>
          </a:xfrm>
        </p:spPr>
        <p:txBody>
          <a:bodyPr>
            <a:normAutofit/>
          </a:bodyPr>
          <a:lstStyle/>
          <a:p>
            <a:pPr>
              <a:buFont typeface="Wingdings" panose="05000000000000000000" pitchFamily="2" charset="2"/>
              <a:buChar char="q"/>
            </a:pPr>
            <a:r>
              <a:rPr lang="en-IN" b="1" dirty="0">
                <a:latin typeface="Constantia" panose="02030602050306030303" pitchFamily="18" charset="0"/>
              </a:rPr>
              <a:t>What is the count of married people and unmarried people attrition rate? Are married people more prone to attrition</a:t>
            </a:r>
            <a:r>
              <a:rPr lang="en-IN" b="1" dirty="0" smtClean="0">
                <a:latin typeface="Constantia" panose="02030602050306030303" pitchFamily="18" charset="0"/>
              </a:rPr>
              <a:t>?</a:t>
            </a:r>
          </a:p>
          <a:p>
            <a:pPr>
              <a:buFont typeface="Wingdings" panose="05000000000000000000" pitchFamily="2" charset="2"/>
              <a:buChar char="q"/>
            </a:pPr>
            <a:endParaRPr lang="en-IN" dirty="0">
              <a:latin typeface="Constantia" panose="02030602050306030303" pitchFamily="18" charset="0"/>
            </a:endParaRPr>
          </a:p>
          <a:p>
            <a:endParaRPr lang="en-IN" dirty="0">
              <a:latin typeface="Constantia" panose="02030602050306030303"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4145" y="3452380"/>
            <a:ext cx="4451927" cy="2837584"/>
          </a:xfrm>
          <a:prstGeom prst="rect">
            <a:avLst/>
          </a:prstGeom>
          <a:noFill/>
          <a:ln>
            <a:noFill/>
          </a:ln>
        </p:spPr>
      </p:pic>
      <p:sp>
        <p:nvSpPr>
          <p:cNvPr id="6" name="TextBox 5"/>
          <p:cNvSpPr txBox="1"/>
          <p:nvPr/>
        </p:nvSpPr>
        <p:spPr>
          <a:xfrm>
            <a:off x="6419273" y="3495558"/>
            <a:ext cx="511694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285750" indent="-285750">
              <a:buFont typeface="Wingdings" panose="05000000000000000000" pitchFamily="2" charset="2"/>
              <a:buChar char="§"/>
            </a:pPr>
            <a:r>
              <a:rPr lang="en-IN" dirty="0">
                <a:latin typeface="Constantia" panose="02030602050306030303" pitchFamily="18" charset="0"/>
              </a:rPr>
              <a:t>A</a:t>
            </a:r>
            <a:r>
              <a:rPr lang="en-IN" dirty="0" smtClean="0">
                <a:latin typeface="Constantia" panose="02030602050306030303" pitchFamily="18" charset="0"/>
              </a:rPr>
              <a:t>nalysis </a:t>
            </a:r>
            <a:r>
              <a:rPr lang="en-IN" dirty="0">
                <a:latin typeface="Constantia" panose="02030602050306030303" pitchFamily="18" charset="0"/>
              </a:rPr>
              <a:t>was based on the marital </a:t>
            </a:r>
            <a:r>
              <a:rPr lang="en-IN" dirty="0" smtClean="0">
                <a:latin typeface="Constantia" panose="02030602050306030303" pitchFamily="18" charset="0"/>
              </a:rPr>
              <a:t>status.</a:t>
            </a:r>
          </a:p>
          <a:p>
            <a:endParaRPr lang="en-IN" dirty="0" smtClean="0">
              <a:latin typeface="Constantia" panose="02030602050306030303" pitchFamily="18" charset="0"/>
            </a:endParaRPr>
          </a:p>
          <a:p>
            <a:pPr marL="285750" indent="-285750">
              <a:buFont typeface="Wingdings" panose="05000000000000000000" pitchFamily="2" charset="2"/>
              <a:buChar char="§"/>
            </a:pPr>
            <a:r>
              <a:rPr lang="en-IN" dirty="0">
                <a:latin typeface="Constantia" panose="02030602050306030303" pitchFamily="18" charset="0"/>
              </a:rPr>
              <a:t>P</a:t>
            </a:r>
            <a:r>
              <a:rPr lang="en-IN" dirty="0" smtClean="0">
                <a:latin typeface="Constantia" panose="02030602050306030303" pitchFamily="18" charset="0"/>
              </a:rPr>
              <a:t>eople who were ‘Single’ contributed more towards attrition.</a:t>
            </a:r>
            <a:endParaRPr lang="en-IN" dirty="0">
              <a:latin typeface="Constantia" panose="02030602050306030303" pitchFamily="18" charset="0"/>
            </a:endParaRPr>
          </a:p>
        </p:txBody>
      </p:sp>
    </p:spTree>
    <p:extLst>
      <p:ext uri="{BB962C8B-B14F-4D97-AF65-F5344CB8AC3E}">
        <p14:creationId xmlns:p14="http://schemas.microsoft.com/office/powerpoint/2010/main" val="929564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nstantia" panose="02030602050306030303" pitchFamily="18" charset="0"/>
              </a:rPr>
              <a:t>Continued…</a:t>
            </a:r>
            <a:endParaRPr lang="en-IN" dirty="0">
              <a:latin typeface="Constantia" panose="02030602050306030303"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b="1" dirty="0">
                <a:latin typeface="Constantia" panose="02030602050306030303" pitchFamily="18" charset="0"/>
              </a:rPr>
              <a:t>What is the count of people working OverTime and YearsInCurrentRole? How working overtime (or not), and the years in role relate to employee attrition?</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54953" y="3392286"/>
            <a:ext cx="6437337" cy="4008120"/>
          </a:xfrm>
          <a:prstGeom prst="rect">
            <a:avLst/>
          </a:prstGeom>
          <a:noFill/>
          <a:ln>
            <a:noFill/>
          </a:ln>
        </p:spPr>
      </p:pic>
      <p:sp>
        <p:nvSpPr>
          <p:cNvPr id="5" name="TextBox 4"/>
          <p:cNvSpPr txBox="1"/>
          <p:nvPr/>
        </p:nvSpPr>
        <p:spPr>
          <a:xfrm>
            <a:off x="7592290" y="3519055"/>
            <a:ext cx="417596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lgn="just">
              <a:buFont typeface="Wingdings" panose="05000000000000000000" pitchFamily="2" charset="2"/>
              <a:buChar char="§"/>
            </a:pPr>
            <a:r>
              <a:rPr lang="en-IN" dirty="0" smtClean="0">
                <a:latin typeface="Constantia" panose="02030602050306030303" pitchFamily="18" charset="0"/>
              </a:rPr>
              <a:t>It shows that </a:t>
            </a:r>
            <a:r>
              <a:rPr lang="en-IN" dirty="0">
                <a:latin typeface="Constantia" panose="02030602050306030303" pitchFamily="18" charset="0"/>
              </a:rPr>
              <a:t>people who had worked overtime under same current role left the company </a:t>
            </a:r>
            <a:r>
              <a:rPr lang="en-IN" dirty="0" smtClean="0">
                <a:latin typeface="Constantia" panose="02030602050306030303" pitchFamily="18" charset="0"/>
              </a:rPr>
              <a:t>most.</a:t>
            </a:r>
            <a:endParaRPr lang="en-IN" dirty="0">
              <a:latin typeface="Constantia" panose="02030602050306030303" pitchFamily="18" charset="0"/>
            </a:endParaRPr>
          </a:p>
        </p:txBody>
      </p:sp>
    </p:spTree>
    <p:extLst>
      <p:ext uri="{BB962C8B-B14F-4D97-AF65-F5344CB8AC3E}">
        <p14:creationId xmlns:p14="http://schemas.microsoft.com/office/powerpoint/2010/main" val="327364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b="1" dirty="0">
                <a:latin typeface="Constantia" panose="02030602050306030303" pitchFamily="18" charset="0"/>
              </a:rPr>
              <a:t>What is the count of attrition of each department on the basis of RelationshipSatisfaction? Does satisfaction level has any impact on </a:t>
            </a:r>
            <a:r>
              <a:rPr lang="en-IN" b="1" dirty="0" smtClean="0">
                <a:latin typeface="Constantia" panose="02030602050306030303" pitchFamily="18" charset="0"/>
              </a:rPr>
              <a:t>employees </a:t>
            </a:r>
            <a:r>
              <a:rPr lang="en-IN" b="1" dirty="0">
                <a:latin typeface="Constantia" panose="02030602050306030303" pitchFamily="18" charset="0"/>
              </a:rPr>
              <a:t>leaving these departments?</a:t>
            </a:r>
          </a:p>
        </p:txBody>
      </p:sp>
      <p:sp>
        <p:nvSpPr>
          <p:cNvPr id="4" name="TextBox 3"/>
          <p:cNvSpPr txBox="1"/>
          <p:nvPr/>
        </p:nvSpPr>
        <p:spPr>
          <a:xfrm>
            <a:off x="6973454" y="3980872"/>
            <a:ext cx="5006109" cy="2031325"/>
          </a:xfrm>
          <a:prstGeom prst="rect">
            <a:avLst/>
          </a:prstGeom>
          <a:gradFill flip="none" rotWithShape="1">
            <a:gsLst>
              <a:gs pos="0">
                <a:schemeClr val="accent1">
                  <a:tint val="64000"/>
                  <a:lumMod val="118000"/>
                </a:schemeClr>
              </a:gs>
              <a:gs pos="100000">
                <a:schemeClr val="accent1">
                  <a:tint val="92000"/>
                  <a:alpha val="100000"/>
                  <a:lumMod val="11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
            </a:pPr>
            <a:r>
              <a:rPr lang="en-IN" dirty="0" smtClean="0">
                <a:latin typeface="Constantia" panose="02030602050306030303" pitchFamily="18" charset="0"/>
              </a:rPr>
              <a:t>It shows that research </a:t>
            </a:r>
            <a:r>
              <a:rPr lang="en-IN" dirty="0">
                <a:latin typeface="Constantia" panose="02030602050306030303" pitchFamily="18" charset="0"/>
              </a:rPr>
              <a:t>and development field has highest attrition count.</a:t>
            </a:r>
            <a:r>
              <a:rPr lang="en-IN" i="1" dirty="0"/>
              <a:t> </a:t>
            </a:r>
            <a:endParaRPr lang="en-IN" i="1" dirty="0" smtClean="0"/>
          </a:p>
          <a:p>
            <a:pPr marL="285750" indent="-285750">
              <a:buFont typeface="Wingdings" panose="05000000000000000000" pitchFamily="2" charset="2"/>
              <a:buChar char="§"/>
            </a:pPr>
            <a:r>
              <a:rPr lang="en-IN" dirty="0" smtClean="0">
                <a:latin typeface="Constantia" panose="02030602050306030303" pitchFamily="18" charset="0"/>
              </a:rPr>
              <a:t>Plot doesn’t show any </a:t>
            </a:r>
            <a:r>
              <a:rPr lang="en-IN" dirty="0">
                <a:latin typeface="Constantia" panose="02030602050306030303" pitchFamily="18" charset="0"/>
              </a:rPr>
              <a:t>variance on attrition based on the relationship satisfaction feature. </a:t>
            </a:r>
            <a:endParaRPr lang="en-IN" dirty="0" smtClean="0">
              <a:latin typeface="Constantia" panose="02030602050306030303" pitchFamily="18" charset="0"/>
            </a:endParaRPr>
          </a:p>
          <a:p>
            <a:pPr marL="285750" indent="-285750">
              <a:buFont typeface="Wingdings" panose="05000000000000000000" pitchFamily="2" charset="2"/>
              <a:buChar char="§"/>
            </a:pPr>
            <a:r>
              <a:rPr lang="en-IN" dirty="0" smtClean="0">
                <a:latin typeface="Constantia" panose="02030602050306030303" pitchFamily="18" charset="0"/>
              </a:rPr>
              <a:t>All </a:t>
            </a:r>
            <a:r>
              <a:rPr lang="en-IN" dirty="0">
                <a:latin typeface="Constantia" panose="02030602050306030303" pitchFamily="18" charset="0"/>
              </a:rPr>
              <a:t>four different levels (Low, Medium, High, Very High) has the similar number of attrition.</a:t>
            </a:r>
          </a:p>
        </p:txBody>
      </p:sp>
      <p:pic>
        <p:nvPicPr>
          <p:cNvPr id="7" name="Picture 6"/>
          <p:cNvPicPr>
            <a:picLocks noChangeAspect="1"/>
          </p:cNvPicPr>
          <p:nvPr/>
        </p:nvPicPr>
        <p:blipFill>
          <a:blip r:embed="rId2"/>
          <a:stretch>
            <a:fillRect/>
          </a:stretch>
        </p:blipFill>
        <p:spPr>
          <a:xfrm>
            <a:off x="3833093" y="4412515"/>
            <a:ext cx="2964872" cy="1981333"/>
          </a:xfrm>
          <a:prstGeom prst="rect">
            <a:avLst/>
          </a:prstGeom>
        </p:spPr>
      </p:pic>
      <p:pic>
        <p:nvPicPr>
          <p:cNvPr id="8" name="Picture 7"/>
          <p:cNvPicPr>
            <a:picLocks noChangeAspect="1"/>
          </p:cNvPicPr>
          <p:nvPr/>
        </p:nvPicPr>
        <p:blipFill>
          <a:blip r:embed="rId3"/>
          <a:stretch>
            <a:fillRect/>
          </a:stretch>
        </p:blipFill>
        <p:spPr>
          <a:xfrm>
            <a:off x="1277216" y="4274729"/>
            <a:ext cx="2103293" cy="1932095"/>
          </a:xfrm>
          <a:prstGeom prst="rect">
            <a:avLst/>
          </a:prstGeom>
        </p:spPr>
      </p:pic>
      <p:sp>
        <p:nvSpPr>
          <p:cNvPr id="9" name="Title 1"/>
          <p:cNvSpPr>
            <a:spLocks noGrp="1"/>
          </p:cNvSpPr>
          <p:nvPr>
            <p:ph type="title"/>
          </p:nvPr>
        </p:nvSpPr>
        <p:spPr/>
        <p:txBody>
          <a:bodyPr/>
          <a:lstStyle/>
          <a:p>
            <a:r>
              <a:rPr lang="en-IN" dirty="0" smtClean="0">
                <a:latin typeface="Constantia" panose="02030602050306030303" pitchFamily="18" charset="0"/>
              </a:rPr>
              <a:t>Continued…</a:t>
            </a:r>
            <a:endParaRPr lang="en-IN" dirty="0">
              <a:latin typeface="Constantia" panose="02030602050306030303" pitchFamily="18" charset="0"/>
            </a:endParaRPr>
          </a:p>
        </p:txBody>
      </p:sp>
    </p:spTree>
    <p:extLst>
      <p:ext uri="{BB962C8B-B14F-4D97-AF65-F5344CB8AC3E}">
        <p14:creationId xmlns:p14="http://schemas.microsoft.com/office/powerpoint/2010/main" val="3654461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27617</TotalTime>
  <Words>1606</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Constantia</vt:lpstr>
      <vt:lpstr>Wingdings</vt:lpstr>
      <vt:lpstr>Wingdings 3</vt:lpstr>
      <vt:lpstr>Ion Boardroom</vt:lpstr>
      <vt:lpstr>IBM HR Analytics:                      Employee Attrition </vt:lpstr>
      <vt:lpstr>Introduction</vt:lpstr>
      <vt:lpstr>Problem and Client</vt:lpstr>
      <vt:lpstr>Approach</vt:lpstr>
      <vt:lpstr>Tools Used</vt:lpstr>
      <vt:lpstr>Exploratory Analysis</vt:lpstr>
      <vt:lpstr>Continued…</vt:lpstr>
      <vt:lpstr>Continued…</vt:lpstr>
      <vt:lpstr>Continued…</vt:lpstr>
      <vt:lpstr>Continued…</vt:lpstr>
      <vt:lpstr>Applying Inferential Statistics for my further findings </vt:lpstr>
      <vt:lpstr>Chi-square Contingency test </vt:lpstr>
      <vt:lpstr>Modelling the Data</vt:lpstr>
      <vt:lpstr>Build baseline model using logistic regression</vt:lpstr>
      <vt:lpstr>Classification Results</vt:lpstr>
      <vt:lpstr>Hyper parameter optimization using Grid Search </vt:lpstr>
      <vt:lpstr>Next Step</vt:lpstr>
      <vt:lpstr>ROC Graph and Recall Score</vt:lpstr>
      <vt:lpstr>Feature Importance</vt:lpstr>
      <vt:lpstr>Feature importance analysis report</vt:lpstr>
      <vt:lpstr>Summary Report for Imbalanced Dataset </vt:lpstr>
      <vt:lpstr>Summary Report for Balanced Dataset using SMOTE</vt:lpstr>
      <vt:lpstr>Recommendations for the Client</vt:lpstr>
      <vt:lpstr>Further Research</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Analytics:                      Employee Attrition</dc:title>
  <dc:creator>Sneha Rani</dc:creator>
  <cp:lastModifiedBy>work13</cp:lastModifiedBy>
  <cp:revision>31</cp:revision>
  <dcterms:created xsi:type="dcterms:W3CDTF">2018-03-23T01:52:53Z</dcterms:created>
  <dcterms:modified xsi:type="dcterms:W3CDTF">2018-04-12T03:55:28Z</dcterms:modified>
</cp:coreProperties>
</file>