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Nuni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  <p:embeddedFont>
      <p:font typeface="Average"/>
      <p:regular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italic.fntdata"/><Relationship Id="rId10" Type="http://schemas.openxmlformats.org/officeDocument/2006/relationships/slide" Target="slides/slide5.xml"/><Relationship Id="rId32" Type="http://schemas.openxmlformats.org/officeDocument/2006/relationships/font" Target="fonts/Nuni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Nunito-boldItalic.fntdata"/><Relationship Id="rId15" Type="http://schemas.openxmlformats.org/officeDocument/2006/relationships/slide" Target="slides/slide10.xml"/><Relationship Id="rId37" Type="http://schemas.openxmlformats.org/officeDocument/2006/relationships/font" Target="fonts/Average-regular.fntdata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fa354fda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fa354fda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fa354fda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fa354fda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34c089f3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34c089f3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34c089f38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34c089f38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34c089f38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34c089f38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2fa354fda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2fa354fda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2fa354fda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2fa354fda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2fa354fdae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2fa354fdae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2fa354fda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2fa354fda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2fa354fdae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2fa354fdae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f81e2b45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f81e2b45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2fa354fda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2fa354fda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2fa354fda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2fa354fda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fa354fdae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fa354fdae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fa354fda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2fa354fda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2fa354fdae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2fa354fda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2fa354fda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2fa354fda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2f914fa077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2f914fa077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2f914fa077_1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2f914fa077_1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2f914fa077_1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2f914fa077_1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f914fa077_1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f914fa077_1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2f914fa077_1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2f914fa077_1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2fa354fda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2fa354fda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fa354fda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2fa354fda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671258" y="1070275"/>
            <a:ext cx="7801500" cy="17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 Audit Report for Suvani</a:t>
            </a:r>
            <a:r>
              <a:rPr b="1" lang="en-GB" sz="105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Creations</a:t>
            </a:r>
            <a:endParaRPr b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71250" y="3451525"/>
            <a:ext cx="80220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1D1E"/>
                </a:solidFill>
              </a:rPr>
              <a:t>Comprehensive Analysis &amp; Recommendations for Improved Search Visibility</a:t>
            </a:r>
            <a:endParaRPr b="1" i="1">
              <a:solidFill>
                <a:srgbClr val="1C1D1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100">
                <a:solidFill>
                  <a:srgbClr val="1C1D1E"/>
                </a:solidFill>
              </a:rPr>
              <a:t>                                                                                                                                Conducted by: [Sneha]</a:t>
            </a:r>
            <a:endParaRPr b="1" i="1">
              <a:solidFill>
                <a:srgbClr val="1C1D1E"/>
              </a:solidFill>
            </a:endParaRPr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500" y="4433150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"/>
          <p:cNvSpPr txBox="1"/>
          <p:nvPr>
            <p:ph type="title"/>
          </p:nvPr>
        </p:nvSpPr>
        <p:spPr>
          <a:xfrm>
            <a:off x="0" y="0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Page Speed - Desktop</a:t>
            </a:r>
            <a:endParaRPr b="1" i="1" sz="32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2"/>
          <p:cNvSpPr txBox="1"/>
          <p:nvPr>
            <p:ph idx="1" type="body"/>
          </p:nvPr>
        </p:nvSpPr>
        <p:spPr>
          <a:xfrm>
            <a:off x="102150" y="601800"/>
            <a:ext cx="8939700" cy="44079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300" y="104425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2"/>
          <p:cNvSpPr txBox="1"/>
          <p:nvPr/>
        </p:nvSpPr>
        <p:spPr>
          <a:xfrm>
            <a:off x="4927775" y="2089200"/>
            <a:ext cx="4216200" cy="24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60" name="Google Shape;36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7900" y="1850850"/>
            <a:ext cx="3755299" cy="24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2"/>
          <p:cNvSpPr txBox="1"/>
          <p:nvPr/>
        </p:nvSpPr>
        <p:spPr>
          <a:xfrm>
            <a:off x="130500" y="542575"/>
            <a:ext cx="8883000" cy="1256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Page load speed is the time it takes for a webpage to fully load in a user's browser. It’s influenced by several factors such as network performance, web server efficiency, page size, the technologies used, database issues, and potential coding errors. Addressing these issues may require the expertise of a developer or systems administrator. Load speed plays a crucial role in user experience and can directly affect bounce rates and conversion rates. Moreover, search engines now consider page load speed as an important ranking factor.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b="1"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D1E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loading time is strong with a score of 97/100.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300" u="sng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Here are some guidelines to speed up your website,</a:t>
            </a:r>
            <a:endParaRPr b="1"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D1E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the size of the image by 100kb.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JavaScript and CSS files.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D1E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the redirects using htaccess instead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the URL to learn more: </a:t>
            </a: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https://pagespeed.web.dev/analysis/https-www-suvanishri-com/kdxaoevtiq?form_factor=desktop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3"/>
          <p:cNvSpPr txBox="1"/>
          <p:nvPr>
            <p:ph type="title"/>
          </p:nvPr>
        </p:nvSpPr>
        <p:spPr>
          <a:xfrm>
            <a:off x="0" y="0"/>
            <a:ext cx="9144000" cy="5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Page Speed - Mobile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p23"/>
          <p:cNvSpPr txBox="1"/>
          <p:nvPr>
            <p:ph idx="1" type="body"/>
          </p:nvPr>
        </p:nvSpPr>
        <p:spPr>
          <a:xfrm>
            <a:off x="227075" y="772200"/>
            <a:ext cx="5549400" cy="40929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loading time is decent with a score of 76/100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76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Optimizing the size of the image by 100kb.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Minimizing the number of JavaScript and CSS files.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Adding the redirects using htaccess instead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76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Fonts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the URL to learn more: https://pagespeed.web.dev/analysis/https-www-suvanishri-com/kdxaoevtiq?form_factor=mobile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050" y="0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3"/>
          <p:cNvSpPr txBox="1"/>
          <p:nvPr/>
        </p:nvSpPr>
        <p:spPr>
          <a:xfrm>
            <a:off x="227075" y="548325"/>
            <a:ext cx="8799600" cy="1135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load speed is the time it takes for a webpage to fully load in a user's browser. It’s influenced by several factors such as network performance, web server efficiency, page size, the technologies used, database issues, and potential coding errors. Addressing these issues may require the expertise of a developer or systems administrator. Load speed plays a crucial role in user experience and can directly affect bounce rates and conversion rates. Moreover, search engines now consider page load speed as an important ranking factor.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0" name="Google Shape;37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475" y="1609150"/>
            <a:ext cx="3367525" cy="331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4"/>
          <p:cNvSpPr txBox="1"/>
          <p:nvPr>
            <p:ph type="title"/>
          </p:nvPr>
        </p:nvSpPr>
        <p:spPr>
          <a:xfrm>
            <a:off x="-125" y="0"/>
            <a:ext cx="9144000" cy="6018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pam Score &amp; </a:t>
            </a:r>
            <a:r>
              <a:rPr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omain Authority Checker</a:t>
            </a:r>
            <a:endParaRPr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p24"/>
          <p:cNvSpPr txBox="1"/>
          <p:nvPr>
            <p:ph idx="1" type="body"/>
          </p:nvPr>
        </p:nvSpPr>
        <p:spPr>
          <a:xfrm>
            <a:off x="511088" y="1975500"/>
            <a:ext cx="7959300" cy="31680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9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14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Spam Score:</a:t>
            </a:r>
            <a:r>
              <a:rPr lang="en-GB" sz="14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0% (Indicates no spam signals detected)</a:t>
            </a:r>
            <a:endParaRPr sz="14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9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14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Authority (DA):</a:t>
            </a:r>
            <a:r>
              <a:rPr lang="en-GB" sz="14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(Very low authority, needs improvement)</a:t>
            </a:r>
            <a:endParaRPr sz="14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789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14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 Authority (PA):</a:t>
            </a:r>
            <a:r>
              <a:rPr lang="en-GB" sz="14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0 (Indicates weak individual page strength)</a:t>
            </a:r>
            <a:endParaRPr sz="14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84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High-Quality Backlinks</a:t>
            </a:r>
            <a:endParaRPr sz="1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8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Content Quality</a:t>
            </a:r>
            <a:endParaRPr sz="1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8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5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On-Page SEO</a:t>
            </a:r>
            <a:endParaRPr sz="154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484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539"/>
              <a:buFont typeface="Times New Roman"/>
              <a:buChar char="●"/>
            </a:pPr>
            <a:r>
              <a:rPr lang="en-GB" sz="14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proper </a:t>
            </a:r>
            <a:r>
              <a:rPr b="1" lang="en-GB" sz="14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H1, H2, meta tags, and internal linking</a:t>
            </a:r>
            <a:r>
              <a:rPr lang="en-GB" sz="14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33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7" name="Google Shape;3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050" y="760750"/>
            <a:ext cx="7505399" cy="974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7400" y="10217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9900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5"/>
          <p:cNvSpPr txBox="1"/>
          <p:nvPr>
            <p:ph type="title"/>
          </p:nvPr>
        </p:nvSpPr>
        <p:spPr>
          <a:xfrm>
            <a:off x="0" y="0"/>
            <a:ext cx="9144000" cy="7494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Broken Link</a:t>
            </a:r>
            <a:endParaRPr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25"/>
          <p:cNvSpPr txBox="1"/>
          <p:nvPr>
            <p:ph idx="1" type="body"/>
          </p:nvPr>
        </p:nvSpPr>
        <p:spPr>
          <a:xfrm>
            <a:off x="124900" y="2441175"/>
            <a:ext cx="8811000" cy="24867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good sign! It indicates that:</a:t>
            </a:r>
            <a:endParaRPr sz="1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31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8"/>
              <a:buFont typeface="Times New Roman"/>
              <a:buChar char="●"/>
            </a:pPr>
            <a:r>
              <a:rPr lang="en-GB" sz="1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internal and external links on your site are functioning correctly.</a:t>
            </a:r>
            <a:endParaRPr sz="1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31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8"/>
              <a:buFont typeface="Times New Roman"/>
              <a:buChar char="●"/>
            </a:pPr>
            <a:r>
              <a:rPr lang="en-GB" sz="1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There are no broken backlinks from other sites pointing to yours.</a:t>
            </a:r>
            <a:endParaRPr sz="1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though there are no broken links now, regular monitoring is essential. </a:t>
            </a:r>
            <a:endParaRPr sz="13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5" name="Google Shape;3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25" y="1016225"/>
            <a:ext cx="7913950" cy="131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7400" y="10217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6"/>
          <p:cNvSpPr txBox="1"/>
          <p:nvPr>
            <p:ph type="title"/>
          </p:nvPr>
        </p:nvSpPr>
        <p:spPr>
          <a:xfrm>
            <a:off x="0" y="0"/>
            <a:ext cx="9144000" cy="5790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Tag Manager (GTM)</a:t>
            </a:r>
            <a:endParaRPr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2" name="Google Shape;392;p26"/>
          <p:cNvSpPr txBox="1"/>
          <p:nvPr>
            <p:ph idx="1" type="body"/>
          </p:nvPr>
        </p:nvSpPr>
        <p:spPr>
          <a:xfrm flipH="1">
            <a:off x="124900" y="2554850"/>
            <a:ext cx="8788200" cy="24297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website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not have Google Tag Manager (GTM)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Install Google Tag Manager (GTM)</a:t>
            </a:r>
            <a:endParaRPr sz="120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3" name="Google Shape;39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950" y="1816700"/>
            <a:ext cx="3623425" cy="690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7400" y="102175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6"/>
          <p:cNvSpPr txBox="1"/>
          <p:nvPr/>
        </p:nvSpPr>
        <p:spPr>
          <a:xfrm>
            <a:off x="11350" y="647200"/>
            <a:ext cx="9144000" cy="1101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Google Tag Manager (GTM)</a:t>
            </a:r>
            <a:r>
              <a:rPr lang="en-GB" sz="1100"/>
              <a:t> is a </a:t>
            </a:r>
            <a:r>
              <a:rPr b="1" lang="en-GB" sz="1100"/>
              <a:t>free tag management system</a:t>
            </a:r>
            <a:r>
              <a:rPr lang="en-GB" sz="1100"/>
              <a:t> from Google that allows you to easily add, update, and manage </a:t>
            </a:r>
            <a:r>
              <a:rPr b="1" lang="en-GB" sz="1100"/>
              <a:t>tracking codes (tags)</a:t>
            </a:r>
            <a:r>
              <a:rPr lang="en-GB" sz="1100"/>
              <a:t> on your website or mobile app </a:t>
            </a:r>
            <a:r>
              <a:rPr b="1" lang="en-GB" sz="1100"/>
              <a:t>without modifying the site’s code</a:t>
            </a:r>
            <a:r>
              <a:rPr lang="en-GB" sz="1100"/>
              <a:t>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Instead of manually adding tracking scripts (such as Google Analytics, Facebook Pixel, or Google Ads) to your website’s code, </a:t>
            </a:r>
            <a:r>
              <a:rPr b="1" lang="en-GB" sz="1100"/>
              <a:t>GTM helps you manage them all in one place</a:t>
            </a:r>
            <a:r>
              <a:rPr lang="en-GB" sz="1100"/>
              <a:t> through an easy-to-use interface.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 txBox="1"/>
          <p:nvPr>
            <p:ph type="title"/>
          </p:nvPr>
        </p:nvSpPr>
        <p:spPr>
          <a:xfrm>
            <a:off x="0" y="0"/>
            <a:ext cx="9144000" cy="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Robots.txt</a:t>
            </a:r>
            <a:endParaRPr b="1" i="1" sz="32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7"/>
          <p:cNvSpPr txBox="1"/>
          <p:nvPr>
            <p:ph idx="1" type="body"/>
          </p:nvPr>
        </p:nvSpPr>
        <p:spPr>
          <a:xfrm>
            <a:off x="242100" y="669900"/>
            <a:ext cx="8646900" cy="41784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6621"/>
              <a:buFont typeface="Arial"/>
              <a:buNone/>
            </a:pPr>
            <a:r>
              <a:rPr b="1" lang="en-GB" sz="1616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sz="2216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074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8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website has proper robots.txt file.  </a:t>
            </a:r>
            <a:endParaRPr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96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896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8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all URLs</a:t>
            </a:r>
            <a:r>
              <a:rPr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Before launching the new website, compile a comprehensive list of pages or files that should be excluded from crawling and include them in the </a:t>
            </a:r>
            <a:r>
              <a:rPr lang="en-GB" sz="1572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robots.txt</a:t>
            </a:r>
            <a:r>
              <a:rPr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file.</a:t>
            </a:r>
            <a:endParaRPr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983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b="1"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Your </a:t>
            </a:r>
            <a:r>
              <a:rPr b="1" lang="en-GB" sz="1572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robots.txt</a:t>
            </a:r>
            <a:r>
              <a:rPr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After making changes, use tools like Google Search Console’s robots.txt Tester to ensure the directives are working correctly.</a:t>
            </a:r>
            <a:endParaRPr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way, your </a:t>
            </a:r>
            <a:r>
              <a:rPr lang="en-GB" sz="1572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robots.txt</a:t>
            </a:r>
            <a:r>
              <a:rPr lang="en-GB" sz="157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file will help optimize crawl efficiency and prevent unnecessary indexing of sensitive or non-essential content.</a:t>
            </a:r>
            <a:endParaRPr sz="1572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050" y="0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7"/>
          <p:cNvSpPr txBox="1"/>
          <p:nvPr/>
        </p:nvSpPr>
        <p:spPr>
          <a:xfrm>
            <a:off x="242050" y="579075"/>
            <a:ext cx="8646900" cy="8970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Robots.txt files are text documents that provide instructions to web crawlers. They are the first resource a bot accesses when visiting a website. The rules within this file can apply to all bots or be targeted at specific ones.</a:t>
            </a:r>
            <a:endParaRPr sz="13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4" name="Google Shape;404;p27"/>
          <p:cNvSpPr txBox="1"/>
          <p:nvPr/>
        </p:nvSpPr>
        <p:spPr>
          <a:xfrm>
            <a:off x="5733925" y="2270850"/>
            <a:ext cx="22800" cy="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5" name="Google Shape;405;p27"/>
          <p:cNvSpPr txBox="1"/>
          <p:nvPr/>
        </p:nvSpPr>
        <p:spPr>
          <a:xfrm>
            <a:off x="5154850" y="1158150"/>
            <a:ext cx="3734100" cy="3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06" name="Google Shape;40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1725" y="1555650"/>
            <a:ext cx="3734100" cy="15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>
            <p:ph type="title"/>
          </p:nvPr>
        </p:nvSpPr>
        <p:spPr>
          <a:xfrm>
            <a:off x="0" y="0"/>
            <a:ext cx="9144000" cy="6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 Friendly Test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28"/>
          <p:cNvSpPr txBox="1"/>
          <p:nvPr>
            <p:ph idx="1" type="body"/>
          </p:nvPr>
        </p:nvSpPr>
        <p:spPr>
          <a:xfrm>
            <a:off x="147650" y="601800"/>
            <a:ext cx="8741400" cy="42852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186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mobile-friendly test evaluates how well a website performs and displays on mobile devices, ensuring optimal user experience across various screen sizes. It checks for responsiveness, ease of navigation, and page load speed on smartphones and tablets.</a:t>
            </a:r>
            <a:endParaRPr sz="2186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86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86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521"/>
              <a:buFont typeface="Arial"/>
              <a:buNone/>
            </a:pPr>
            <a:r>
              <a:rPr b="1" lang="en-GB" sz="275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 Present:</a:t>
            </a:r>
            <a:endParaRPr sz="2757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105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•"/>
            </a:pPr>
            <a:r>
              <a:rPr lang="en-GB" sz="27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website is easy to use on a mobile device</a:t>
            </a:r>
            <a:endParaRPr sz="23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677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2677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57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 sz="2757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050" y="0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8"/>
          <p:cNvSpPr txBox="1"/>
          <p:nvPr/>
        </p:nvSpPr>
        <p:spPr>
          <a:xfrm>
            <a:off x="6063200" y="2077850"/>
            <a:ext cx="2611500" cy="24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15" name="Google Shape;41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6163" y="1779500"/>
            <a:ext cx="19526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2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User-Friendly URLs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29"/>
          <p:cNvSpPr txBox="1"/>
          <p:nvPr>
            <p:ph idx="1" type="body"/>
          </p:nvPr>
        </p:nvSpPr>
        <p:spPr>
          <a:xfrm>
            <a:off x="1303800" y="1597875"/>
            <a:ext cx="7030500" cy="32790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285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 </a:t>
            </a:r>
            <a:endParaRPr sz="1285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1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Times New Roman"/>
              <a:buChar char="●"/>
            </a:pPr>
            <a:r>
              <a:rPr lang="en-GB" sz="1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URLs on the website are clean and clear, with no underscores present.</a:t>
            </a:r>
            <a:endParaRPr sz="12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576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8"/>
              <a:buFont typeface="Times New Roman"/>
              <a:buChar char="●"/>
            </a:pPr>
            <a:r>
              <a:rPr lang="en-GB" sz="14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underscore URLs found.</a:t>
            </a:r>
            <a:br>
              <a:rPr lang="en-GB" sz="1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-GB" sz="1285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endParaRPr b="1" sz="1285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19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Times New Roman"/>
              <a:buChar char="●"/>
            </a:pPr>
            <a:br>
              <a:rPr b="1" lang="en-GB" sz="1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that URLs are descriptive and include relevant keywords to improve visibility in search engines. </a:t>
            </a:r>
            <a:endParaRPr sz="12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1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Times New Roman"/>
              <a:buChar char="●"/>
            </a:pPr>
            <a:r>
              <a:rPr lang="en-GB" sz="1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unnecessary parameters </a:t>
            </a:r>
            <a:endParaRPr sz="12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019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5"/>
              <a:buFont typeface="Times New Roman"/>
              <a:buChar char="●"/>
            </a:pPr>
            <a:r>
              <a:rPr lang="en-GB" sz="128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Focus on using keywords in URLs to enhance discoverability, attract targeted traffic, and boost conversions.</a:t>
            </a:r>
            <a:endParaRPr sz="1285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2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2" name="Google Shape;4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6050" y="512300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"/>
          <p:cNvSpPr txBox="1"/>
          <p:nvPr>
            <p:ph type="title"/>
          </p:nvPr>
        </p:nvSpPr>
        <p:spPr>
          <a:xfrm>
            <a:off x="0" y="0"/>
            <a:ext cx="88323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Schema Markup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8" name="Google Shape;428;p30"/>
          <p:cNvSpPr txBox="1"/>
          <p:nvPr>
            <p:ph idx="1" type="body"/>
          </p:nvPr>
        </p:nvSpPr>
        <p:spPr>
          <a:xfrm>
            <a:off x="45425" y="613200"/>
            <a:ext cx="8970000" cy="45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772100"/>
            <a:ext cx="8832299" cy="27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0"/>
          <p:cNvSpPr txBox="1"/>
          <p:nvPr/>
        </p:nvSpPr>
        <p:spPr>
          <a:xfrm>
            <a:off x="155850" y="3558100"/>
            <a:ext cx="8832300" cy="12945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1" lang="en-GB" u="sng">
                <a:latin typeface="Times New Roman"/>
                <a:ea typeface="Times New Roman"/>
                <a:cs typeface="Times New Roman"/>
                <a:sym typeface="Times New Roman"/>
              </a:rPr>
              <a:t>Current situation:</a:t>
            </a:r>
            <a:r>
              <a:rPr lang="en-GB" sz="1200"/>
              <a:t> Website have proper schema on the website. </a:t>
            </a:r>
            <a:endParaRPr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12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br>
              <a:rPr lang="en-GB" sz="1200"/>
            </a:br>
            <a:endParaRPr sz="12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/>
              <a:t>Implement schema markup for services, reviews, and FAQs to improve visibility in search results.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31" name="Google Shape;43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2425" y="875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1"/>
          <p:cNvSpPr txBox="1"/>
          <p:nvPr>
            <p:ph type="title"/>
          </p:nvPr>
        </p:nvSpPr>
        <p:spPr>
          <a:xfrm>
            <a:off x="45425" y="45425"/>
            <a:ext cx="8787000" cy="57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404 Page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7" name="Google Shape;43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6825" y="789121"/>
            <a:ext cx="6435800" cy="270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1"/>
          <p:cNvSpPr txBox="1"/>
          <p:nvPr/>
        </p:nvSpPr>
        <p:spPr>
          <a:xfrm>
            <a:off x="45425" y="3497125"/>
            <a:ext cx="90492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 u="sng">
                <a:latin typeface="Times New Roman"/>
                <a:ea typeface="Times New Roman"/>
                <a:cs typeface="Times New Roman"/>
                <a:sym typeface="Times New Roman"/>
              </a:rPr>
              <a:t>Current Situation:</a:t>
            </a:r>
            <a:br>
              <a:rPr b="1" lang="en-GB" sz="1100"/>
            </a:br>
            <a:r>
              <a:rPr b="1" lang="en-GB" sz="1100"/>
              <a:t>				</a:t>
            </a:r>
            <a:r>
              <a:rPr lang="en-GB" sz="1100"/>
              <a:t> 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The website currently has a 404 error page, but it is not properly optimized or user-friendly.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 sz="1300" u="sng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b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Enhance the 404 page by implementing a redirection strategy. Redirect users to relevant, high-traffic pages or the homepage to improve user experience and reduce bounce rates. Additionally, ensure the 404 page provides helpful navigation options, such as links to popular sections or a search function, to guide users effectively.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/>
          </a:p>
        </p:txBody>
      </p:sp>
      <p:pic>
        <p:nvPicPr>
          <p:cNvPr id="439" name="Google Shape;43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5525" y="454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311700" y="195825"/>
            <a:ext cx="8520600" cy="9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 Audit Overview &amp; Findings                     </a:t>
            </a:r>
            <a:br>
              <a:rPr b="1" i="1" lang="en-GB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1" sz="2444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5" name="Google Shape;285;p14"/>
          <p:cNvSpPr txBox="1"/>
          <p:nvPr>
            <p:ph idx="1" type="body"/>
          </p:nvPr>
        </p:nvSpPr>
        <p:spPr>
          <a:xfrm>
            <a:off x="311700" y="1031625"/>
            <a:ext cx="8520600" cy="3981000"/>
          </a:xfrm>
          <a:prstGeom prst="rect">
            <a:avLst/>
          </a:prstGeom>
          <a:solidFill>
            <a:srgbClr val="F9CB9C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report presents the findings of an SEO audit conducted using various industry-leading tools, highlighting identified issues and providing a strategic action plan for optimization.</a:t>
            </a:r>
            <a:endParaRPr b="1" sz="16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	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     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</a:t>
            </a:r>
            <a:endParaRPr b="1" sz="158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</a:t>
            </a:r>
            <a:endParaRPr b="1"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4"/>
          <p:cNvSpPr txBox="1"/>
          <p:nvPr/>
        </p:nvSpPr>
        <p:spPr>
          <a:xfrm>
            <a:off x="468775" y="2344525"/>
            <a:ext cx="4044600" cy="260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-GB" sz="1100"/>
              <a:t> 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SEO Health Overview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Domain Age, DA, and Moz Rank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Website Page Speed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Open Graph &amp; Canonical Tags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Sitemap &amp; Robots.txt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Broken Links &amp; URL Redirection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87" name="Google Shape;287;p14"/>
          <p:cNvSpPr txBox="1"/>
          <p:nvPr/>
        </p:nvSpPr>
        <p:spPr>
          <a:xfrm>
            <a:off x="4882400" y="2344525"/>
            <a:ext cx="3804600" cy="260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Mobile-Friendly &amp; Mobile Rendering Test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User-Friendly URLs &amp; Meta Tags (Title, Description)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Heading Tags &amp; Alt Tags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Schema Implementation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SWOT Analysis</a:t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800" y="48587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2"/>
          <p:cNvSpPr txBox="1"/>
          <p:nvPr>
            <p:ph type="title"/>
          </p:nvPr>
        </p:nvSpPr>
        <p:spPr>
          <a:xfrm>
            <a:off x="311700" y="377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Canonical Tag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situation:</a:t>
            </a: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 having proper canonical page</a:t>
            </a:r>
            <a:endParaRPr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b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6" name="Google Shape;44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850" y="1754250"/>
            <a:ext cx="5597675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6050" y="512300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3"/>
          <p:cNvSpPr txBox="1"/>
          <p:nvPr>
            <p:ph type="title"/>
          </p:nvPr>
        </p:nvSpPr>
        <p:spPr>
          <a:xfrm>
            <a:off x="0" y="0"/>
            <a:ext cx="9144000" cy="6813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SWOT Analysis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3" name="Google Shape;453;p33"/>
          <p:cNvSpPr txBox="1"/>
          <p:nvPr>
            <p:ph idx="1" type="body"/>
          </p:nvPr>
        </p:nvSpPr>
        <p:spPr>
          <a:xfrm>
            <a:off x="0" y="567725"/>
            <a:ext cx="9144000" cy="45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3"/>
          <p:cNvSpPr txBox="1"/>
          <p:nvPr/>
        </p:nvSpPr>
        <p:spPr>
          <a:xfrm>
            <a:off x="-10000" y="567725"/>
            <a:ext cx="2326200" cy="45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1C1D1E"/>
                </a:solidFill>
                <a:latin typeface="Average"/>
                <a:ea typeface="Average"/>
                <a:cs typeface="Average"/>
                <a:sym typeface="Average"/>
              </a:rPr>
              <a:t>Strengths:</a:t>
            </a:r>
            <a:endParaRPr b="1" sz="1900">
              <a:solidFill>
                <a:srgbClr val="1C1D1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C1D1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Speed of the website is good on Desktop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URLs are User-Friendly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Clear Mission and Niche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High-Quality Educational Products: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Online Consultation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Provided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5" name="Google Shape;455;p33"/>
          <p:cNvSpPr txBox="1"/>
          <p:nvPr/>
        </p:nvSpPr>
        <p:spPr>
          <a:xfrm>
            <a:off x="2214100" y="627875"/>
            <a:ext cx="22368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latin typeface="Calibri"/>
                <a:ea typeface="Calibri"/>
                <a:cs typeface="Calibri"/>
                <a:sym typeface="Calibri"/>
              </a:rPr>
              <a:t>Weakness</a:t>
            </a:r>
            <a:endParaRPr b="1" sz="15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Limited Online Engagement: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Product Variety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Shortage of keyword optimization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No Meta Tags and keyword optimization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●"/>
            </a:pPr>
            <a:r>
              <a:rPr lang="en-GB" sz="1300">
                <a:latin typeface="Times New Roman"/>
                <a:ea typeface="Times New Roman"/>
                <a:cs typeface="Times New Roman"/>
                <a:sym typeface="Times New Roman"/>
              </a:rPr>
              <a:t>Proper On -Page SEO not Implemented</a:t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4212450" y="627875"/>
            <a:ext cx="2508000" cy="43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Opportunities:</a:t>
            </a:r>
            <a:endParaRPr b="1" sz="18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D1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C1D1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Expansion of Digital Content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SEO Optimization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The website can improve search engine visibility by adding more keyword-rich content and optimizing product pages.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7" name="Google Shape;457;p33"/>
          <p:cNvSpPr txBox="1"/>
          <p:nvPr/>
        </p:nvSpPr>
        <p:spPr>
          <a:xfrm>
            <a:off x="6640975" y="602375"/>
            <a:ext cx="2423700" cy="44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C1D1E"/>
                </a:solidFill>
                <a:latin typeface="Average"/>
                <a:ea typeface="Average"/>
                <a:cs typeface="Average"/>
                <a:sym typeface="Average"/>
              </a:rPr>
              <a:t>Threats:</a:t>
            </a:r>
            <a:endParaRPr b="1" sz="1800">
              <a:solidFill>
                <a:srgbClr val="1C1D1E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Competitive Market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The educational material market is competitive, with numerous players offering similar products.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b="1" lang="en-GB">
                <a:latin typeface="Times New Roman"/>
                <a:ea typeface="Times New Roman"/>
                <a:cs typeface="Times New Roman"/>
                <a:sym typeface="Times New Roman"/>
              </a:rPr>
              <a:t>Seasonal Demand</a:t>
            </a: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: Sales may fluctuate based on academic calendars and exam cycles.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accent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8" name="Google Shape;45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1475" y="581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</a:t>
            </a:r>
            <a:endParaRPr b="1" i="1" sz="32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Arial"/>
              <a:buNone/>
            </a:pPr>
            <a:r>
              <a:t/>
            </a:r>
            <a:endParaRPr b="1" i="1" sz="966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3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65" name="Google Shape;46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75"/>
            <a:ext cx="8679901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6775" y="147600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5"/>
          <p:cNvSpPr txBox="1"/>
          <p:nvPr>
            <p:ph type="title"/>
          </p:nvPr>
        </p:nvSpPr>
        <p:spPr>
          <a:xfrm>
            <a:off x="0" y="-56775"/>
            <a:ext cx="9144000" cy="5676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6D6E7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 Recommendations - I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2" name="Google Shape;472;p35"/>
          <p:cNvSpPr txBox="1"/>
          <p:nvPr>
            <p:ph idx="1" type="body"/>
          </p:nvPr>
        </p:nvSpPr>
        <p:spPr>
          <a:xfrm>
            <a:off x="0" y="510825"/>
            <a:ext cx="9144000" cy="46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 Optimization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Conduct thorough keyword research and incorporate relevant keywords throughout the content, titles, meta descriptions, headers, and alt text.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Title Tags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Optimize title tags for each page to include primary keywords and ensure they are unique and compelling.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Meta Descriptions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Update meta descriptions to include target keywords and create persuasive copy that encourages clicks.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Header Tags (H1, H2, etc.)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Use header tags to structure content, with relevant keywords in H1s and H2s to improve content hierarchy.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Image Optimization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Ensure all images have descriptive, keyword-rich alt text, and compress image files for faster loading.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Load Speed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Improve page load times by optimizing images, using a Content Delivery Network (CDN), and leveraging browser caching.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Optimization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Ensure the website is fully responsive and provides a seamless user experience on mobile devices.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Linking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Use internal links to guide users through the website and to help search engines understand the structure of the site.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Mobile Optimization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Ensure the website is fully responsive and provides a seamless user experience on mobile devices.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Internal Linking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Use internal links to guide users through the website and to help search engines understand the structure of the site.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Backlink Strategy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Develop a backlink strategy to earn high-quality links from relevant and authoritative websites.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5262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2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Length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Create in-depth, informative content for each service and solution offered, aiming for at least 800-1,000 words per page.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100" y="7950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6"/>
          <p:cNvSpPr txBox="1"/>
          <p:nvPr>
            <p:ph type="title"/>
          </p:nvPr>
        </p:nvSpPr>
        <p:spPr>
          <a:xfrm>
            <a:off x="0" y="0"/>
            <a:ext cx="9144000" cy="5790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 Recommendations - II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36"/>
          <p:cNvSpPr txBox="1"/>
          <p:nvPr>
            <p:ph idx="1" type="body"/>
          </p:nvPr>
        </p:nvSpPr>
        <p:spPr>
          <a:xfrm>
            <a:off x="0" y="579000"/>
            <a:ext cx="9144000" cy="45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Local SEO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If targeting local businesses, include location-based keywords and create a Google My Business listing.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Blog Creation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Start a blog to publish regular, high-quality content related to POS systems, ERP software, and industry news.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Schema Markup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Implement schema markup for products, services, reviews, and FAQs to improve visibility in search results.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Social Media Integration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Share content on social media channels to increase traffic and engagement, which can indirectly impact SEO.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Improve Call-to-Actions (CTAs)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Enhance CTAs to be more compelling, driving user interaction and conversions.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Content Length</a:t>
            </a: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Create in-depth, informative content for each service and solution offered, aiming for at least 800-1,000 words per page.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●"/>
            </a:pPr>
            <a:r>
              <a:rPr lang="en-GB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Testimonials: To build trust within customers, it is required to add testimonials on the website</a:t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0" name="Google Shape;4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100" y="704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idx="1" type="body"/>
          </p:nvPr>
        </p:nvSpPr>
        <p:spPr>
          <a:xfrm flipH="1" rot="10800000">
            <a:off x="1303800" y="4531750"/>
            <a:ext cx="7030500" cy="16800"/>
          </a:xfrm>
          <a:prstGeom prst="rect">
            <a:avLst/>
          </a:prstGeom>
          <a:solidFill>
            <a:srgbClr val="FFE599"/>
          </a:solidFill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86" name="Google Shape;4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7803" y="1866900"/>
            <a:ext cx="19884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5"/>
          <p:cNvSpPr txBox="1"/>
          <p:nvPr>
            <p:ph type="title"/>
          </p:nvPr>
        </p:nvSpPr>
        <p:spPr>
          <a:xfrm>
            <a:off x="311700" y="7025"/>
            <a:ext cx="8520600" cy="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Calibri"/>
              <a:buNone/>
            </a:pPr>
            <a:r>
              <a:rPr b="1" i="1" lang="en-GB" sz="3200">
                <a:solidFill>
                  <a:srgbClr val="092F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SEO Health Overview - Suvani creations  </a:t>
            </a:r>
            <a:r>
              <a:rPr b="1" i="1" lang="en-GB" sz="3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b="1" i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p15"/>
          <p:cNvSpPr txBox="1"/>
          <p:nvPr>
            <p:ph idx="1" type="body"/>
          </p:nvPr>
        </p:nvSpPr>
        <p:spPr>
          <a:xfrm>
            <a:off x="0" y="601925"/>
            <a:ext cx="9144000" cy="45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Tags &amp; Descriptions Optimization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meta titles &amp; descriptions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page.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keywords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improve search visibility.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descriptions between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150-170 characters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CTAs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Tags &amp; Descriptions Optimization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unique meta titles &amp; descriptions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each page.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targeted keywords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improve search visibility.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 Tags &amp; Descriptions Optimization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descriptions between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150-170 characters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CTAs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15"/>
          <p:cNvPicPr preferRelativeResize="0"/>
          <p:nvPr/>
        </p:nvPicPr>
        <p:blipFill rotWithShape="1">
          <a:blip r:embed="rId3">
            <a:alphaModFix/>
          </a:blip>
          <a:srcRect b="15549" l="0" r="0" t="-15549"/>
          <a:stretch/>
        </p:blipFill>
        <p:spPr>
          <a:xfrm>
            <a:off x="7375400" y="85400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15"/>
          <p:cNvSpPr txBox="1"/>
          <p:nvPr/>
        </p:nvSpPr>
        <p:spPr>
          <a:xfrm>
            <a:off x="102200" y="601925"/>
            <a:ext cx="89925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7" name="Google Shape;29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00" y="630875"/>
            <a:ext cx="8844999" cy="212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6256225" y="2781800"/>
            <a:ext cx="2838600" cy="8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9" name="Google Shape;29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200" y="2781825"/>
            <a:ext cx="8845001" cy="56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5"/>
          <p:cNvSpPr txBox="1"/>
          <p:nvPr/>
        </p:nvSpPr>
        <p:spPr>
          <a:xfrm>
            <a:off x="102200" y="3343800"/>
            <a:ext cx="8901900" cy="15726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SEO Score: </a:t>
            </a:r>
            <a:r>
              <a:rPr b="1" lang="en-GB" sz="1100"/>
              <a:t>83/100</a:t>
            </a:r>
            <a:r>
              <a:rPr lang="en-GB" sz="1100"/>
              <a:t> – A strong performance, but optimization opportunities remain. Enhance </a:t>
            </a:r>
            <a:r>
              <a:rPr b="1" lang="en-GB" sz="1100"/>
              <a:t>keyword targeting</a:t>
            </a:r>
            <a:r>
              <a:rPr lang="en-GB" sz="1100"/>
              <a:t>, and implement </a:t>
            </a:r>
            <a:r>
              <a:rPr b="1" lang="en-GB" sz="1100"/>
              <a:t>meta titles and descriptions</a:t>
            </a:r>
            <a:r>
              <a:rPr lang="en-GB" sz="1100"/>
              <a:t> to improve search visibility and rankings.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Ensure adding </a:t>
            </a:r>
            <a:r>
              <a:rPr b="1" lang="en-GB" sz="1100"/>
              <a:t>unique meta titles &amp; descriptions</a:t>
            </a:r>
            <a:r>
              <a:rPr lang="en-GB" sz="1100"/>
              <a:t> for each page.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Use </a:t>
            </a:r>
            <a:r>
              <a:rPr b="1" lang="en-GB" sz="1100"/>
              <a:t>targeted keywords</a:t>
            </a:r>
            <a:r>
              <a:rPr lang="en-GB" sz="1100"/>
              <a:t> to improve search visibility.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Keep descriptions between </a:t>
            </a:r>
            <a:r>
              <a:rPr b="1" lang="en-GB" sz="1100"/>
              <a:t>150-170 characters</a:t>
            </a:r>
            <a:r>
              <a:rPr lang="en-GB" sz="1100"/>
              <a:t> with </a:t>
            </a:r>
            <a:r>
              <a:rPr b="1" lang="en-GB" sz="1100"/>
              <a:t>clear CTAs</a:t>
            </a:r>
            <a:r>
              <a:rPr lang="en-GB" sz="1100"/>
              <a:t>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Integrate </a:t>
            </a:r>
            <a:r>
              <a:rPr b="1" lang="en-GB" sz="1100"/>
              <a:t>Google Analytics and Search Console</a:t>
            </a:r>
            <a:r>
              <a:rPr lang="en-GB" sz="1100"/>
              <a:t> to monitor and enhance website performance effectively.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On-Page Analysis  </a:t>
            </a:r>
            <a:r>
              <a:rPr b="1" i="1" lang="en-GB" sz="32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endParaRPr b="1" i="1" sz="3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6"/>
          <p:cNvSpPr txBox="1"/>
          <p:nvPr>
            <p:ph idx="1" type="body"/>
          </p:nvPr>
        </p:nvSpPr>
        <p:spPr>
          <a:xfrm>
            <a:off x="311700" y="1017725"/>
            <a:ext cx="8003400" cy="40353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20800" y="485875"/>
            <a:ext cx="114300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775" y="1109350"/>
            <a:ext cx="8171025" cy="3636525"/>
          </a:xfrm>
          <a:prstGeom prst="rect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311700" y="104425"/>
            <a:ext cx="8520600" cy="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Arial"/>
              <a:buNone/>
            </a:pPr>
            <a:r>
              <a:rPr b="1" i="1" lang="en-GB" sz="3200">
                <a:solidFill>
                  <a:srgbClr val="092F37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Title</a:t>
            </a:r>
            <a:endParaRPr b="1" i="1">
              <a:solidFill>
                <a:srgbClr val="092F37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231900" y="1865025"/>
            <a:ext cx="8760600" cy="3104100"/>
          </a:xfrm>
          <a:prstGeom prst="rect">
            <a:avLst/>
          </a:prstGeom>
          <a:solidFill>
            <a:srgbClr val="FCE5CD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Issues Identified:</a:t>
            </a:r>
            <a:endParaRPr b="1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Length Issues: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Several page titles are </a:t>
            </a:r>
            <a:r>
              <a:rPr b="1"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 short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(below 30 characters), which may reduce their effectiveness in search rankings.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Optimization: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Titles are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fully optimized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relevant keywords, missing opportunities for better visibility.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AutoNum type="arabicPeriod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Short titles may not be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compelling enough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encourage clicks in search results.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SzPts val="605"/>
              <a:buNone/>
            </a:pP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Action Plan:</a:t>
            </a:r>
            <a:endParaRPr b="1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all titles are between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50-70 characters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enhance visibility and CTR.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Primary Keywords</a:t>
            </a:r>
            <a:r>
              <a:rPr b="1" lang="en-GB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Each title should contain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targeted, high-search-volume keywords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relevant to the page content.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AutoNum type="arabicPeriod"/>
            </a:pP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Uniqueness: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 though there are no duplicate titles, each title should be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 and highly relevant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specific page.</a:t>
            </a: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1465" lvl="0" marL="457200" rtl="0" algn="l">
              <a:spcBef>
                <a:spcPts val="0"/>
              </a:spcBef>
              <a:spcAft>
                <a:spcPts val="0"/>
              </a:spcAft>
              <a:buSzPts val="990"/>
              <a:buAutoNum type="arabicPeriod"/>
            </a:pPr>
            <a:r>
              <a:t/>
            </a:r>
            <a:endParaRPr sz="989"/>
          </a:p>
        </p:txBody>
      </p:sp>
      <p:pic>
        <p:nvPicPr>
          <p:cNvPr id="315" name="Google Shape;3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900" y="587525"/>
            <a:ext cx="8680199" cy="127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300" y="104425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17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>
            <p:ph type="title"/>
          </p:nvPr>
        </p:nvSpPr>
        <p:spPr>
          <a:xfrm>
            <a:off x="311700" y="45425"/>
            <a:ext cx="85206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Meta Description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8"/>
          <p:cNvSpPr txBox="1"/>
          <p:nvPr>
            <p:ph idx="1" type="body"/>
          </p:nvPr>
        </p:nvSpPr>
        <p:spPr>
          <a:xfrm>
            <a:off x="311700" y="1759925"/>
            <a:ext cx="8624100" cy="3099600"/>
          </a:xfrm>
          <a:prstGeom prst="rect">
            <a:avLst/>
          </a:prstGeom>
          <a:solidFill>
            <a:srgbClr val="FFF2CC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Issues Identified:</a:t>
            </a:r>
            <a:endParaRPr b="1" sz="13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Meta Descriptions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All 25 pages are missing meta descriptions.</a:t>
            </a: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Keywords in  Meta Descriptions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 Without optimized meta descriptions, search results may not be compelling enough to attract clicks.</a:t>
            </a: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Ranking Loss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Google may generate automatic meta descriptions, which may not align with target keywords.</a:t>
            </a:r>
            <a:endParaRPr sz="1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Recommendations for Optimization:</a:t>
            </a:r>
            <a:endParaRPr b="1" sz="13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Unique Meta Descriptions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Ensure each page has a compelling description within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150-170 characters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Primary Keywords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Incorporate targeted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relevant to the page’s content to improve ranking.</a:t>
            </a: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Call-to-Action (CTA)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Encourage users to click with phrases like </a:t>
            </a:r>
            <a:r>
              <a:rPr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“Shop Now,”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“Learn More,”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“Explore                            Collections.”</a:t>
            </a:r>
            <a:br>
              <a:rPr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Highlight Unique Selling Points (USP)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Mention what makes the page/product stand out, e.g., </a:t>
            </a:r>
            <a:r>
              <a:rPr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“Premium Handmade               Books,”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“Fast Shipping,”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etc.</a:t>
            </a:r>
            <a:b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/>
          </a:p>
        </p:txBody>
      </p:sp>
      <p:pic>
        <p:nvPicPr>
          <p:cNvPr id="324" name="Google Shape;3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850" y="590525"/>
            <a:ext cx="8832299" cy="101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300" y="1044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311700" y="0"/>
            <a:ext cx="8520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625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Heading Tags</a:t>
            </a:r>
            <a:endParaRPr b="1" i="1" sz="3200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232775" y="1821525"/>
            <a:ext cx="8782500" cy="31857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26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226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226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</a:t>
            </a: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b="1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41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Keywords in H1 tags are rarely used in the body text due to inadequate keyword research and optimization</a:t>
            </a:r>
            <a:endParaRPr sz="192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41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Page Missing an H1 Tag</a:t>
            </a: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Every page should have a properly optimized H1.</a:t>
            </a:r>
            <a:endParaRPr sz="192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226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Improvement:</a:t>
            </a:r>
            <a:endParaRPr b="1" sz="2226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41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H1 heading should clearly reflect the page topic</a:t>
            </a: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include relevant keywords.</a:t>
            </a:r>
            <a:endParaRPr sz="192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41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 the </a:t>
            </a:r>
            <a:r>
              <a:rPr b="1"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primary keyword naturally</a:t>
            </a: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within the H1.</a:t>
            </a:r>
            <a:endParaRPr sz="192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41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it </a:t>
            </a:r>
            <a:r>
              <a:rPr b="1"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concise (50-70 characters)</a:t>
            </a: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engaging</a:t>
            </a:r>
            <a:r>
              <a:rPr lang="en-GB" sz="192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both users &amp; search engines.</a:t>
            </a:r>
            <a:endParaRPr sz="1926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lang="en-GB" sz="195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multiple H1s to maintain clarity for search engines.Add only one H1 Tags,</a:t>
            </a:r>
            <a:endParaRPr sz="165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ct val="36560"/>
              <a:buFont typeface="Arial"/>
              <a:buNone/>
            </a:pPr>
            <a:r>
              <a:t/>
            </a:r>
            <a:endParaRPr sz="165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465513" y="738025"/>
            <a:ext cx="8366700" cy="7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33" name="Google Shape;3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63" y="738025"/>
            <a:ext cx="8678475" cy="108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300" y="1044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0"/>
          <p:cNvSpPr txBox="1"/>
          <p:nvPr>
            <p:ph type="title"/>
          </p:nvPr>
        </p:nvSpPr>
        <p:spPr>
          <a:xfrm>
            <a:off x="14525" y="7125"/>
            <a:ext cx="8817900" cy="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 Image Tags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20"/>
          <p:cNvSpPr txBox="1"/>
          <p:nvPr>
            <p:ph idx="1" type="body"/>
          </p:nvPr>
        </p:nvSpPr>
        <p:spPr>
          <a:xfrm>
            <a:off x="256475" y="1850925"/>
            <a:ext cx="8334000" cy="3065400"/>
          </a:xfrm>
          <a:prstGeom prst="rect">
            <a:avLst/>
          </a:prstGeom>
          <a:solidFill>
            <a:srgbClr val="F6B26B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urrent Issues Identified:</a:t>
            </a:r>
            <a:endParaRPr b="1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Image Sizes: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image exceeds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100 KB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impacting page load speed.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Alt Text: 8 images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lack alt tags, reducing accessibility and SEO effectiveness.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Keyword Optimization: 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file names do not include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relevant keywords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affecting search visibility.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Optimization:</a:t>
            </a:r>
            <a:endParaRPr b="1" sz="1400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Alt Text: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every image includes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descriptive alt text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primary and secondary keywords.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Image File Names: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Rename images with relevant keywords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Char char="●"/>
            </a:pPr>
            <a:r>
              <a:rPr b="1"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Compress Images: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image sizes to below 100 KB  to improve page speed,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keyword in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lang="en-GB" sz="1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image</a:t>
            </a:r>
            <a:r>
              <a:rPr lang="en-GB" sz="1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URLs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1" name="Google Shape;3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50" y="772175"/>
            <a:ext cx="8882201" cy="101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9300" y="104425"/>
            <a:ext cx="1143000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B26B"/>
        </a:solid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"/>
          <p:cNvSpPr txBox="1"/>
          <p:nvPr>
            <p:ph type="title"/>
          </p:nvPr>
        </p:nvSpPr>
        <p:spPr>
          <a:xfrm>
            <a:off x="0" y="0"/>
            <a:ext cx="91440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3200"/>
              <a:buFont typeface="Arial"/>
              <a:buNone/>
            </a:pPr>
            <a:r>
              <a:rPr b="1" i="1" lang="en-GB" sz="3200">
                <a:solidFill>
                  <a:srgbClr val="1C1D1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Sitemap.XML</a:t>
            </a:r>
            <a:endParaRPr b="1" i="1">
              <a:solidFill>
                <a:srgbClr val="1C1D1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21"/>
          <p:cNvSpPr txBox="1"/>
          <p:nvPr>
            <p:ph idx="1" type="body"/>
          </p:nvPr>
        </p:nvSpPr>
        <p:spPr>
          <a:xfrm>
            <a:off x="181650" y="542575"/>
            <a:ext cx="8379600" cy="4212600"/>
          </a:xfrm>
          <a:prstGeom prst="rect">
            <a:avLst/>
          </a:prstGeom>
          <a:solidFill>
            <a:srgbClr val="F9CB9C"/>
          </a:solidFill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03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 Issues Identified:</a:t>
            </a:r>
            <a:endParaRPr sz="4738" u="sng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428" lvl="0" marL="45720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ct val="34845"/>
              <a:buFont typeface="Times New Roman"/>
              <a:buChar char="●"/>
            </a:pPr>
            <a:r>
              <a:rPr b="1"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XML Sitemap Detected:</a:t>
            </a:r>
            <a:r>
              <a:rPr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</a:t>
            </a:r>
            <a:r>
              <a:rPr lang="en-GB" sz="40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 website has an XML sitemap, which helps search engines crawl and index pages efficiently.</a:t>
            </a:r>
            <a:endParaRPr sz="403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542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2190"/>
              <a:buFont typeface="Times New Roman"/>
              <a:buChar char="●"/>
            </a:pPr>
            <a:r>
              <a:rPr b="1" lang="en-GB" sz="40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Outdated Event Pages Sitemap:</a:t>
            </a:r>
            <a:r>
              <a:rPr lang="en-GB" sz="40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last update was in </a:t>
            </a:r>
            <a:r>
              <a:rPr b="1" lang="en-GB" sz="40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May 2023</a:t>
            </a:r>
            <a:r>
              <a:rPr lang="en-GB" sz="403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meaning new event pages may not be indexed</a:t>
            </a:r>
            <a:r>
              <a:rPr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373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4038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Recommendations for Optimization</a:t>
            </a:r>
            <a:endParaRPr b="1" sz="4038" u="sng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5593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●"/>
            </a:pPr>
            <a:r>
              <a:rPr b="1"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 the XML Sitemap Updated:</a:t>
            </a:r>
            <a:r>
              <a:rPr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 </a:t>
            </a:r>
            <a:r>
              <a:rPr b="1"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new pages and updates</a:t>
            </a:r>
            <a:r>
              <a:rPr lang="en-GB" sz="37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reflected in the sitemap, especially for event pages.</a:t>
            </a:r>
            <a:endParaRPr sz="373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9300" y="104425"/>
            <a:ext cx="114300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1"/>
          <p:cNvSpPr txBox="1"/>
          <p:nvPr/>
        </p:nvSpPr>
        <p:spPr>
          <a:xfrm>
            <a:off x="12300" y="647100"/>
            <a:ext cx="89604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51" name="Google Shape;35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775" y="647100"/>
            <a:ext cx="6638925" cy="192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