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7"/>
  </p:notesMasterIdLst>
  <p:sldIdLst>
    <p:sldId id="316" r:id="rId2"/>
    <p:sldId id="264" r:id="rId3"/>
    <p:sldId id="257" r:id="rId4"/>
    <p:sldId id="262" r:id="rId5"/>
    <p:sldId id="263" r:id="rId6"/>
    <p:sldId id="265" r:id="rId7"/>
    <p:sldId id="266" r:id="rId8"/>
    <p:sldId id="272" r:id="rId9"/>
    <p:sldId id="302" r:id="rId10"/>
    <p:sldId id="303" r:id="rId11"/>
    <p:sldId id="304" r:id="rId12"/>
    <p:sldId id="305" r:id="rId13"/>
    <p:sldId id="301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>
      <p:cViewPr varScale="1">
        <p:scale>
          <a:sx n="60" d="100"/>
          <a:sy n="60" d="100"/>
        </p:scale>
        <p:origin x="76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78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9CBE0-B091-44A9-93B9-9EFE27F98E39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87357-C474-4CFF-A497-3AF92525FB6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87357-C474-4CFF-A497-3AF92525FB66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87357-C474-4CFF-A497-3AF92525FB66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8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A01D6B6D-8CD0-4749-8E0D-26BCF937C9C5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01D6B6D-8CD0-4749-8E0D-26BCF937C9C5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05F0A4-FA6C-4D78-A6A8-C84ACCC4D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D1D6-22F6-4411-AEA2-EF8E43B0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37112"/>
            <a:ext cx="11005617" cy="2303073"/>
          </a:xfrm>
        </p:spPr>
        <p:txBody>
          <a:bodyPr anchor="t">
            <a:normAutofit/>
          </a:bodyPr>
          <a:lstStyle/>
          <a:p>
            <a:pPr algn="ctr"/>
            <a:r>
              <a:rPr lang="en-US" sz="3600" b="1" dirty="0">
                <a:solidFill>
                  <a:srgbClr val="3592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AIRLINES DATABASE MANAGEMENT SYSTEM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8F72E-13B4-4A00-B59E-7783F5DA83E1}"/>
              </a:ext>
            </a:extLst>
          </p:cNvPr>
          <p:cNvSpPr txBox="1"/>
          <p:nvPr/>
        </p:nvSpPr>
        <p:spPr>
          <a:xfrm>
            <a:off x="983338" y="5633370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</a:schemeClr>
                </a:solidFill>
              </a:rPr>
              <a:t>27 – Sneha Sable.</a:t>
            </a:r>
          </a:p>
          <a:p>
            <a:r>
              <a:rPr lang="en-IN" sz="2400" dirty="0">
                <a:solidFill>
                  <a:schemeClr val="tx1">
                    <a:lumMod val="75000"/>
                  </a:schemeClr>
                </a:solidFill>
              </a:rPr>
              <a:t>32 – Siddharth Savaliya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E5CCF-6266-4E57-8AAF-06F20AF3CB4C}"/>
              </a:ext>
            </a:extLst>
          </p:cNvPr>
          <p:cNvSpPr txBox="1"/>
          <p:nvPr/>
        </p:nvSpPr>
        <p:spPr>
          <a:xfrm>
            <a:off x="7752184" y="5633370"/>
            <a:ext cx="3494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</a:schemeClr>
                </a:solidFill>
              </a:rPr>
              <a:t>18 – Abhishek Rajput</a:t>
            </a:r>
          </a:p>
          <a:p>
            <a:r>
              <a:rPr lang="en-IN" sz="2400" dirty="0">
                <a:solidFill>
                  <a:schemeClr val="tx1">
                    <a:lumMod val="75000"/>
                  </a:schemeClr>
                </a:solidFill>
              </a:rPr>
              <a:t>19 – Sumit Rana</a:t>
            </a:r>
          </a:p>
          <a:p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8A042DE-3342-4CA5-BEC5-7E53C50D8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5" y="219812"/>
            <a:ext cx="11221641" cy="3998913"/>
          </a:xfrm>
        </p:spPr>
      </p:pic>
    </p:spTree>
    <p:extLst>
      <p:ext uri="{BB962C8B-B14F-4D97-AF65-F5344CB8AC3E}">
        <p14:creationId xmlns:p14="http://schemas.microsoft.com/office/powerpoint/2010/main" val="17411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02672E-944A-4580-87D3-3BA221A2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260648"/>
            <a:ext cx="9505056" cy="6336704"/>
          </a:xfrm>
        </p:spPr>
        <p:txBody>
          <a:bodyPr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 TABLE AirFare(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Fare_ID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Charge_Amount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Description VARCHAR(25),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PRIMARY KEY(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Fare_ID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 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 REFERENCES Flight(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 TABLE Passengers(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Ps_ID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Ps_Name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Address VARCHAR(50),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Age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Sex VARCHAR(1),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Contacts VARCHAR(10),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PRIMARY KEY(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Ps_ID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 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 REFERENCES Flight(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 TABLE Countries(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Country_code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Country_Name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PRIMARY KEY(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Country_code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600" dirty="0">
              <a:solidFill>
                <a:prstClr val="white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07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CD6A-6F4D-4955-80AF-43820E905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88640"/>
            <a:ext cx="9582968" cy="6480720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 TABLE Airport(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Air_code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VARCHAR(10),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Air_Name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VARCHAR(50),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City 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State 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Country_code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PRIMARY KEY(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Air_code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 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Country_code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 REFERENCES Countries(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Country_code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 TABLE Employees(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E_Name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Address VARCHAR(50),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Age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Email_ID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Contact 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Air_code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VARCHAR(10),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PRIMARY KEY(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 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Air_code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 REFERENCES Airport(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Air_code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 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 TABLE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Can_Land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Air_code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VARCHAR(10),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PRIMARY KEY(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Air_code,Flight_ID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Air_code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 REFERENCES Airport(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Air_code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 REFERENCES Flight(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51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B94488-44D4-4576-9060-E7474DC01587}"/>
              </a:ext>
            </a:extLst>
          </p:cNvPr>
          <p:cNvSpPr txBox="1"/>
          <p:nvPr/>
        </p:nvSpPr>
        <p:spPr>
          <a:xfrm>
            <a:off x="983432" y="260649"/>
            <a:ext cx="979308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 TABLE Transactions(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TS_ID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Booking_Date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DATE,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Departure_Date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DATE,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TS_Type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Ps_ID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Charge_Amount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PRIMARY KEY(TS_ID),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 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 REFERENCES Employees(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 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 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Ps_ID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 REFERENCES Passengers(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Ps_ID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 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 REFERENCES Flight(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 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Charge_Amount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 REFERENCES AirFare(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Fare_ID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 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 TABLE Travels_on(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Route_ID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PRIMARY KEY(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Route_ID,Flight_ID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Route_ID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 REFERENCES Route(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Route_ID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 REFERENCES Flight(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Flight_ID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32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2351-1855-4124-9EBF-CC076E01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260648"/>
            <a:ext cx="3384376" cy="85042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 Data</a:t>
            </a:r>
            <a:endParaRPr lang="en-IN" sz="4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3224-33BA-4A99-85D2-9F2254557A2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344" y="1417320"/>
            <a:ext cx="6768752" cy="33798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Airplane_type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738,853,394,'Indigo’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Airplane_type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777,800,380,'Vistara'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Airplane_type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750,790,364,'AirIndia'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Airplane_type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790,850,390,'SpiceJet’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Airplane_type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745,770,405,'GoAir’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Airplane_type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768,867,387,'AirAsia’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Airplane_type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821,790,355,'TruJet’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Airplane_type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785,835,410,'Alliance Air'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Airplane_type;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27D5E-88D9-47BC-8C62-55D2B746C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8128" y="4077072"/>
            <a:ext cx="4608512" cy="24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728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6FBAF-A828-4DC3-9419-6D938990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620688"/>
            <a:ext cx="7790656" cy="302433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NSERT INTO Route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168806,'London','Delhi','Direct'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Route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157306,'NewJersey','Mumbai','2Hr Break'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Route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178916,'Washington','Jodhpur','3Hr Break'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Route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324567,'Chennai','Denmark','Direct'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Route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452368,'Chandigard','NewYork','3Hr Break'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Route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894521,'Daman','Delhi','Direct'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Route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578425,'Beijing','Punjab','Direct'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Route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421523,'Hyderabad','Jammu &amp;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Kashmir','Direct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Route;</a:t>
            </a:r>
          </a:p>
          <a:p>
            <a:pPr marL="36576" indent="0">
              <a:buNone/>
            </a:pP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E61838-8F5A-4158-B036-BD82FE85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7948" y="3784154"/>
            <a:ext cx="5544616" cy="252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112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A3DE-23B9-4303-874B-CC5E3780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76672"/>
            <a:ext cx="9956800" cy="302433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Flight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'AI2014','2021-01-12 08:45am','2021-01-12 10:25pm','2021-01-12',738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Flight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'QR2305','2020-12-26 12:05pm','2020-12-27 12:25pm','2020-12-26',777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Flight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'EY1234','2021-02-10 05:00am','2021-02-10 10;30pm','2021-02-10',750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Flight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'LH9876','2021-02-25 10:15am','2021-02-25 11:00pm','2021-02-25',790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Flight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'BA1689','2021-03-02 2:15am','2021-03-02 10:00pm','2021-03-02',745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Flight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'AA4367','2021-03-25 12:05am','2021-03-25 02:15am','2021-03-25',768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Flight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'CT7812','2021-04-04 2:15pm','2021-04-04 8:00pm','2021-04-04',821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Flight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'PF4521','2020-12-25 5:00pm','2020-12-25 10:30pm','2020-12-25',785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Flight;</a:t>
            </a:r>
          </a:p>
          <a:p>
            <a:pPr marL="36576" indent="0">
              <a:buNone/>
            </a:pP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35EBDE-6D84-42DB-BF57-ACFB91F9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7968" y="3861048"/>
            <a:ext cx="5597277" cy="266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972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732F-BB5C-4211-96FC-21DD8CDB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620688"/>
            <a:ext cx="7430616" cy="295232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AirFare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1,27341,'Standard Single','AI2014'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AirFare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4,34837,'Standard Return','QR2305'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AirFare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2,42176,'Key Fare Single','EY1234'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AirFare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3,27373,'Business Return','LH9876'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AirFare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6,44592,'Advanced Purchase','BA1689'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AirFare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5,8777,'Superpex Return','AA4367'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AirFare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7,9578,'Standard Return','CT7812'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AirFare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8,4459,'Superpex Return','PF4521'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AirFare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6576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696A0-EC9F-41D3-98F3-041186797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9896" y="3461625"/>
            <a:ext cx="5544616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455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36B0-1A14-479C-8C03-1053DA47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980729"/>
            <a:ext cx="11867265" cy="1440159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Passengers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1,'Steve Smith','2230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Northside,Apt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11,London',30,'M','8080367290','AI2014'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Passengers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2,'Ankita Ahir','3456 Vikas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Apts,Apt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102,New Jersey',26,'F','8080367280','QR2305'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Passengers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4,'Akhilesh Joshi','345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Chatam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courts,Apt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678,Chennai',29,'M','9080369290','EY1234'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Passengers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3,'Khyati Mishra','7820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Mccallum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courts,Apt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234,Washington',30,'F','8082267280','LH9876'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Passengers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5,'Rom Solanki','1234 Baker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Apts,Apt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208,Chandigard',60,'M','9004568903','EY1234’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6576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AC578-0878-495A-8D73-98AC25100A13}"/>
              </a:ext>
            </a:extLst>
          </p:cNvPr>
          <p:cNvSpPr/>
          <p:nvPr/>
        </p:nvSpPr>
        <p:spPr>
          <a:xfrm>
            <a:off x="191344" y="2420888"/>
            <a:ext cx="11895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Passengers VALUES(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6,'Lakshmi Sharma','1110 Fir 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hills,Apt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90,Daman',30,'F','7666190505','AA4367'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Passengers VALUES(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8,'Manan Lakhani','7720 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Mccallum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Blvd,Apt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77,Beijing',45,'M','8124579635','CT7812'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Passengers VALUES(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7,'Ria Gupta','B-402,Aditya Apt,Hyderabad',34,'F','9819414036','EY1234'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Passengers;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5CED0B9-717B-4646-A7FA-38E923B0F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3791" y="3645024"/>
            <a:ext cx="776174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369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36B0-1A14-479C-8C03-1053DA47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692696"/>
            <a:ext cx="7272808" cy="309634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Countries VALUES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(+44,'England');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Countries VALUES 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+1,'USA'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Countries VALUES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(+91,'India'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Countries VALUES (+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45,'Kingdom of Denmark'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Countries VALUES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(+64,'New Zealand');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Countries VALUES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(+971,'UAE');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Countries VALUES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(+213,'Algeria'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Countries VALUES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(+55,'Brazil'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Countries;</a:t>
            </a:r>
          </a:p>
          <a:p>
            <a:pPr marL="36576" indent="0">
              <a:buNone/>
            </a:pP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01A035-DE33-4E58-9F15-30B390C4C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6080" y="3501008"/>
            <a:ext cx="3960440" cy="289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328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36B0-1A14-479C-8C03-1053DA47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332656"/>
            <a:ext cx="11449272" cy="331236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Airport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DEL','Indira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Gandhi International Airport','Delhi','UP',+91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Airport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BOM','Chhatrapati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Shivaji Maharaj International Airport','Mumbai','Maharashtra',+91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Airport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LCY','London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City Airport','Newham','London',+44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Airport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EWR','Newark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Liberty International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Airport','Newark','New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Jersey',+1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Airport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JFK','John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F.Kennnedy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International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Airport','New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York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City','New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York',+1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Airport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CPH','Copenhagen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Airport','Copenhagen','Denmark',+45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Airport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'AIP','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Adampur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Airport','Jalandhar','Punjab',+91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Airport VALUES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('IXJ','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Satwari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Airport','Jammu','Jammu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&amp; Kashmir',+91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Airport;</a:t>
            </a:r>
          </a:p>
          <a:p>
            <a:pPr marL="36576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0226C9-F222-4139-8053-2225A462E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3789040"/>
            <a:ext cx="820891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06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3682752" cy="778098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504" y="1196752"/>
            <a:ext cx="8229600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helps making data more efficient and effective. This system stores, organises and manages a large amount of information within a single software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on airline database system holds flight details, flight schedule, passenger details, ticket records,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SQL as an language for applying queries. (Queries for insertion, deletion, updating, etc.)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–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redundancy in data storage and in development of effort.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structured approach to managing risks.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risk by streamlining continuous improvement to operations.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maintenance through data independence also backup and recovery services.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36B0-1A14-479C-8C03-1053DA47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620688"/>
            <a:ext cx="11017224" cy="5688632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Employees VALUES(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1234,'Rekha Tiwary','202-Meeta </a:t>
            </a:r>
            <a:r>
              <a:rPr kumimoji="0" lang="en-IN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Apt,Yogi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IN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Nagar,Mumbai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,30,‘rekha1234@gmail.com','+918530324018','DEL'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Employees VALUES(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3246,'John Dsouza','302-Fountain </a:t>
            </a:r>
            <a:r>
              <a:rPr kumimoji="0" lang="en-IN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Apt,ElizaBeth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Street,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Newham',26,'john2346@gmail.com','+447911123456','BOM'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Employees VALUES(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9321,'Sanjay Rathod','62-Patwa </a:t>
            </a:r>
            <a:r>
              <a:rPr kumimoji="0" lang="en-IN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Apt,Pradeep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Nagar,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Delhi‘,36,'sanjay78@gmail.com','+917504681201','LCY’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Employees VALUES(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8512,'Hafsa Iqmar','1023-Prajwal Apt,Newark',41,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‘hafsa964@gmail.com','6465554468','EWR'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Employees VALUES(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7512,'Akshay Sharma','</a:t>
            </a:r>
            <a:r>
              <a:rPr kumimoji="0" lang="en-IN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IN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Villa,Queens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Street,Copenhagen',20,‘akshay27@gmail.com','+45886443210','JFK'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Employees VALUES(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5123,'Lara Jen','28-Mark </a:t>
            </a:r>
            <a:r>
              <a:rPr kumimoji="0" lang="en-IN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road,Victoria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IN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street,New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York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City',31,'jenlara4@gmail.com','+448000751234','CPH'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Employees VALUES(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2458,'Johny Paul','45-Balaji </a:t>
            </a:r>
            <a:r>
              <a:rPr kumimoji="0" lang="en-IN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Apt,Ajit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Nagar,Jalandar',32,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‘johnypaul8@gmail.com','+919785425154','AIP');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Employees VALUES(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4521,'Nidhi Maroliya','6-Matruchaya </a:t>
            </a:r>
            <a:r>
              <a:rPr kumimoji="0" lang="en-IN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Apt,Park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Road,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Jammu',31,'nidhi785@gmail.com','+918211954901','IXJ');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Employees;</a:t>
            </a:r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1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7619-DBF8-48F3-9836-F28A9B0F3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1" y="3645024"/>
            <a:ext cx="5342384" cy="302433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Can_Land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'DEL','AI2014'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Can_Land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'BOM','QR2305'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Can_Land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'LCY','EY1234'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Can_Land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'EWR','LH9876'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Can_Land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'JFK','BA1689'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Can_Land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'CPH','AA4367'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Can_Land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'AIP','CT7812'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Can_Land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'IXJ','PF4521'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Can_Land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947C5B5-F8F2-4785-8B82-7D6B8D02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728" y="3803577"/>
            <a:ext cx="4104456" cy="270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136D3-DA1C-43B7-9D42-C8D5F439D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492" y="289726"/>
            <a:ext cx="8280920" cy="270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5319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C773-32DA-4EF5-8BFE-776B5CC3E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38" y="332656"/>
            <a:ext cx="10729192" cy="511256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Transactions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12345678,'2021-02-21','2021-02-22','Google Pay',1234,1,'AI2014',27341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Transactions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45612789,'2021-01-12','2021-01-14','Credit Card',3246,2,'QR2305',34837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Transactions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56987123,'2020-12-05','2020-12-02','Paytm',9321,4,'EY1234',42176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Transactions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45321879,'2021-03-15','2021-03-16','PhonePe',8512,3,'LH9876',27373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Transactions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75145863,'2021-04-22','2021-04-25','Paytm',7512,5,'EY1234',44592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Transactions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17892455,'2021-02-05','2021-02-08','Paytm',5123,6,'AA4367',8777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Transactions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24517852,'2021-03-06','2021-03-08','PhonePe',2458,8,'CT7812',9578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Transactions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32548525,'2021-01-20','2021-01-25','Credit Card',4521,7,'EY1234',4459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Transactions;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6F0E22-6327-443C-94C3-3D54F91E6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021" y="3645024"/>
            <a:ext cx="896448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1711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F41D-7800-4FB9-97A2-07FF2F964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620688"/>
            <a:ext cx="5846440" cy="309634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Travels_on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168806,'AI2014'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Travels_on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157306,'QR2305'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Travels_on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178916,'EY1234'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Travels_on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324567,'LH9876'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Travels_on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452368,'BA1689'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Travels_on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894521,'AA4367'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Travels_on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578425,'CT7812'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Travels_on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421523,'PF4521'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Travels_on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8F8FEC-6869-48C1-AE25-635CF934B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3861048"/>
            <a:ext cx="496855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1177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814992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 the flight-id and Passenger name travelling by Indigo Company.</a:t>
            </a:r>
          </a:p>
          <a:p>
            <a:pPr marL="457200" indent="-457200">
              <a:buNone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buNone/>
            </a:pPr>
            <a:r>
              <a:rPr lang="en-IN" sz="2000" dirty="0"/>
              <a:t>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F.Flight_ID, P.Ps_Name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FROM Airplane_type as A, Flight as F, Passengers as P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WHERE A.A_ID = F.A_ID AND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               F.Flight_ID = P.Flight_ID AND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                   A.Company = 'Indigo';</a:t>
            </a:r>
          </a:p>
          <a:p>
            <a:pPr>
              <a:buNone/>
            </a:pPr>
            <a:br>
              <a:rPr lang="en-IN" sz="2000" dirty="0"/>
            </a:br>
            <a:endParaRPr lang="en-IN" sz="2000" dirty="0"/>
          </a:p>
          <a:p>
            <a:pPr marL="457200" indent="-457200">
              <a:buNone/>
            </a:pPr>
            <a:endParaRPr lang="en-IN" sz="2000" dirty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7828" y="4797152"/>
            <a:ext cx="335529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7408" y="548680"/>
            <a:ext cx="108732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Display the route information for all flights.</a:t>
            </a:r>
          </a:p>
          <a:p>
            <a:endParaRPr lang="en-IN" sz="28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             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SELECT A.Company, R.Take_Off_point,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R.Destination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FROM Airplane_type as A, Flight as F 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Travels_on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 T, Route as 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WHERE F.Flight_ID = T.Flight_ID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AND A.A_ID = F.A_ID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AND T.Route_ID =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R.Route_ID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</a:t>
            </a:r>
          </a:p>
          <a:p>
            <a:endParaRPr lang="en-IN" dirty="0"/>
          </a:p>
          <a:p>
            <a:r>
              <a:rPr lang="en-IN" dirty="0"/>
              <a:t>    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9856" y="3496841"/>
            <a:ext cx="4968552" cy="282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392" y="404665"/>
            <a:ext cx="109452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Find the Employee-id of all employees whose name includes the substring 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John.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FROM Employees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WHERE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LIKE '%John%';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0216" y="1079630"/>
            <a:ext cx="3096345" cy="159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31504" y="3140968"/>
            <a:ext cx="104411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Find the sum of transaction charge amount travelled by flight-id = EY1234 for 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each transaction type.</a:t>
            </a:r>
          </a:p>
          <a:p>
            <a:endParaRPr lang="en-IN" sz="2000" dirty="0"/>
          </a:p>
          <a:p>
            <a:r>
              <a:rPr lang="en-IN" sz="2000" dirty="0"/>
              <a:t>           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SUM(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Charge_Amount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as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total_charge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TS_Type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FROM Transactions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WHERE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Flight_ID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'EY1234'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GROUP BY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TS_Type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2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368" y="4418240"/>
            <a:ext cx="3312368" cy="174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1384" y="332656"/>
            <a:ext cx="1108923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5.List in alphabetical order the names of all passengers travelling by flight-id  EY1234.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P.*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FROM Passengers as P, Flight as F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WHERE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P.Flight_ID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F.Flight_ID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F.Flight_ID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'EY1234'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ORDER BY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Ps_Name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20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3933056"/>
            <a:ext cx="8630673" cy="2088232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376" y="332656"/>
            <a:ext cx="1130525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Display the company-name whose flight will be landed in </a:t>
            </a:r>
            <a:r>
              <a:rPr lang="en-IN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mumbai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airport.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Company, A_ID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FROM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Airplane_type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WHERE A_ID in (SELECT A_ID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                         FROM Flight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WHERE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Flight_ID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 (SELECT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Flight_ID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FROM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Can_Land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WHERE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 (SELECT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FROM Airport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WHERE City = 'Mumbai')));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000" dirty="0"/>
              <a:t>     </a:t>
            </a:r>
          </a:p>
          <a:p>
            <a:endParaRPr lang="en-IN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488" y="4213545"/>
            <a:ext cx="288032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392" y="260648"/>
            <a:ext cx="1051316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Find the Transaction-type whose transaction amount is greater than Google 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Pay  transaction-type.</a:t>
            </a:r>
          </a:p>
          <a:p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SELECT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Charge_Amount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TS_Type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FROM Transactions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WHERE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Charge_Amount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 some (SELECT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Charge_Amount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FROM Transactions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WHERE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TS_Type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'Google Pay');</a:t>
            </a:r>
          </a:p>
          <a:p>
            <a:endParaRPr lang="en-IN" sz="2000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448" y="3717032"/>
            <a:ext cx="410445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640" y="188640"/>
            <a:ext cx="5616624" cy="7920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Entity Sets &amp;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196752"/>
            <a:ext cx="8229600" cy="5328592"/>
          </a:xfrm>
        </p:spPr>
        <p:txBody>
          <a:bodyPr>
            <a:noAutofit/>
          </a:bodyPr>
          <a:lstStyle/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Airplane_type(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Capacity, A_weight, Company 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(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Destination,Take_Off_point,R_type 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(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Departure, Arrival, Flight_date, 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AirFare  (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Fare_ID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Charge_Amount, Description 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 (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Address, Age, Sex, Contacts 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(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Address ,Age, Email_ID, Contacts 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Transactions(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Booking_Date, Departure_Date,Type,Emp_ID*,Ps_ID*, Flight_ID*, Charge_Amount* 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Countries(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Country_code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Country_Name )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Airport(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Air_Code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Air_Name, City, State 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1424" y="404664"/>
            <a:ext cx="99371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Find all country name with more than one airport.</a:t>
            </a:r>
          </a:p>
          <a:p>
            <a:endParaRPr lang="en-IN" sz="28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  <a:p>
            <a:r>
              <a:rPr lang="en-IN" sz="2000" dirty="0"/>
              <a:t>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Country_Name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count(*) as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Airport_count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FROM Airport as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A,Countries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 C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WHERE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A.Country_code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C.Country_code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GROUP BY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C.Country_name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HAVING count(*) &gt; 1;</a:t>
            </a:r>
          </a:p>
          <a:p>
            <a:endParaRPr lang="en-IN" sz="2000" dirty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4767" y="3789040"/>
            <a:ext cx="382242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7408" y="404665"/>
            <a:ext cx="1051316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Find the largest charge-amount of any transaction-type.</a:t>
            </a:r>
          </a:p>
          <a:p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/>
              <a:t>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max(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as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largest_transaction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FROM (SELECT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TS_Type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Charge_Amount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as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FROM Transactions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GROUP BY 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TS_Type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as result;</a:t>
            </a:r>
          </a:p>
          <a:p>
            <a:endParaRPr lang="en-IN" sz="2000" dirty="0"/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4272" y="1555038"/>
            <a:ext cx="3168352" cy="14687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95400" y="3717032"/>
            <a:ext cx="1058517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Find the Fare-id of those with Charge-amount between 20000 and 35000.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Fare_ID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Charge_Amount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 AirFare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Charge_Amount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BETWEEN 20000 AND 35000 ; </a:t>
            </a:r>
          </a:p>
          <a:p>
            <a:br>
              <a:rPr lang="en-IN" sz="2000" dirty="0"/>
            </a:br>
            <a:endParaRPr lang="en-IN" sz="2000" dirty="0"/>
          </a:p>
          <a:p>
            <a:endParaRPr lang="en-IN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2264" y="4797151"/>
            <a:ext cx="324036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400" y="332657"/>
            <a:ext cx="1051316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Find the average charge-amount of those </a:t>
            </a:r>
            <a:r>
              <a:rPr lang="en-IN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transactiontype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whose average charge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 is greater than 20,000.</a:t>
            </a:r>
          </a:p>
          <a:p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SELECT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TS_Type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avg_bal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FROM (SELECT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TS_Type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Charge_Amount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as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avg_bal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FROM Transactions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GROUP BY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TS_Type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as result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WHERE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avg_bal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&gt; 20000;</a:t>
            </a:r>
          </a:p>
          <a:p>
            <a:endParaRPr lang="en-IN" sz="2000" dirty="0"/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6039" y="3861048"/>
            <a:ext cx="4166177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432" y="404665"/>
            <a:ext cx="96490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Increase the charge-amount by 5% whose class is </a:t>
            </a:r>
            <a:r>
              <a:rPr lang="en-IN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Superex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Return.</a:t>
            </a:r>
          </a:p>
          <a:p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/>
              <a:t>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 AirFare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SET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Charge_Amount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Charge_Amount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* 1.05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WHERE Description = 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Superpex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Return';</a:t>
            </a:r>
          </a:p>
          <a:p>
            <a:br>
              <a:rPr lang="en-IN" sz="2000" dirty="0"/>
            </a:br>
            <a:endParaRPr lang="en-IN" sz="2000" dirty="0"/>
          </a:p>
          <a:p>
            <a:endParaRPr lang="en-IN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9965" y="4149080"/>
            <a:ext cx="4382819" cy="247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016" y="2528333"/>
            <a:ext cx="45720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87488" y="5005934"/>
            <a:ext cx="2362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Initial AirFare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6563" y="3575625"/>
            <a:ext cx="3769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AirFare Table after 5% increase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64" y="428784"/>
            <a:ext cx="96490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Display the country-name that does not have an airport.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SELECT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Country_code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Country_Name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FROM Countries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WHERE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Country_code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NOT IN (SELECT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Country_code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FROM Airport);</a:t>
            </a:r>
          </a:p>
          <a:p>
            <a:br>
              <a:rPr lang="en-IN" sz="2000" dirty="0"/>
            </a:br>
            <a:endParaRPr lang="en-IN" sz="2000" dirty="0"/>
          </a:p>
          <a:p>
            <a:endParaRPr lang="en-IN" sz="20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3607122"/>
            <a:ext cx="4450098" cy="2342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731" y="2852936"/>
            <a:ext cx="888595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911423" y="476671"/>
            <a:ext cx="9721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Display All the counties that may have or may not have the Airport.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*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FROM Countries NATURAL LEFT OUTER JOIN Airport;</a:t>
            </a:r>
          </a:p>
          <a:p>
            <a:br>
              <a:rPr lang="en-IN" sz="2000" dirty="0"/>
            </a:b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89821"/>
            <a:ext cx="11017224" cy="850106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RELATIONSHIPS, CARDINALITY AND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424" y="1916832"/>
            <a:ext cx="8352928" cy="4425355"/>
          </a:xfrm>
        </p:spPr>
        <p:txBody>
          <a:bodyPr>
            <a:normAutofit fontScale="40000" lnSpcReduction="20000"/>
          </a:bodyPr>
          <a:lstStyle/>
          <a:p>
            <a:pPr fontAlgn="base">
              <a:buFont typeface="Wingdings" panose="05000000000000000000" pitchFamily="2" charset="2"/>
              <a:buChar char="v"/>
              <a:tabLst>
                <a:tab pos="2424113" algn="l"/>
              </a:tabLst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( 1:M ) Airplane_type with Flight ,</a:t>
            </a:r>
          </a:p>
          <a:p>
            <a:pPr marL="36576" indent="0" fontAlgn="base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                           Both total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          : 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( 1:M ) Passengers with Transactions,</a:t>
            </a:r>
          </a:p>
          <a:p>
            <a:pPr marL="36576" indent="0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                                               Both total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  land          : 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M:N ) Flight with Airport,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                                                 Both total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Travels on         : 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M:N ) Flight with Route</a:t>
            </a:r>
          </a:p>
          <a:p>
            <a:pPr marL="36576" indent="0" fontAlgn="base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                 Flight: total  Route: partial 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96" y="260648"/>
            <a:ext cx="10873208" cy="1138138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RELATIONSHIPS, CARDINALITY AND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7704856" cy="4824536"/>
          </a:xfrm>
        </p:spPr>
        <p:txBody>
          <a:bodyPr>
            <a:normAutofit fontScale="92500" lnSpcReduction="20000"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IN" sz="2600" b="1" dirty="0"/>
              <a:t>Assigned  </a:t>
            </a:r>
            <a:r>
              <a:rPr lang="en-IN" sz="2600" dirty="0"/>
              <a:t>         </a:t>
            </a:r>
            <a:r>
              <a:rPr lang="en-IN" sz="2600" b="1" dirty="0"/>
              <a:t>:</a:t>
            </a:r>
            <a:r>
              <a:rPr lang="en-IN" sz="2600" dirty="0"/>
              <a:t> ( N:1 ) Air-Fare with Flight,</a:t>
            </a:r>
          </a:p>
          <a:p>
            <a:pPr marL="36576" indent="0">
              <a:buNone/>
            </a:pPr>
            <a:r>
              <a:rPr lang="en-IN" sz="2600" dirty="0"/>
              <a:t>                                                  Both Total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600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2600" b="1" dirty="0"/>
              <a:t>Part of   </a:t>
            </a:r>
            <a:r>
              <a:rPr lang="en-IN" sz="2600" dirty="0"/>
              <a:t>             </a:t>
            </a:r>
            <a:r>
              <a:rPr lang="en-IN" sz="2600" b="1" dirty="0"/>
              <a:t>:</a:t>
            </a:r>
            <a:r>
              <a:rPr lang="en-IN" sz="2600" dirty="0"/>
              <a:t> ( N:1) Airport with Countries,</a:t>
            </a:r>
          </a:p>
          <a:p>
            <a:pPr marL="36576" indent="0" fontAlgn="base">
              <a:buNone/>
            </a:pPr>
            <a:r>
              <a:rPr lang="en-IN" sz="2600" dirty="0"/>
              <a:t>  		                             Both  Total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600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2600" b="1" dirty="0" err="1"/>
              <a:t>Works_for</a:t>
            </a:r>
            <a:r>
              <a:rPr lang="en-IN" sz="2600" b="1" dirty="0"/>
              <a:t>       </a:t>
            </a:r>
            <a:r>
              <a:rPr lang="en-IN" sz="2600" dirty="0"/>
              <a:t>   </a:t>
            </a:r>
            <a:r>
              <a:rPr lang="en-IN" sz="2600" b="1" dirty="0"/>
              <a:t>:</a:t>
            </a:r>
            <a:r>
              <a:rPr lang="en-IN" sz="2600" dirty="0"/>
              <a:t> ( N:1 ) Employee with Airport,</a:t>
            </a:r>
          </a:p>
          <a:p>
            <a:pPr marL="36576" indent="0">
              <a:buNone/>
            </a:pPr>
            <a:r>
              <a:rPr lang="en-IN" sz="2600" dirty="0"/>
              <a:t>                                                  Both Total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600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2600" b="1" dirty="0" err="1"/>
              <a:t>belongs_to</a:t>
            </a:r>
            <a:r>
              <a:rPr lang="en-IN" sz="2600" b="1" dirty="0"/>
              <a:t>     : </a:t>
            </a:r>
            <a:r>
              <a:rPr lang="en-IN" sz="2600" dirty="0"/>
              <a:t>( N:1 ) Passenger with Flight, </a:t>
            </a:r>
          </a:p>
          <a:p>
            <a:pPr marL="36576" indent="0" fontAlgn="base">
              <a:buNone/>
            </a:pPr>
            <a:r>
              <a:rPr lang="en-IN" sz="2600" dirty="0"/>
              <a:t>	   	   	                  Both Total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</p:txBody>
      </p:sp>
      <p:pic>
        <p:nvPicPr>
          <p:cNvPr id="4099" name="Picture 3" descr="C:\Users\a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472" y="1268760"/>
            <a:ext cx="9721080" cy="532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656" y="260648"/>
            <a:ext cx="5842992" cy="85010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608" y="1628800"/>
            <a:ext cx="8496944" cy="4464496"/>
          </a:xfrm>
        </p:spPr>
        <p:txBody>
          <a:bodyPr>
            <a:noAutofit/>
          </a:bodyPr>
          <a:lstStyle/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Airplane_type  (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Capacity, A_weight, Company 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 (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Destination,Take_Off_point,R_type 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 (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Departure, Arrival, Flight_date, A_ID* 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AirFare  (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Charge_Amount, Description, Flight_ID* 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  (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Address, Age, Sex, Contacts, Flight_ID* )</a:t>
            </a:r>
          </a:p>
          <a:p>
            <a:pPr marL="514350" indent="-514350" fontAlgn="base">
              <a:spcBef>
                <a:spcPts val="600"/>
              </a:spcBef>
            </a:pPr>
            <a:endParaRPr lang="en-IN"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640" y="188640"/>
            <a:ext cx="5832648" cy="92211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9721080" cy="4684504"/>
          </a:xfrm>
        </p:spPr>
        <p:txBody>
          <a:bodyPr>
            <a:normAutofit fontScale="70000" lnSpcReduction="20000"/>
          </a:bodyPr>
          <a:lstStyle/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 ( </a:t>
            </a: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Address ,Age, </a:t>
            </a:r>
            <a:r>
              <a:rPr lang="en-I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Email_ID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Contacts, Air_Code* 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 ( </a:t>
            </a: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TS_ID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Booking_Date, Departure_Date, Type, Emp_ID*, Ps_ID*, Flight_ID*, </a:t>
            </a:r>
            <a:r>
              <a:rPr lang="en-I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Charge_Amount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 ( </a:t>
            </a: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Country_code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Country_Name 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Airport  ( </a:t>
            </a: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Air_Code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Air_Name, City, State, Country_code* 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Can_Land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 </a:t>
            </a: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Air_Code*, Flight_ID* 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Travels_on  ( </a:t>
            </a: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Route_ID*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Flight_ID*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A71E-0F39-47A2-B6FF-1478092D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792" y="127377"/>
            <a:ext cx="3384376" cy="70609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Create</a:t>
            </a:r>
            <a:endParaRPr lang="en-IN" sz="44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C530-4D24-4CF7-A6FD-39029527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72" y="1056222"/>
            <a:ext cx="5547568" cy="5688632"/>
          </a:xfrm>
        </p:spPr>
        <p:txBody>
          <a:bodyPr>
            <a:noAutofit/>
          </a:bodyPr>
          <a:lstStyle/>
          <a:p>
            <a:pPr marL="419100" indent="-382588">
              <a:buNone/>
            </a:pPr>
            <a:r>
              <a:rPr lang="en-IN" sz="1500" dirty="0">
                <a:cs typeface="Calibri" panose="020F0502020204030204" pitchFamily="34" charset="0"/>
              </a:rPr>
              <a:t>CREATE TABLE Airplane_type(</a:t>
            </a:r>
          </a:p>
          <a:p>
            <a:pPr>
              <a:buNone/>
              <a:tabLst>
                <a:tab pos="180975" algn="l"/>
              </a:tabLst>
            </a:pPr>
            <a:r>
              <a:rPr lang="en-IN" sz="1500" dirty="0">
                <a:cs typeface="Calibri" panose="020F0502020204030204" pitchFamily="34" charset="0"/>
              </a:rPr>
              <a:t>   A_ID INT,</a:t>
            </a:r>
          </a:p>
          <a:p>
            <a:pPr>
              <a:buNone/>
            </a:pPr>
            <a:r>
              <a:rPr lang="en-IN" sz="1500" dirty="0">
                <a:cs typeface="Calibri" panose="020F0502020204030204" pitchFamily="34" charset="0"/>
              </a:rPr>
              <a:t>   Capacity INT,</a:t>
            </a:r>
          </a:p>
          <a:p>
            <a:pPr>
              <a:buNone/>
            </a:pPr>
            <a:r>
              <a:rPr lang="en-IN" sz="1500" dirty="0">
                <a:cs typeface="Calibri" panose="020F0502020204030204" pitchFamily="34" charset="0"/>
              </a:rPr>
              <a:t>   </a:t>
            </a:r>
            <a:r>
              <a:rPr lang="en-IN" sz="1500" dirty="0" err="1">
                <a:cs typeface="Calibri" panose="020F0502020204030204" pitchFamily="34" charset="0"/>
              </a:rPr>
              <a:t>A_weight</a:t>
            </a:r>
            <a:r>
              <a:rPr lang="en-IN" sz="1500" dirty="0">
                <a:cs typeface="Calibri" panose="020F0502020204030204" pitchFamily="34" charset="0"/>
              </a:rPr>
              <a:t> INT,</a:t>
            </a:r>
          </a:p>
          <a:p>
            <a:pPr>
              <a:buNone/>
            </a:pPr>
            <a:r>
              <a:rPr lang="en-IN" sz="1500" dirty="0">
                <a:cs typeface="Calibri" panose="020F0502020204030204" pitchFamily="34" charset="0"/>
              </a:rPr>
              <a:t>   Company VARCHAR(15),</a:t>
            </a:r>
          </a:p>
          <a:p>
            <a:pPr>
              <a:buNone/>
            </a:pPr>
            <a:r>
              <a:rPr lang="en-IN" sz="1500" dirty="0">
                <a:cs typeface="Calibri" panose="020F0502020204030204" pitchFamily="34" charset="0"/>
              </a:rPr>
              <a:t>   PRIMARY KEY(A_ID)</a:t>
            </a:r>
          </a:p>
          <a:p>
            <a:pPr>
              <a:buNone/>
            </a:pPr>
            <a:r>
              <a:rPr lang="en-IN" sz="1500" dirty="0">
                <a:cs typeface="Calibri" panose="020F0502020204030204" pitchFamily="34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CREATE TABLE Route(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  <a:tab pos="265113" algn="l"/>
                <a:tab pos="446088" algn="l"/>
              </a:tabLst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</a:t>
            </a:r>
            <a:r>
              <a:rPr kumimoji="0" lang="en-IN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Route_ID</a:t>
            </a: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</a:t>
            </a:r>
            <a:r>
              <a:rPr kumimoji="0" lang="en-IN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Take_Off_point</a:t>
            </a: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Destination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</a:t>
            </a:r>
            <a:r>
              <a:rPr kumimoji="0" lang="en-IN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R_type</a:t>
            </a: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PRIMARY KEY(</a:t>
            </a:r>
            <a:r>
              <a:rPr kumimoji="0" lang="en-IN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Route_ID</a:t>
            </a: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CREATE TABLE Flight(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</a:t>
            </a:r>
            <a:r>
              <a:rPr kumimoji="0" lang="en-IN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Flight_ID</a:t>
            </a: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Departure VARCHAR(30),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Arrival VARCHAR(30),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</a:t>
            </a:r>
            <a:r>
              <a:rPr kumimoji="0" lang="en-IN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Flight_date</a:t>
            </a: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DATE,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A_ID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PRIMARY KEY(</a:t>
            </a:r>
            <a:r>
              <a:rPr kumimoji="0" lang="en-IN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Flight_ID</a:t>
            </a: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FOREIGN KEY (A_ID) REFERENCES Airplane_type(A_ID)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);</a:t>
            </a:r>
            <a:b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</a:b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64322653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7307</TotalTime>
  <Words>4015</Words>
  <Application>Microsoft Office PowerPoint</Application>
  <PresentationFormat>Widescreen</PresentationFormat>
  <Paragraphs>420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Franklin Gothic Book</vt:lpstr>
      <vt:lpstr>Times New Roman</vt:lpstr>
      <vt:lpstr>Wingdings</vt:lpstr>
      <vt:lpstr>Wingdings 2</vt:lpstr>
      <vt:lpstr>Technic</vt:lpstr>
      <vt:lpstr>AIRLINES DATABASE MANAGEMENT SYSTEM  By </vt:lpstr>
      <vt:lpstr>Description</vt:lpstr>
      <vt:lpstr>Entity Sets &amp; Attributes</vt:lpstr>
      <vt:lpstr>RELATIONSHIPS, CARDINALITY AND PARTICIPATION</vt:lpstr>
      <vt:lpstr>RELATIONSHIPS, CARDINALITY AND PARTICIPATION</vt:lpstr>
      <vt:lpstr>ENTITY RELATIONSHIP DIAGRAM</vt:lpstr>
      <vt:lpstr>RELATIONAL MODEL</vt:lpstr>
      <vt:lpstr>RELATIONAL MODEL</vt:lpstr>
      <vt:lpstr>Table Create</vt:lpstr>
      <vt:lpstr>PowerPoint Presentation</vt:lpstr>
      <vt:lpstr>PowerPoint Presentation</vt:lpstr>
      <vt:lpstr>PowerPoint Presentation</vt:lpstr>
      <vt:lpstr>Insert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sneha sable</cp:lastModifiedBy>
  <cp:revision>120</cp:revision>
  <dcterms:created xsi:type="dcterms:W3CDTF">2021-03-27T12:37:43Z</dcterms:created>
  <dcterms:modified xsi:type="dcterms:W3CDTF">2021-04-16T15:02:51Z</dcterms:modified>
</cp:coreProperties>
</file>