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gwT7MFbqAH1EQdRj3hD2kRzK+A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18"/>
          <p:cNvSpPr/>
          <p:nvPr/>
        </p:nvSpPr>
        <p:spPr>
          <a:xfrm>
            <a:off x="0" y="0"/>
            <a:ext cx="12192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8"/>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8"/>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8"/>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21" name="Google Shape;21;p1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4" name="Google Shape;24;p18"/>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2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7"/>
          <p:cNvSpPr txBox="1"/>
          <p:nvPr>
            <p:ph idx="1" type="body"/>
          </p:nvPr>
        </p:nvSpPr>
        <p:spPr>
          <a:xfrm rot="5400000">
            <a:off x="3872484" y="-562356"/>
            <a:ext cx="4023360" cy="9720073"/>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3" name="Google Shape;83;p2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6" name="Shape 86"/>
        <p:cNvGrpSpPr/>
        <p:nvPr/>
      </p:nvGrpSpPr>
      <p:grpSpPr>
        <a:xfrm>
          <a:off x="0" y="0"/>
          <a:ext cx="0" cy="0"/>
          <a:chOff x="0" y="0"/>
          <a:chExt cx="0" cy="0"/>
        </a:xfrm>
      </p:grpSpPr>
      <p:sp>
        <p:nvSpPr>
          <p:cNvPr id="87" name="Google Shape;87;p28"/>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8"/>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9" name="Google Shape;89;p2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92" name="Google Shape;92;p28"/>
          <p:cNvCxnSpPr/>
          <p:nvPr/>
        </p:nvCxnSpPr>
        <p:spPr>
          <a:xfrm rot="10800000">
            <a:off x="10058400" y="59263"/>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9"/>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8" name="Google Shape;28;p1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1" name="Shape 31"/>
        <p:cNvGrpSpPr/>
        <p:nvPr/>
      </p:nvGrpSpPr>
      <p:grpSpPr>
        <a:xfrm>
          <a:off x="0" y="0"/>
          <a:ext cx="0" cy="0"/>
          <a:chOff x="0" y="0"/>
          <a:chExt cx="0" cy="0"/>
        </a:xfrm>
      </p:grpSpPr>
      <p:sp>
        <p:nvSpPr>
          <p:cNvPr id="32" name="Google Shape;32;p20"/>
          <p:cNvSpPr/>
          <p:nvPr/>
        </p:nvSpPr>
        <p:spPr>
          <a:xfrm>
            <a:off x="0" y="0"/>
            <a:ext cx="12192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0"/>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0"/>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0"/>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6" name="Google Shape;36;p2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9" name="Google Shape;39;p20"/>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 name="Google Shape;43;p21"/>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 name="Google Shape;44;p2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2"/>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22"/>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22"/>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22"/>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2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1" name="Shape 61"/>
        <p:cNvGrpSpPr/>
        <p:nvPr/>
      </p:nvGrpSpPr>
      <p:grpSpPr>
        <a:xfrm>
          <a:off x="0" y="0"/>
          <a:ext cx="0" cy="0"/>
          <a:chOff x="0" y="0"/>
          <a:chExt cx="0" cy="0"/>
        </a:xfrm>
      </p:grpSpPr>
      <p:sp>
        <p:nvSpPr>
          <p:cNvPr id="62" name="Google Shape;62;p2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5"/>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8" name="Google Shape;68;p25"/>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9" name="Google Shape;69;p2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26"/>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6"/>
          <p:cNvSpPr/>
          <p:nvPr>
            <p:ph idx="2" type="pic"/>
          </p:nvPr>
        </p:nvSpPr>
        <p:spPr>
          <a:xfrm>
            <a:off x="0" y="-1"/>
            <a:ext cx="12188952" cy="4572000"/>
          </a:xfrm>
          <a:prstGeom prst="rect">
            <a:avLst/>
          </a:prstGeom>
          <a:solidFill>
            <a:srgbClr val="76CEEF"/>
          </a:solidFill>
          <a:ln>
            <a:noFill/>
          </a:ln>
        </p:spPr>
        <p:txBody>
          <a:bodyPr anchorCtr="0" anchor="t" bIns="45700" lIns="457200" spcFirstLastPara="1" rIns="45700" wrap="square" tIns="365750">
            <a:normAutofit/>
          </a:bodyPr>
          <a:lstStyle>
            <a:lvl1pPr lvl="0" marR="0" rtl="0" algn="l">
              <a:lnSpc>
                <a:spcPct val="90000"/>
              </a:lnSpc>
              <a:spcBef>
                <a:spcPts val="1200"/>
              </a:spcBef>
              <a:spcAft>
                <a:spcPts val="0"/>
              </a:spcAft>
              <a:buClr>
                <a:schemeClr val="accent1"/>
              </a:buClr>
              <a:buSzPts val="3200"/>
              <a:buFont typeface="Twentieth Century"/>
              <a:buNone/>
              <a:defRPr b="0" i="0" sz="32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2800"/>
              <a:buFont typeface="Noto Sans Symbols"/>
              <a:buNone/>
              <a:defRPr b="0" i="0" sz="2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2400"/>
              <a:buFont typeface="Noto Sans Symbols"/>
              <a:buNone/>
              <a:defRPr b="0" i="0" sz="24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9pPr>
          </a:lstStyle>
          <a:p/>
        </p:txBody>
      </p:sp>
      <p:sp>
        <p:nvSpPr>
          <p:cNvPr id="75" name="Google Shape;75;p26"/>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6" name="Google Shape;76;p2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9" name="Google Shape;79;p26"/>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0C0C0C"/>
              </a:buClr>
              <a:buSzPts val="5000"/>
              <a:buFont typeface="Twentieth Century"/>
              <a:buNone/>
              <a:defRPr b="0" i="0" sz="50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1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1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1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17"/>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
          <p:cNvSpPr/>
          <p:nvPr/>
        </p:nvSpPr>
        <p:spPr>
          <a:xfrm>
            <a:off x="3274" y="0"/>
            <a:ext cx="12188726" cy="68589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id="98" name="Google Shape;98;p1"/>
          <p:cNvPicPr preferRelativeResize="0"/>
          <p:nvPr/>
        </p:nvPicPr>
        <p:blipFill rotWithShape="1">
          <a:blip r:embed="rId3">
            <a:alphaModFix/>
          </a:blip>
          <a:srcRect b="-1" l="0" r="52444" t="0"/>
          <a:stretch/>
        </p:blipFill>
        <p:spPr>
          <a:xfrm>
            <a:off x="-3254" y="0"/>
            <a:ext cx="12191980" cy="6858000"/>
          </a:xfrm>
          <a:prstGeom prst="rect">
            <a:avLst/>
          </a:prstGeom>
          <a:noFill/>
          <a:ln>
            <a:noFill/>
          </a:ln>
        </p:spPr>
      </p:pic>
      <p:sp>
        <p:nvSpPr>
          <p:cNvPr id="99" name="Google Shape;99;p1"/>
          <p:cNvSpPr/>
          <p:nvPr/>
        </p:nvSpPr>
        <p:spPr>
          <a:xfrm>
            <a:off x="3896786" y="3064931"/>
            <a:ext cx="8295215" cy="2488568"/>
          </a:xfrm>
          <a:prstGeom prst="rect">
            <a:avLst/>
          </a:prstGeom>
          <a:solidFill>
            <a:srgbClr val="000001">
              <a:alpha val="74901"/>
            </a:srgbClr>
          </a:solidFill>
          <a:ln>
            <a:noFill/>
          </a:ln>
          <a:effectLst>
            <a:outerShdw blurRad="50800" rotWithShape="0" algn="ctr" dir="5400000" dist="127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0" name="Google Shape;100;p1"/>
          <p:cNvSpPr txBox="1"/>
          <p:nvPr>
            <p:ph type="ctrTitle"/>
          </p:nvPr>
        </p:nvSpPr>
        <p:spPr>
          <a:xfrm>
            <a:off x="4309349" y="3429001"/>
            <a:ext cx="7501651" cy="69573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0000"/>
              </a:lnSpc>
              <a:spcBef>
                <a:spcPts val="0"/>
              </a:spcBef>
              <a:spcAft>
                <a:spcPts val="0"/>
              </a:spcAft>
              <a:buClr>
                <a:schemeClr val="lt1"/>
              </a:buClr>
              <a:buSzPct val="100000"/>
              <a:buFont typeface="Calibri"/>
              <a:buNone/>
            </a:pPr>
            <a:r>
              <a:rPr lang="en-US" sz="5400">
                <a:solidFill>
                  <a:schemeClr val="lt1"/>
                </a:solidFill>
                <a:latin typeface="Calibri"/>
                <a:ea typeface="Calibri"/>
                <a:cs typeface="Calibri"/>
                <a:sym typeface="Calibri"/>
              </a:rPr>
              <a:t>PREDICTION OF DIABETES</a:t>
            </a:r>
            <a:endParaRPr>
              <a:solidFill>
                <a:schemeClr val="lt1"/>
              </a:solidFill>
            </a:endParaRPr>
          </a:p>
        </p:txBody>
      </p:sp>
      <p:sp>
        <p:nvSpPr>
          <p:cNvPr id="101" name="Google Shape;101;p1"/>
          <p:cNvSpPr txBox="1"/>
          <p:nvPr>
            <p:ph idx="1" type="subTitle"/>
          </p:nvPr>
        </p:nvSpPr>
        <p:spPr>
          <a:xfrm>
            <a:off x="4045226" y="4303643"/>
            <a:ext cx="7765773" cy="1113183"/>
          </a:xfrm>
          <a:prstGeom prst="rect">
            <a:avLst/>
          </a:prstGeom>
          <a:noFill/>
          <a:ln>
            <a:noFill/>
          </a:ln>
        </p:spPr>
        <p:txBody>
          <a:bodyPr anchorCtr="0" anchor="t" bIns="45700" lIns="91425" spcFirstLastPara="1" rIns="91425" wrap="square" tIns="45700">
            <a:normAutofit fontScale="25000" lnSpcReduction="20000"/>
          </a:bodyPr>
          <a:lstStyle/>
          <a:p>
            <a:pPr indent="0" lvl="0" marL="0" rtl="0" algn="ctr">
              <a:lnSpc>
                <a:spcPct val="115000"/>
              </a:lnSpc>
              <a:spcBef>
                <a:spcPts val="0"/>
              </a:spcBef>
              <a:spcAft>
                <a:spcPts val="0"/>
              </a:spcAft>
              <a:buSzPct val="100000"/>
              <a:buNone/>
            </a:pPr>
            <a:r>
              <a:rPr lang="en-US" sz="6400">
                <a:solidFill>
                  <a:schemeClr val="lt1"/>
                </a:solidFill>
                <a:latin typeface="Times New Roman"/>
                <a:ea typeface="Times New Roman"/>
                <a:cs typeface="Times New Roman"/>
                <a:sym typeface="Times New Roman"/>
              </a:rPr>
              <a:t> </a:t>
            </a:r>
            <a:r>
              <a:rPr lang="en-US" sz="7200">
                <a:solidFill>
                  <a:schemeClr val="lt1"/>
                </a:solidFill>
                <a:latin typeface="Times New Roman"/>
                <a:ea typeface="Times New Roman"/>
                <a:cs typeface="Times New Roman"/>
                <a:sym typeface="Times New Roman"/>
              </a:rPr>
              <a:t>Project by</a:t>
            </a:r>
            <a:endParaRPr/>
          </a:p>
          <a:p>
            <a:pPr indent="0" lvl="0" marL="0" rtl="0" algn="l">
              <a:lnSpc>
                <a:spcPct val="115000"/>
              </a:lnSpc>
              <a:spcBef>
                <a:spcPts val="1000"/>
              </a:spcBef>
              <a:spcAft>
                <a:spcPts val="0"/>
              </a:spcAft>
              <a:buSzPct val="100000"/>
              <a:buNone/>
            </a:pPr>
            <a:r>
              <a:rPr lang="en-US" sz="5600">
                <a:solidFill>
                  <a:schemeClr val="lt1"/>
                </a:solidFill>
                <a:latin typeface="Times New Roman"/>
                <a:ea typeface="Times New Roman"/>
                <a:cs typeface="Times New Roman"/>
                <a:sym typeface="Times New Roman"/>
              </a:rPr>
              <a:t>        SHOBHAN AKSHAY GIRIDHARAN                                     SNEHA JAYWANT SABLE</a:t>
            </a:r>
            <a:endParaRPr/>
          </a:p>
          <a:p>
            <a:pPr indent="0" lvl="0" marL="0" rtl="0" algn="l">
              <a:lnSpc>
                <a:spcPct val="115000"/>
              </a:lnSpc>
              <a:spcBef>
                <a:spcPts val="1000"/>
              </a:spcBef>
              <a:spcAft>
                <a:spcPts val="0"/>
              </a:spcAft>
              <a:buSzPct val="100000"/>
              <a:buNone/>
            </a:pPr>
            <a:r>
              <a:rPr lang="en-US" sz="5600">
                <a:solidFill>
                  <a:schemeClr val="lt1"/>
                </a:solidFill>
                <a:latin typeface="Times New Roman"/>
                <a:ea typeface="Times New Roman"/>
                <a:cs typeface="Times New Roman"/>
                <a:sym typeface="Times New Roman"/>
              </a:rPr>
              <a:t>        SAMUEL WILLIAM ROBERT                                                DHANRAJ JAYA SHETTY</a:t>
            </a:r>
            <a:endParaRPr/>
          </a:p>
          <a:p>
            <a:pPr indent="0" lvl="0" marL="0" rtl="0" algn="l">
              <a:lnSpc>
                <a:spcPct val="115000"/>
              </a:lnSpc>
              <a:spcBef>
                <a:spcPts val="1000"/>
              </a:spcBef>
              <a:spcAft>
                <a:spcPts val="0"/>
              </a:spcAft>
              <a:buSzPct val="100000"/>
              <a:buNone/>
            </a:pPr>
            <a:r>
              <a:rPr lang="en-US" sz="1800">
                <a:latin typeface="Calibri"/>
                <a:ea typeface="Calibri"/>
                <a:cs typeface="Calibri"/>
                <a:sym typeface="Calibri"/>
              </a:rPr>
              <a:t> </a:t>
            </a:r>
            <a:endParaRPr/>
          </a:p>
          <a:p>
            <a:pPr indent="0" lvl="0" marL="0" rtl="0" algn="l">
              <a:lnSpc>
                <a:spcPct val="100000"/>
              </a:lnSpc>
              <a:spcBef>
                <a:spcPts val="1000"/>
              </a:spcBef>
              <a:spcAft>
                <a:spcPts val="0"/>
              </a:spcAft>
              <a:buSzPct val="100000"/>
              <a:buNone/>
            </a:pPr>
            <a:r>
              <a:t/>
            </a:r>
            <a:endParaRPr>
              <a:solidFill>
                <a:srgbClr val="FFFFFF"/>
              </a:solidFill>
            </a:endParaRPr>
          </a:p>
        </p:txBody>
      </p:sp>
      <p:cxnSp>
        <p:nvCxnSpPr>
          <p:cNvPr id="102" name="Google Shape;102;p1"/>
          <p:cNvCxnSpPr/>
          <p:nvPr/>
        </p:nvCxnSpPr>
        <p:spPr>
          <a:xfrm>
            <a:off x="4309349" y="4666480"/>
            <a:ext cx="6832499" cy="0"/>
          </a:xfrm>
          <a:prstGeom prst="straightConnector1">
            <a:avLst/>
          </a:prstGeom>
          <a:noFill/>
          <a:ln cap="flat" cmpd="sng" w="22225">
            <a:solidFill>
              <a:srgbClr val="4AC4E3"/>
            </a:solidFill>
            <a:prstDash val="solid"/>
            <a:round/>
            <a:headEnd len="sm" w="sm" type="none"/>
            <a:tailEnd len="sm" w="sm" type="none"/>
          </a:ln>
          <a:effectLst>
            <a:outerShdw blurRad="50800" rotWithShape="0" algn="ctr" dir="5400000" dist="12700">
              <a:srgbClr val="000000">
                <a:alpha val="49803"/>
              </a:srgbClr>
            </a:outerShdw>
          </a:effectLst>
        </p:spPr>
      </p:cxnSp>
      <p:sp>
        <p:nvSpPr>
          <p:cNvPr id="103" name="Google Shape;103;p1"/>
          <p:cNvSpPr txBox="1"/>
          <p:nvPr/>
        </p:nvSpPr>
        <p:spPr>
          <a:xfrm>
            <a:off x="-13252" y="1370029"/>
            <a:ext cx="477078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dk2"/>
                </a:solidFill>
                <a:latin typeface="Algerian"/>
                <a:ea typeface="Algerian"/>
                <a:cs typeface="Algerian"/>
                <a:sym typeface="Algerian"/>
              </a:rPr>
              <a:t>EXPOSYS DATA LABS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title"/>
          </p:nvPr>
        </p:nvSpPr>
        <p:spPr>
          <a:xfrm>
            <a:off x="851849" y="864704"/>
            <a:ext cx="9262872" cy="80507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0C0C0C"/>
              </a:buClr>
              <a:buSzPct val="100000"/>
              <a:buFont typeface="Twentieth Century"/>
              <a:buNone/>
            </a:pPr>
            <a:r>
              <a:rPr lang="en-US"/>
              <a:t>RATIO OF DIABETIC AND NON-DIABETIC PATIENT</a:t>
            </a:r>
            <a:endParaRPr/>
          </a:p>
        </p:txBody>
      </p:sp>
      <p:pic>
        <p:nvPicPr>
          <p:cNvPr id="160" name="Google Shape;160;p10"/>
          <p:cNvPicPr preferRelativeResize="0"/>
          <p:nvPr>
            <p:ph idx="1" type="body"/>
          </p:nvPr>
        </p:nvPicPr>
        <p:blipFill rotWithShape="1">
          <a:blip r:embed="rId3">
            <a:alphaModFix/>
          </a:blip>
          <a:srcRect b="0" l="0" r="0" t="0"/>
          <a:stretch/>
        </p:blipFill>
        <p:spPr>
          <a:xfrm>
            <a:off x="2510691" y="2129950"/>
            <a:ext cx="6235745" cy="38633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745436" y="954157"/>
            <a:ext cx="9690652" cy="66592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0C0C0C"/>
              </a:buClr>
              <a:buSzPct val="100000"/>
              <a:buFont typeface="Twentieth Century"/>
              <a:buNone/>
            </a:pPr>
            <a:r>
              <a:rPr lang="en-US"/>
              <a:t>DATA EXPLORATION AND VISUALIZATION</a:t>
            </a:r>
            <a:endParaRPr/>
          </a:p>
        </p:txBody>
      </p:sp>
      <p:pic>
        <p:nvPicPr>
          <p:cNvPr id="166" name="Google Shape;166;p11"/>
          <p:cNvPicPr preferRelativeResize="0"/>
          <p:nvPr>
            <p:ph idx="1" type="body"/>
          </p:nvPr>
        </p:nvPicPr>
        <p:blipFill rotWithShape="1">
          <a:blip r:embed="rId3">
            <a:alphaModFix/>
          </a:blip>
          <a:srcRect b="0" l="0" r="35496" t="20368"/>
          <a:stretch/>
        </p:blipFill>
        <p:spPr>
          <a:xfrm>
            <a:off x="305026" y="2125101"/>
            <a:ext cx="5578826" cy="3778742"/>
          </a:xfrm>
          <a:prstGeom prst="rect">
            <a:avLst/>
          </a:prstGeom>
          <a:noFill/>
          <a:ln>
            <a:noFill/>
          </a:ln>
        </p:spPr>
      </p:pic>
      <p:sp>
        <p:nvSpPr>
          <p:cNvPr id="167" name="Google Shape;167;p11"/>
          <p:cNvSpPr txBox="1"/>
          <p:nvPr/>
        </p:nvSpPr>
        <p:spPr>
          <a:xfrm>
            <a:off x="2375452" y="6042990"/>
            <a:ext cx="157038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Glucose</a:t>
            </a:r>
            <a:endParaRPr sz="2800">
              <a:solidFill>
                <a:schemeClr val="dk1"/>
              </a:solidFill>
              <a:latin typeface="Twentieth Century"/>
              <a:ea typeface="Twentieth Century"/>
              <a:cs typeface="Twentieth Century"/>
              <a:sym typeface="Twentieth Century"/>
            </a:endParaRPr>
          </a:p>
        </p:txBody>
      </p:sp>
      <p:pic>
        <p:nvPicPr>
          <p:cNvPr id="168" name="Google Shape;168;p11"/>
          <p:cNvPicPr preferRelativeResize="0"/>
          <p:nvPr/>
        </p:nvPicPr>
        <p:blipFill rotWithShape="1">
          <a:blip r:embed="rId4">
            <a:alphaModFix/>
          </a:blip>
          <a:srcRect b="1749" l="14777" r="14616" t="20198"/>
          <a:stretch/>
        </p:blipFill>
        <p:spPr>
          <a:xfrm>
            <a:off x="6308148" y="2207172"/>
            <a:ext cx="5578826" cy="3696671"/>
          </a:xfrm>
          <a:prstGeom prst="rect">
            <a:avLst/>
          </a:prstGeom>
          <a:noFill/>
          <a:ln>
            <a:noFill/>
          </a:ln>
        </p:spPr>
      </p:pic>
      <p:sp>
        <p:nvSpPr>
          <p:cNvPr id="169" name="Google Shape;169;p11"/>
          <p:cNvSpPr txBox="1"/>
          <p:nvPr/>
        </p:nvSpPr>
        <p:spPr>
          <a:xfrm>
            <a:off x="8666922" y="6042990"/>
            <a:ext cx="107342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Insulin</a:t>
            </a:r>
            <a:endParaRPr sz="2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2"/>
          <p:cNvPicPr preferRelativeResize="0"/>
          <p:nvPr>
            <p:ph idx="1" type="body"/>
          </p:nvPr>
        </p:nvPicPr>
        <p:blipFill rotWithShape="1">
          <a:blip r:embed="rId3">
            <a:alphaModFix/>
          </a:blip>
          <a:srcRect b="1171" l="0" r="47821" t="23224"/>
          <a:stretch/>
        </p:blipFill>
        <p:spPr>
          <a:xfrm>
            <a:off x="609279" y="2916387"/>
            <a:ext cx="5352018" cy="3802465"/>
          </a:xfrm>
          <a:prstGeom prst="rect">
            <a:avLst/>
          </a:prstGeom>
          <a:noFill/>
          <a:ln>
            <a:noFill/>
          </a:ln>
        </p:spPr>
      </p:pic>
      <p:pic>
        <p:nvPicPr>
          <p:cNvPr id="175" name="Google Shape;175;p12"/>
          <p:cNvPicPr preferRelativeResize="0"/>
          <p:nvPr/>
        </p:nvPicPr>
        <p:blipFill rotWithShape="1">
          <a:blip r:embed="rId4">
            <a:alphaModFix/>
          </a:blip>
          <a:srcRect b="0" l="0" r="41841" t="20487"/>
          <a:stretch/>
        </p:blipFill>
        <p:spPr>
          <a:xfrm>
            <a:off x="6432848" y="2916386"/>
            <a:ext cx="5573622" cy="3802465"/>
          </a:xfrm>
          <a:prstGeom prst="rect">
            <a:avLst/>
          </a:prstGeom>
          <a:noFill/>
          <a:ln>
            <a:noFill/>
          </a:ln>
        </p:spPr>
      </p:pic>
      <p:sp>
        <p:nvSpPr>
          <p:cNvPr id="176" name="Google Shape;176;p12"/>
          <p:cNvSpPr txBox="1"/>
          <p:nvPr/>
        </p:nvSpPr>
        <p:spPr>
          <a:xfrm>
            <a:off x="1900030" y="2179903"/>
            <a:ext cx="302977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wentieth Century"/>
                <a:ea typeface="Twentieth Century"/>
                <a:cs typeface="Twentieth Century"/>
                <a:sym typeface="Twentieth Century"/>
              </a:rPr>
              <a:t>Blood Pressure</a:t>
            </a:r>
            <a:endParaRPr sz="3200">
              <a:solidFill>
                <a:schemeClr val="dk1"/>
              </a:solidFill>
              <a:latin typeface="Twentieth Century"/>
              <a:ea typeface="Twentieth Century"/>
              <a:cs typeface="Twentieth Century"/>
              <a:sym typeface="Twentieth Century"/>
            </a:endParaRPr>
          </a:p>
        </p:txBody>
      </p:sp>
      <p:sp>
        <p:nvSpPr>
          <p:cNvPr id="177" name="Google Shape;177;p12"/>
          <p:cNvSpPr txBox="1"/>
          <p:nvPr/>
        </p:nvSpPr>
        <p:spPr>
          <a:xfrm>
            <a:off x="8865705" y="2179904"/>
            <a:ext cx="105354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wentieth Century"/>
                <a:ea typeface="Twentieth Century"/>
                <a:cs typeface="Twentieth Century"/>
                <a:sym typeface="Twentieth Century"/>
              </a:rPr>
              <a:t>BMI</a:t>
            </a:r>
            <a:endParaRPr sz="3200">
              <a:solidFill>
                <a:schemeClr val="dk1"/>
              </a:solidFill>
              <a:latin typeface="Twentieth Century"/>
              <a:ea typeface="Twentieth Century"/>
              <a:cs typeface="Twentieth Century"/>
              <a:sym typeface="Twentieth Century"/>
            </a:endParaRPr>
          </a:p>
        </p:txBody>
      </p:sp>
      <p:sp>
        <p:nvSpPr>
          <p:cNvPr id="178" name="Google Shape;178;p12"/>
          <p:cNvSpPr txBox="1"/>
          <p:nvPr/>
        </p:nvSpPr>
        <p:spPr>
          <a:xfrm>
            <a:off x="778563" y="821634"/>
            <a:ext cx="7185993"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Twentieth Century"/>
                <a:ea typeface="Twentieth Century"/>
                <a:cs typeface="Twentieth Century"/>
                <a:sym typeface="Twentieth Century"/>
              </a:rPr>
              <a:t>DATA EXPLORATION AND VISUALIZATION</a:t>
            </a:r>
            <a:endParaRPr sz="44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772325" y="450925"/>
            <a:ext cx="4899600" cy="1019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0C0C0C"/>
              </a:buClr>
              <a:buSzPct val="100000"/>
              <a:buFont typeface="Twentieth Century"/>
              <a:buNone/>
            </a:pPr>
            <a:r>
              <a:rPr lang="en-US"/>
              <a:t>HEATMAP OF CORRELATED DATA</a:t>
            </a:r>
            <a:endParaRPr/>
          </a:p>
        </p:txBody>
      </p:sp>
      <p:pic>
        <p:nvPicPr>
          <p:cNvPr id="184" name="Google Shape;184;p13"/>
          <p:cNvPicPr preferRelativeResize="0"/>
          <p:nvPr>
            <p:ph idx="1" type="body"/>
          </p:nvPr>
        </p:nvPicPr>
        <p:blipFill rotWithShape="1">
          <a:blip r:embed="rId3">
            <a:alphaModFix/>
          </a:blip>
          <a:srcRect b="0" l="0" r="176" t="10163"/>
          <a:stretch/>
        </p:blipFill>
        <p:spPr>
          <a:xfrm>
            <a:off x="4638261" y="1469995"/>
            <a:ext cx="7212495" cy="5156092"/>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14"/>
          <p:cNvPicPr preferRelativeResize="0"/>
          <p:nvPr>
            <p:ph idx="1" type="body"/>
          </p:nvPr>
        </p:nvPicPr>
        <p:blipFill rotWithShape="1">
          <a:blip r:embed="rId3">
            <a:alphaModFix/>
          </a:blip>
          <a:srcRect b="8737" l="0" r="1975" t="24509"/>
          <a:stretch/>
        </p:blipFill>
        <p:spPr>
          <a:xfrm>
            <a:off x="1607933" y="2097155"/>
            <a:ext cx="9473584" cy="3438941"/>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784"/>
              </a:srgbClr>
            </a:outerShdw>
          </a:effectLst>
        </p:spPr>
      </p:pic>
      <p:sp>
        <p:nvSpPr>
          <p:cNvPr id="190" name="Google Shape;190;p14"/>
          <p:cNvSpPr txBox="1"/>
          <p:nvPr/>
        </p:nvSpPr>
        <p:spPr>
          <a:xfrm>
            <a:off x="644585" y="5784574"/>
            <a:ext cx="1112149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The graph shows the most important feature in this diabetes prediction is glucose &amp; BMI.</a:t>
            </a:r>
            <a:endParaRPr sz="2400">
              <a:solidFill>
                <a:schemeClr val="dk1"/>
              </a:solidFill>
              <a:latin typeface="Twentieth Century"/>
              <a:ea typeface="Twentieth Century"/>
              <a:cs typeface="Twentieth Century"/>
              <a:sym typeface="Twentieth Century"/>
            </a:endParaRPr>
          </a:p>
        </p:txBody>
      </p:sp>
      <p:sp>
        <p:nvSpPr>
          <p:cNvPr id="191" name="Google Shape;191;p14"/>
          <p:cNvSpPr txBox="1"/>
          <p:nvPr/>
        </p:nvSpPr>
        <p:spPr>
          <a:xfrm>
            <a:off x="781875" y="826728"/>
            <a:ext cx="54069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wentieth Century"/>
                <a:ea typeface="Twentieth Century"/>
                <a:cs typeface="Twentieth Century"/>
                <a:sym typeface="Twentieth Century"/>
              </a:rPr>
              <a:t>DIABETES PREDICTION OF GLUCOSE &amp; BMI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5"/>
          <p:cNvSpPr txBox="1"/>
          <p:nvPr>
            <p:ph type="title"/>
          </p:nvPr>
        </p:nvSpPr>
        <p:spPr>
          <a:xfrm>
            <a:off x="785589" y="548640"/>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00000"/>
              </a:buClr>
              <a:buSzPts val="5400"/>
              <a:buFont typeface="Twentieth Century"/>
              <a:buNone/>
            </a:pPr>
            <a:r>
              <a:rPr i="0" lang="en-US" sz="5400" u="none" strike="noStrike">
                <a:solidFill>
                  <a:srgbClr val="000000"/>
                </a:solidFill>
              </a:rPr>
              <a:t>LIBRARY AND IDE USED IN THE PROJECT</a:t>
            </a:r>
            <a:endParaRPr sz="5400"/>
          </a:p>
        </p:txBody>
      </p:sp>
      <p:sp>
        <p:nvSpPr>
          <p:cNvPr id="197" name="Google Shape;197;p15"/>
          <p:cNvSpPr txBox="1"/>
          <p:nvPr>
            <p:ph idx="1" type="body"/>
          </p:nvPr>
        </p:nvSpPr>
        <p:spPr>
          <a:xfrm>
            <a:off x="1447799" y="2084832"/>
            <a:ext cx="8133523" cy="4224528"/>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1800"/>
              <a:buNone/>
            </a:pPr>
            <a:r>
              <a:t/>
            </a:r>
            <a:endParaRPr b="0" i="0" sz="1800" u="none" strike="noStrike">
              <a:solidFill>
                <a:srgbClr val="000000"/>
              </a:solidFill>
              <a:latin typeface="Times New Roman"/>
              <a:ea typeface="Times New Roman"/>
              <a:cs typeface="Times New Roman"/>
              <a:sym typeface="Times New Roman"/>
            </a:endParaRPr>
          </a:p>
          <a:p>
            <a:pPr indent="-457200" lvl="0" marL="457200" rtl="0" algn="l">
              <a:lnSpc>
                <a:spcPct val="90000"/>
              </a:lnSpc>
              <a:spcBef>
                <a:spcPts val="1400"/>
              </a:spcBef>
              <a:spcAft>
                <a:spcPts val="0"/>
              </a:spcAft>
              <a:buSzPts val="2400"/>
              <a:buFont typeface="Twentieth Century"/>
              <a:buAutoNum type="alphaLcPeriod"/>
            </a:pPr>
            <a:r>
              <a:rPr i="0" lang="en-US" sz="2400" u="none" strike="noStrike">
                <a:solidFill>
                  <a:srgbClr val="000000"/>
                </a:solidFill>
                <a:latin typeface="Times New Roman"/>
                <a:ea typeface="Times New Roman"/>
                <a:cs typeface="Times New Roman"/>
                <a:sym typeface="Times New Roman"/>
              </a:rPr>
              <a:t>Pandas </a:t>
            </a:r>
            <a:endParaRPr/>
          </a:p>
          <a:p>
            <a:pPr indent="-457200" lvl="0" marL="457200" rtl="0" algn="l">
              <a:lnSpc>
                <a:spcPct val="90000"/>
              </a:lnSpc>
              <a:spcBef>
                <a:spcPts val="1400"/>
              </a:spcBef>
              <a:spcAft>
                <a:spcPts val="0"/>
              </a:spcAft>
              <a:buSzPts val="2400"/>
              <a:buFont typeface="Twentieth Century"/>
              <a:buAutoNum type="alphaLcPeriod"/>
            </a:pPr>
            <a:r>
              <a:rPr i="0" lang="en-US" sz="2400" u="none" strike="noStrike">
                <a:solidFill>
                  <a:srgbClr val="000000"/>
                </a:solidFill>
                <a:latin typeface="Times New Roman"/>
                <a:ea typeface="Times New Roman"/>
                <a:cs typeface="Times New Roman"/>
                <a:sym typeface="Times New Roman"/>
              </a:rPr>
              <a:t>NumPy </a:t>
            </a:r>
            <a:endParaRPr/>
          </a:p>
          <a:p>
            <a:pPr indent="-457200" lvl="0" marL="457200" rtl="0" algn="l">
              <a:lnSpc>
                <a:spcPct val="90000"/>
              </a:lnSpc>
              <a:spcBef>
                <a:spcPts val="1400"/>
              </a:spcBef>
              <a:spcAft>
                <a:spcPts val="0"/>
              </a:spcAft>
              <a:buSzPts val="2400"/>
              <a:buFont typeface="Twentieth Century"/>
              <a:buAutoNum type="alphaLcPeriod"/>
            </a:pPr>
            <a:r>
              <a:rPr i="0" lang="en-US" sz="2400" u="none" strike="noStrike">
                <a:solidFill>
                  <a:srgbClr val="000000"/>
                </a:solidFill>
                <a:latin typeface="Times New Roman"/>
                <a:ea typeface="Times New Roman"/>
                <a:cs typeface="Times New Roman"/>
                <a:sym typeface="Times New Roman"/>
              </a:rPr>
              <a:t>Seaborn </a:t>
            </a:r>
            <a:endParaRPr/>
          </a:p>
          <a:p>
            <a:pPr indent="-457200" lvl="0" marL="457200" rtl="0" algn="l">
              <a:lnSpc>
                <a:spcPct val="90000"/>
              </a:lnSpc>
              <a:spcBef>
                <a:spcPts val="1400"/>
              </a:spcBef>
              <a:spcAft>
                <a:spcPts val="0"/>
              </a:spcAft>
              <a:buSzPts val="2400"/>
              <a:buFont typeface="Twentieth Century"/>
              <a:buAutoNum type="alphaLcPeriod"/>
            </a:pPr>
            <a:r>
              <a:rPr i="0" lang="en-US" sz="2400" u="none" strike="noStrike">
                <a:solidFill>
                  <a:srgbClr val="000000"/>
                </a:solidFill>
                <a:latin typeface="Times New Roman"/>
                <a:ea typeface="Times New Roman"/>
                <a:cs typeface="Times New Roman"/>
                <a:sym typeface="Times New Roman"/>
              </a:rPr>
              <a:t>Matplotlib </a:t>
            </a:r>
            <a:endParaRPr/>
          </a:p>
          <a:p>
            <a:pPr indent="-457200" lvl="0" marL="457200" rtl="0" algn="l">
              <a:lnSpc>
                <a:spcPct val="90000"/>
              </a:lnSpc>
              <a:spcBef>
                <a:spcPts val="1400"/>
              </a:spcBef>
              <a:spcAft>
                <a:spcPts val="0"/>
              </a:spcAft>
              <a:buSzPts val="2400"/>
              <a:buFont typeface="Twentieth Century"/>
              <a:buAutoNum type="alphaLcPeriod"/>
            </a:pPr>
            <a:r>
              <a:rPr i="0" lang="en-US" sz="2400" u="none" strike="noStrike">
                <a:solidFill>
                  <a:srgbClr val="000000"/>
                </a:solidFill>
                <a:latin typeface="Times New Roman"/>
                <a:ea typeface="Times New Roman"/>
                <a:cs typeface="Times New Roman"/>
                <a:sym typeface="Times New Roman"/>
              </a:rPr>
              <a:t>Sci-kit learning </a:t>
            </a:r>
            <a:endParaRPr/>
          </a:p>
          <a:p>
            <a:pPr indent="0" lvl="0" marL="91440" rtl="0" algn="l">
              <a:lnSpc>
                <a:spcPct val="90000"/>
              </a:lnSpc>
              <a:spcBef>
                <a:spcPts val="1400"/>
              </a:spcBef>
              <a:spcAft>
                <a:spcPts val="0"/>
              </a:spcAft>
              <a:buSzPts val="2400"/>
              <a:buNone/>
            </a:pPr>
            <a:r>
              <a:t/>
            </a:r>
            <a:endParaRPr i="0" sz="2400" u="none" strike="noStrike">
              <a:solidFill>
                <a:srgbClr val="000000"/>
              </a:solidFill>
              <a:latin typeface="Times New Roman"/>
              <a:ea typeface="Times New Roman"/>
              <a:cs typeface="Times New Roman"/>
              <a:sym typeface="Times New Roman"/>
            </a:endParaRPr>
          </a:p>
          <a:p>
            <a:pPr indent="-152400" lvl="0" marL="91440" rtl="0" algn="l">
              <a:lnSpc>
                <a:spcPct val="90000"/>
              </a:lnSpc>
              <a:spcBef>
                <a:spcPts val="1400"/>
              </a:spcBef>
              <a:spcAft>
                <a:spcPts val="0"/>
              </a:spcAft>
              <a:buSzPts val="2400"/>
              <a:buChar char=" "/>
            </a:pPr>
            <a:r>
              <a:rPr i="0" lang="en-US" sz="2400" u="none" strike="noStrike">
                <a:solidFill>
                  <a:srgbClr val="000000"/>
                </a:solidFill>
                <a:latin typeface="Times New Roman"/>
                <a:ea typeface="Times New Roman"/>
                <a:cs typeface="Times New Roman"/>
                <a:sym typeface="Times New Roman"/>
              </a:rPr>
              <a:t>IDE Used for compiling:- Jupyter Notebook (Python)</a:t>
            </a:r>
            <a:endParaRPr sz="2800">
              <a:latin typeface="Twentieth Century"/>
              <a:ea typeface="Twentieth Century"/>
              <a:cs typeface="Twentieth Century"/>
              <a:sym typeface="Twentieth Centur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6"/>
          <p:cNvSpPr txBox="1"/>
          <p:nvPr>
            <p:ph type="title"/>
          </p:nvPr>
        </p:nvSpPr>
        <p:spPr>
          <a:xfrm>
            <a:off x="770970" y="555399"/>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CONCLUSION</a:t>
            </a:r>
            <a:endParaRPr/>
          </a:p>
        </p:txBody>
      </p:sp>
      <p:sp>
        <p:nvSpPr>
          <p:cNvPr id="203" name="Google Shape;203;p16"/>
          <p:cNvSpPr txBox="1"/>
          <p:nvPr>
            <p:ph idx="1" type="body"/>
          </p:nvPr>
        </p:nvSpPr>
        <p:spPr>
          <a:xfrm>
            <a:off x="1277286" y="2055015"/>
            <a:ext cx="9213756" cy="3963725"/>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000"/>
              <a:buNone/>
            </a:pPr>
            <a:r>
              <a:t/>
            </a:r>
            <a:endParaRPr b="0" i="0" sz="2000" u="none" strike="noStrike">
              <a:solidFill>
                <a:srgbClr val="000000"/>
              </a:solidFill>
              <a:latin typeface="Times New Roman"/>
              <a:ea typeface="Times New Roman"/>
              <a:cs typeface="Times New Roman"/>
              <a:sym typeface="Times New Roman"/>
            </a:endParaRPr>
          </a:p>
          <a:p>
            <a:pPr indent="-127000" lvl="0" marL="91440" rtl="0" algn="l">
              <a:lnSpc>
                <a:spcPct val="90000"/>
              </a:lnSpc>
              <a:spcBef>
                <a:spcPts val="1400"/>
              </a:spcBef>
              <a:spcAft>
                <a:spcPts val="0"/>
              </a:spcAft>
              <a:buSzPts val="2000"/>
              <a:buChar char=" "/>
            </a:pPr>
            <a:r>
              <a:rPr b="0" i="0" lang="en-US" sz="2000" u="none" strike="noStrike">
                <a:solidFill>
                  <a:srgbClr val="000000"/>
                </a:solidFill>
                <a:latin typeface="Times New Roman"/>
                <a:ea typeface="Times New Roman"/>
                <a:cs typeface="Times New Roman"/>
                <a:sym typeface="Times New Roman"/>
              </a:rPr>
              <a:t>The main aim of this project was to design and implement Diabetes Prediction Using Machine Learning Methods and Performance Analysis of that methods and it has been achieved successfully. The proposed approach uses various classification and ensemble learning method in which SVM, XGBoost, Random Forest, Decision Tree classifiers are used</a:t>
            </a:r>
            <a:r>
              <a:rPr lang="en-US" sz="2000">
                <a:solidFill>
                  <a:srgbClr val="000000"/>
                </a:solidFill>
                <a:latin typeface="Times New Roman"/>
                <a:ea typeface="Times New Roman"/>
                <a:cs typeface="Times New Roman"/>
                <a:sym typeface="Times New Roman"/>
              </a:rPr>
              <a:t>. Random Forest Classifier is the best model for this prediction since it has an accuracy score of 75.98% .</a:t>
            </a:r>
            <a:endParaRPr/>
          </a:p>
          <a:p>
            <a:pPr indent="-127000" lvl="0" marL="91440" rtl="0" algn="l">
              <a:lnSpc>
                <a:spcPct val="90000"/>
              </a:lnSpc>
              <a:spcBef>
                <a:spcPts val="1400"/>
              </a:spcBef>
              <a:spcAft>
                <a:spcPts val="0"/>
              </a:spcAft>
              <a:buSzPts val="2000"/>
              <a:buChar char=" "/>
            </a:pPr>
            <a:r>
              <a:rPr b="0" i="0" lang="en-US" sz="2000" u="none" strike="noStrike">
                <a:solidFill>
                  <a:srgbClr val="000000"/>
                </a:solidFill>
                <a:latin typeface="Times New Roman"/>
                <a:ea typeface="Times New Roman"/>
                <a:cs typeface="Times New Roman"/>
                <a:sym typeface="Times New Roman"/>
              </a:rPr>
              <a:t>The Experimental results can be assisted health care to take early prediction and make early decision to cure diabetes and save humans life. </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2"/>
          <p:cNvSpPr txBox="1"/>
          <p:nvPr>
            <p:ph type="title"/>
          </p:nvPr>
        </p:nvSpPr>
        <p:spPr>
          <a:xfrm>
            <a:off x="759084" y="817128"/>
            <a:ext cx="2305481" cy="98516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0C0C0C"/>
              </a:buClr>
              <a:buSzPct val="100000"/>
              <a:buFont typeface="Twentieth Century"/>
              <a:buNone/>
            </a:pPr>
            <a:r>
              <a:rPr lang="en-US"/>
              <a:t>AGENDA</a:t>
            </a:r>
            <a:endParaRPr/>
          </a:p>
        </p:txBody>
      </p:sp>
      <p:sp>
        <p:nvSpPr>
          <p:cNvPr id="109" name="Google Shape;109;p2"/>
          <p:cNvSpPr txBox="1"/>
          <p:nvPr>
            <p:ph idx="1" type="body"/>
          </p:nvPr>
        </p:nvSpPr>
        <p:spPr>
          <a:xfrm>
            <a:off x="6578249" y="1520686"/>
            <a:ext cx="5144758" cy="4999384"/>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200"/>
              <a:buNone/>
            </a:pPr>
            <a:r>
              <a:t/>
            </a:r>
            <a:endParaRPr/>
          </a:p>
          <a:p>
            <a:pPr indent="-127000" lvl="0" marL="91440" rtl="0" algn="l">
              <a:lnSpc>
                <a:spcPct val="90000"/>
              </a:lnSpc>
              <a:spcBef>
                <a:spcPts val="1400"/>
              </a:spcBef>
              <a:spcAft>
                <a:spcPts val="0"/>
              </a:spcAft>
              <a:buSzPts val="2000"/>
              <a:buFont typeface="Noto Sans Symbols"/>
              <a:buChar char="⮚"/>
            </a:pPr>
            <a:r>
              <a:rPr lang="en-US" sz="2000">
                <a:latin typeface="Times New Roman"/>
                <a:ea typeface="Times New Roman"/>
                <a:cs typeface="Times New Roman"/>
                <a:sym typeface="Times New Roman"/>
              </a:rPr>
              <a:t> Abstract</a:t>
            </a:r>
            <a:endParaRPr/>
          </a:p>
          <a:p>
            <a:pPr indent="-127000" lvl="0" marL="91440" rtl="0" algn="l">
              <a:lnSpc>
                <a:spcPct val="90000"/>
              </a:lnSpc>
              <a:spcBef>
                <a:spcPts val="1400"/>
              </a:spcBef>
              <a:spcAft>
                <a:spcPts val="0"/>
              </a:spcAft>
              <a:buSzPts val="2000"/>
              <a:buFont typeface="Noto Sans Symbols"/>
              <a:buChar char="⮚"/>
            </a:pPr>
            <a:r>
              <a:rPr lang="en-US" sz="2000">
                <a:latin typeface="Times New Roman"/>
                <a:ea typeface="Times New Roman"/>
                <a:cs typeface="Times New Roman"/>
                <a:sym typeface="Times New Roman"/>
              </a:rPr>
              <a:t> Types of Diabetes</a:t>
            </a:r>
            <a:endParaRPr/>
          </a:p>
          <a:p>
            <a:pPr indent="-127000" lvl="0" marL="91440" rtl="0" algn="l">
              <a:lnSpc>
                <a:spcPct val="90000"/>
              </a:lnSpc>
              <a:spcBef>
                <a:spcPts val="1400"/>
              </a:spcBef>
              <a:spcAft>
                <a:spcPts val="0"/>
              </a:spcAft>
              <a:buSzPts val="2000"/>
              <a:buFont typeface="Noto Sans Symbols"/>
              <a:buChar char="⮚"/>
            </a:pPr>
            <a:r>
              <a:rPr lang="en-US" sz="2000">
                <a:latin typeface="Times New Roman"/>
                <a:ea typeface="Times New Roman"/>
                <a:cs typeface="Times New Roman"/>
                <a:sym typeface="Times New Roman"/>
              </a:rPr>
              <a:t>  Introduction</a:t>
            </a:r>
            <a:endParaRPr/>
          </a:p>
          <a:p>
            <a:pPr indent="-127000" lvl="0" marL="91440" rtl="0" algn="l">
              <a:lnSpc>
                <a:spcPct val="90000"/>
              </a:lnSpc>
              <a:spcBef>
                <a:spcPts val="1400"/>
              </a:spcBef>
              <a:spcAft>
                <a:spcPts val="0"/>
              </a:spcAft>
              <a:buSzPts val="2000"/>
              <a:buFont typeface="Noto Sans Symbols"/>
              <a:buChar char="⮚"/>
            </a:pPr>
            <a:r>
              <a:rPr lang="en-US" sz="2000">
                <a:latin typeface="Times New Roman"/>
                <a:ea typeface="Times New Roman"/>
                <a:cs typeface="Times New Roman"/>
                <a:sym typeface="Times New Roman"/>
              </a:rPr>
              <a:t>  Diabetes Infographics</a:t>
            </a:r>
            <a:endParaRPr/>
          </a:p>
          <a:p>
            <a:pPr indent="-127000" lvl="0" marL="91440" rtl="0" algn="just">
              <a:lnSpc>
                <a:spcPct val="90000"/>
              </a:lnSpc>
              <a:spcBef>
                <a:spcPts val="1400"/>
              </a:spcBef>
              <a:spcAft>
                <a:spcPts val="0"/>
              </a:spcAft>
              <a:buSzPts val="2000"/>
              <a:buFont typeface="Noto Sans Symbols"/>
              <a:buChar char="⮚"/>
            </a:pPr>
            <a:r>
              <a:rPr lang="en-US" sz="2000">
                <a:latin typeface="Times New Roman"/>
                <a:ea typeface="Times New Roman"/>
                <a:cs typeface="Times New Roman"/>
                <a:sym typeface="Times New Roman"/>
              </a:rPr>
              <a:t>  </a:t>
            </a:r>
            <a:r>
              <a:rPr b="0" i="0" lang="en-US" sz="2000">
                <a:solidFill>
                  <a:srgbClr val="111111"/>
                </a:solidFill>
                <a:latin typeface="Times New Roman"/>
                <a:ea typeface="Times New Roman"/>
                <a:cs typeface="Times New Roman"/>
                <a:sym typeface="Times New Roman"/>
              </a:rPr>
              <a:t>Flowchart for predicting diabetes using         Machine Learning</a:t>
            </a:r>
            <a:endParaRPr/>
          </a:p>
          <a:p>
            <a:pPr indent="-127000" lvl="0" marL="91440" rtl="0" algn="just">
              <a:lnSpc>
                <a:spcPct val="90000"/>
              </a:lnSpc>
              <a:spcBef>
                <a:spcPts val="1400"/>
              </a:spcBef>
              <a:spcAft>
                <a:spcPts val="0"/>
              </a:spcAft>
              <a:buSzPts val="2000"/>
              <a:buFont typeface="Noto Sans Symbols"/>
              <a:buChar char="⮚"/>
            </a:pPr>
            <a:r>
              <a:rPr lang="en-US" sz="2000">
                <a:solidFill>
                  <a:srgbClr val="111111"/>
                </a:solidFill>
                <a:latin typeface="Times New Roman"/>
                <a:ea typeface="Times New Roman"/>
                <a:cs typeface="Times New Roman"/>
                <a:sym typeface="Times New Roman"/>
              </a:rPr>
              <a:t>Dataset Description</a:t>
            </a:r>
            <a:endParaRPr b="0" i="0" sz="2000">
              <a:solidFill>
                <a:srgbClr val="111111"/>
              </a:solidFill>
              <a:latin typeface="Times New Roman"/>
              <a:ea typeface="Times New Roman"/>
              <a:cs typeface="Times New Roman"/>
              <a:sym typeface="Times New Roman"/>
            </a:endParaRPr>
          </a:p>
          <a:p>
            <a:pPr indent="-127000" lvl="0" marL="91440" rtl="0" algn="just">
              <a:lnSpc>
                <a:spcPct val="90000"/>
              </a:lnSpc>
              <a:spcBef>
                <a:spcPts val="1400"/>
              </a:spcBef>
              <a:spcAft>
                <a:spcPts val="0"/>
              </a:spcAft>
              <a:buSzPts val="2000"/>
              <a:buFont typeface="Noto Sans Symbols"/>
              <a:buChar char="⮚"/>
            </a:pPr>
            <a:r>
              <a:rPr lang="en-US" sz="2000">
                <a:solidFill>
                  <a:srgbClr val="111111"/>
                </a:solidFill>
                <a:latin typeface="Times New Roman"/>
                <a:ea typeface="Times New Roman"/>
                <a:cs typeface="Times New Roman"/>
                <a:sym typeface="Times New Roman"/>
              </a:rPr>
              <a:t>Data Exploration and Visualization</a:t>
            </a:r>
            <a:endParaRPr/>
          </a:p>
          <a:p>
            <a:pPr indent="-127000" lvl="0" marL="91440" rtl="0" algn="just">
              <a:lnSpc>
                <a:spcPct val="90000"/>
              </a:lnSpc>
              <a:spcBef>
                <a:spcPts val="1400"/>
              </a:spcBef>
              <a:spcAft>
                <a:spcPts val="0"/>
              </a:spcAft>
              <a:buSzPts val="2000"/>
              <a:buFont typeface="Noto Sans Symbols"/>
              <a:buChar char="⮚"/>
            </a:pPr>
            <a:r>
              <a:rPr lang="en-US" sz="2000">
                <a:solidFill>
                  <a:srgbClr val="111111"/>
                </a:solidFill>
                <a:latin typeface="Times New Roman"/>
                <a:ea typeface="Times New Roman"/>
                <a:cs typeface="Times New Roman"/>
                <a:sym typeface="Times New Roman"/>
              </a:rPr>
              <a:t>Library and IDE used in the Project</a:t>
            </a:r>
            <a:endParaRPr/>
          </a:p>
          <a:p>
            <a:pPr indent="-127000" lvl="0" marL="91440" rtl="0" algn="just">
              <a:lnSpc>
                <a:spcPct val="90000"/>
              </a:lnSpc>
              <a:spcBef>
                <a:spcPts val="1400"/>
              </a:spcBef>
              <a:spcAft>
                <a:spcPts val="0"/>
              </a:spcAft>
              <a:buSzPts val="2000"/>
              <a:buFont typeface="Noto Sans Symbols"/>
              <a:buChar char="⮚"/>
            </a:pPr>
            <a:r>
              <a:rPr lang="en-US" sz="2000">
                <a:solidFill>
                  <a:srgbClr val="111111"/>
                </a:solidFill>
                <a:latin typeface="Times New Roman"/>
                <a:ea typeface="Times New Roman"/>
                <a:cs typeface="Times New Roman"/>
                <a:sym typeface="Times New Roman"/>
              </a:rPr>
              <a:t> C</a:t>
            </a:r>
            <a:r>
              <a:rPr b="0" i="0" lang="en-US" sz="2000">
                <a:solidFill>
                  <a:srgbClr val="111111"/>
                </a:solidFill>
                <a:latin typeface="Times New Roman"/>
                <a:ea typeface="Times New Roman"/>
                <a:cs typeface="Times New Roman"/>
                <a:sym typeface="Times New Roman"/>
              </a:rPr>
              <a:t>onclusion</a:t>
            </a:r>
            <a:endParaRPr/>
          </a:p>
          <a:p>
            <a:pPr indent="0" lvl="0" marL="91440" rtl="0" algn="l">
              <a:lnSpc>
                <a:spcPct val="90000"/>
              </a:lnSpc>
              <a:spcBef>
                <a:spcPts val="1400"/>
              </a:spcBef>
              <a:spcAft>
                <a:spcPts val="0"/>
              </a:spcAft>
              <a:buSzPts val="2000"/>
              <a:buFont typeface="Noto Sans Symbols"/>
              <a:buNone/>
            </a:pPr>
            <a:r>
              <a:t/>
            </a:r>
            <a:endParaRPr sz="2000">
              <a:latin typeface="Times New Roman"/>
              <a:ea typeface="Times New Roman"/>
              <a:cs typeface="Times New Roman"/>
              <a:sym typeface="Times New Roman"/>
            </a:endParaRPr>
          </a:p>
          <a:p>
            <a:pPr indent="0" lvl="0" marL="91440" rtl="0" algn="l">
              <a:lnSpc>
                <a:spcPct val="90000"/>
              </a:lnSpc>
              <a:spcBef>
                <a:spcPts val="1400"/>
              </a:spcBef>
              <a:spcAft>
                <a:spcPts val="0"/>
              </a:spcAft>
              <a:buSzPts val="2800"/>
              <a:buFont typeface="Noto Sans Symbols"/>
              <a:buNone/>
            </a:pPr>
            <a:r>
              <a:t/>
            </a:r>
            <a:endParaRPr sz="2800">
              <a:latin typeface="Times New Roman"/>
              <a:ea typeface="Times New Roman"/>
              <a:cs typeface="Times New Roman"/>
              <a:sym typeface="Times New Roman"/>
            </a:endParaRPr>
          </a:p>
        </p:txBody>
      </p:sp>
      <p:pic>
        <p:nvPicPr>
          <p:cNvPr id="110" name="Google Shape;110;p2"/>
          <p:cNvPicPr preferRelativeResize="0"/>
          <p:nvPr/>
        </p:nvPicPr>
        <p:blipFill rotWithShape="1">
          <a:blip r:embed="rId3">
            <a:alphaModFix/>
          </a:blip>
          <a:srcRect b="0" l="0" r="0" t="0"/>
          <a:stretch/>
        </p:blipFill>
        <p:spPr>
          <a:xfrm>
            <a:off x="1024128" y="1818861"/>
            <a:ext cx="4452333" cy="47012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798840" y="834886"/>
            <a:ext cx="9720072" cy="78519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ABSTRACT</a:t>
            </a:r>
            <a:endParaRPr/>
          </a:p>
        </p:txBody>
      </p:sp>
      <p:sp>
        <p:nvSpPr>
          <p:cNvPr id="116" name="Google Shape;116;p3"/>
          <p:cNvSpPr txBox="1"/>
          <p:nvPr>
            <p:ph idx="1" type="body"/>
          </p:nvPr>
        </p:nvSpPr>
        <p:spPr>
          <a:xfrm>
            <a:off x="1024127" y="1620078"/>
            <a:ext cx="10694108" cy="4253948"/>
          </a:xfrm>
          <a:prstGeom prst="rect">
            <a:avLst/>
          </a:prstGeom>
          <a:noFill/>
          <a:ln>
            <a:noFill/>
          </a:ln>
        </p:spPr>
        <p:txBody>
          <a:bodyPr anchorCtr="0" anchor="ctr" bIns="45700" lIns="45700" spcFirstLastPara="1" rIns="45700" wrap="square" tIns="45700">
            <a:normAutofit fontScale="70000" lnSpcReduction="20000"/>
          </a:bodyPr>
          <a:lstStyle/>
          <a:p>
            <a:pPr indent="0" lvl="0" marL="0" rtl="0" algn="l">
              <a:lnSpc>
                <a:spcPct val="90000"/>
              </a:lnSpc>
              <a:spcBef>
                <a:spcPts val="0"/>
              </a:spcBef>
              <a:spcAft>
                <a:spcPts val="0"/>
              </a:spcAft>
              <a:buSzPct val="100000"/>
              <a:buNone/>
            </a:pPr>
            <a:r>
              <a:t/>
            </a:r>
            <a:endParaRPr sz="2000">
              <a:solidFill>
                <a:srgbClr val="0C0C0C"/>
              </a:solidFill>
              <a:latin typeface="Times New Roman"/>
              <a:ea typeface="Times New Roman"/>
              <a:cs typeface="Times New Roman"/>
              <a:sym typeface="Times New Roman"/>
            </a:endParaRPr>
          </a:p>
          <a:p>
            <a:pPr indent="-106679" lvl="0" marL="91440" rtl="0" algn="just">
              <a:lnSpc>
                <a:spcPct val="110000"/>
              </a:lnSpc>
              <a:spcBef>
                <a:spcPts val="1400"/>
              </a:spcBef>
              <a:spcAft>
                <a:spcPts val="0"/>
              </a:spcAft>
              <a:buSzPct val="100000"/>
              <a:buFont typeface="Noto Sans Symbols"/>
              <a:buChar char="⮚"/>
            </a:pPr>
            <a:r>
              <a:rPr lang="en-US" sz="2400">
                <a:solidFill>
                  <a:srgbClr val="0C0C0C"/>
                </a:solidFill>
                <a:latin typeface="Times New Roman"/>
                <a:ea typeface="Times New Roman"/>
                <a:cs typeface="Times New Roman"/>
                <a:sym typeface="Times New Roman"/>
              </a:rPr>
              <a:t>Diabetes is an illness caused because of high glucose level in a human body. Diabetes should not be ignored, if it is untreated then Diabetes may cause some major issues in a person like: heart related problems, kidney problem, blood pressure, eye damage and it can also affects other organs of human body. </a:t>
            </a:r>
            <a:endParaRPr/>
          </a:p>
          <a:p>
            <a:pPr indent="-106679" lvl="0" marL="91440" rtl="0" algn="just">
              <a:lnSpc>
                <a:spcPct val="110000"/>
              </a:lnSpc>
              <a:spcBef>
                <a:spcPts val="1400"/>
              </a:spcBef>
              <a:spcAft>
                <a:spcPts val="0"/>
              </a:spcAft>
              <a:buSzPct val="100000"/>
              <a:buFont typeface="Noto Sans Symbols"/>
              <a:buChar char="⮚"/>
            </a:pPr>
            <a:r>
              <a:rPr lang="en-US" sz="2400">
                <a:solidFill>
                  <a:srgbClr val="0C0C0C"/>
                </a:solidFill>
                <a:latin typeface="Times New Roman"/>
                <a:ea typeface="Times New Roman"/>
                <a:cs typeface="Times New Roman"/>
                <a:sym typeface="Times New Roman"/>
              </a:rPr>
              <a:t>Diabetes can be controlled if it is predicted earlier. But with the growth of machine learning methods we have got the flexibility to do early prediction of Diabetes in a human body or a patient for a higher accuracy through applying, Various Machine Learning Techniques. </a:t>
            </a:r>
            <a:endParaRPr/>
          </a:p>
          <a:p>
            <a:pPr indent="-106679" lvl="0" marL="91440" rtl="0" algn="just">
              <a:lnSpc>
                <a:spcPct val="110000"/>
              </a:lnSpc>
              <a:spcBef>
                <a:spcPts val="1400"/>
              </a:spcBef>
              <a:spcAft>
                <a:spcPts val="0"/>
              </a:spcAft>
              <a:buSzPct val="100000"/>
              <a:buFont typeface="Noto Sans Symbols"/>
              <a:buChar char="⮚"/>
            </a:pPr>
            <a:r>
              <a:rPr lang="en-US" sz="2400">
                <a:solidFill>
                  <a:srgbClr val="0C0C0C"/>
                </a:solidFill>
                <a:latin typeface="Times New Roman"/>
                <a:ea typeface="Times New Roman"/>
                <a:cs typeface="Times New Roman"/>
                <a:sym typeface="Times New Roman"/>
              </a:rPr>
              <a:t>Machine learning techniques Provide better result for prediction by constructing models from datasets collected from patients. In this work we will use Machine Learning Classification and ensemble techniques on a dataset to predict diabetes. Which are XG Boost (XGB), Decision Tree (DT), Support Vector Machine (SVM) and Random Forest (RF). </a:t>
            </a:r>
            <a:endParaRPr/>
          </a:p>
          <a:p>
            <a:pPr indent="-106679" lvl="0" marL="91440" rtl="0" algn="just">
              <a:lnSpc>
                <a:spcPct val="110000"/>
              </a:lnSpc>
              <a:spcBef>
                <a:spcPts val="1400"/>
              </a:spcBef>
              <a:spcAft>
                <a:spcPts val="0"/>
              </a:spcAft>
              <a:buSzPct val="100000"/>
              <a:buFont typeface="Noto Sans Symbols"/>
              <a:buChar char="⮚"/>
            </a:pPr>
            <a:r>
              <a:rPr lang="en-US" sz="2400">
                <a:solidFill>
                  <a:srgbClr val="0C0C0C"/>
                </a:solidFill>
                <a:latin typeface="Times New Roman"/>
                <a:ea typeface="Times New Roman"/>
                <a:cs typeface="Times New Roman"/>
                <a:sym typeface="Times New Roman"/>
              </a:rPr>
              <a:t>The accuracy is different for every model when compared to other models. The Project work gives the accurate or higher accuracy model shows that the model is capable of predicting diabetes effectively. Our Result shows that Random Forest achieved higher accuracy compared to other machine learning techniques</a:t>
            </a:r>
            <a:r>
              <a:rPr lang="en-US" sz="2100">
                <a:solidFill>
                  <a:srgbClr val="0C0C0C"/>
                </a:solidFill>
                <a:latin typeface="Times New Roman"/>
                <a:ea typeface="Times New Roman"/>
                <a:cs typeface="Times New Roman"/>
                <a:sym typeface="Times New Roman"/>
              </a:rPr>
              <a:t>. </a:t>
            </a:r>
            <a:endParaRPr/>
          </a:p>
          <a:p>
            <a:pPr indent="-2539" lvl="0" marL="91440" rtl="0" algn="just">
              <a:lnSpc>
                <a:spcPct val="110000"/>
              </a:lnSpc>
              <a:spcBef>
                <a:spcPts val="1400"/>
              </a:spcBef>
              <a:spcAft>
                <a:spcPts val="0"/>
              </a:spcAft>
              <a:buSzPct val="100000"/>
              <a:buFont typeface="Noto Sans Symbols"/>
              <a:buNone/>
            </a:pPr>
            <a:r>
              <a:t/>
            </a:r>
            <a:endParaRPr sz="2000">
              <a:solidFill>
                <a:srgbClr val="0C0C0C"/>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798840" y="854765"/>
            <a:ext cx="9242994" cy="874643"/>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TYPES OF DIABETES</a:t>
            </a:r>
            <a:endParaRPr/>
          </a:p>
        </p:txBody>
      </p:sp>
      <p:pic>
        <p:nvPicPr>
          <p:cNvPr id="122" name="Google Shape;122;p4"/>
          <p:cNvPicPr preferRelativeResize="0"/>
          <p:nvPr>
            <p:ph idx="1" type="body"/>
          </p:nvPr>
        </p:nvPicPr>
        <p:blipFill rotWithShape="1">
          <a:blip r:embed="rId3">
            <a:alphaModFix/>
          </a:blip>
          <a:srcRect b="8430" l="10388" r="10427" t="25746"/>
          <a:stretch/>
        </p:blipFill>
        <p:spPr>
          <a:xfrm>
            <a:off x="1116892" y="1994453"/>
            <a:ext cx="10485386" cy="4601816"/>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
        <p:nvSpPr>
          <p:cNvPr id="123" name="Google Shape;123;p4"/>
          <p:cNvSpPr txBox="1"/>
          <p:nvPr/>
        </p:nvSpPr>
        <p:spPr>
          <a:xfrm>
            <a:off x="6493565" y="2093844"/>
            <a:ext cx="2517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wentieth Century"/>
                <a:ea typeface="Twentieth Century"/>
                <a:cs typeface="Twentieth Century"/>
                <a:sym typeface="Twentieth Century"/>
              </a:rPr>
              <a:t>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5"/>
          <p:cNvPicPr preferRelativeResize="0"/>
          <p:nvPr>
            <p:ph idx="1" type="body"/>
          </p:nvPr>
        </p:nvPicPr>
        <p:blipFill rotWithShape="1">
          <a:blip r:embed="rId3">
            <a:alphaModFix/>
          </a:blip>
          <a:srcRect b="0" l="0" r="0" t="0"/>
          <a:stretch/>
        </p:blipFill>
        <p:spPr>
          <a:xfrm>
            <a:off x="1189383" y="1722782"/>
            <a:ext cx="10038521" cy="4943752"/>
          </a:xfrm>
          <a:prstGeom prst="rect">
            <a:avLst/>
          </a:prstGeom>
          <a:noFill/>
          <a:ln>
            <a:noFill/>
          </a:ln>
          <a:effectLst>
            <a:outerShdw blurRad="292100" rotWithShape="0" algn="tl" dir="2700000" dist="139700">
              <a:srgbClr val="333333">
                <a:alpha val="64705"/>
              </a:srgbClr>
            </a:outerShdw>
          </a:effectLst>
        </p:spPr>
      </p:pic>
      <p:sp>
        <p:nvSpPr>
          <p:cNvPr id="129" name="Google Shape;129;p5"/>
          <p:cNvSpPr txBox="1"/>
          <p:nvPr/>
        </p:nvSpPr>
        <p:spPr>
          <a:xfrm>
            <a:off x="738800" y="206675"/>
            <a:ext cx="4820400" cy="163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000">
                <a:solidFill>
                  <a:schemeClr val="dk1"/>
                </a:solidFill>
                <a:latin typeface="Twentieth Century"/>
                <a:ea typeface="Twentieth Century"/>
                <a:cs typeface="Twentieth Century"/>
                <a:sym typeface="Twentieth Century"/>
              </a:rPr>
              <a:t>DIABETES INFOGRAPHICS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745833" y="558711"/>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INTRODUCTION</a:t>
            </a:r>
            <a:endParaRPr/>
          </a:p>
        </p:txBody>
      </p:sp>
      <p:sp>
        <p:nvSpPr>
          <p:cNvPr id="135" name="Google Shape;135;p6"/>
          <p:cNvSpPr txBox="1"/>
          <p:nvPr>
            <p:ph idx="1" type="body"/>
          </p:nvPr>
        </p:nvSpPr>
        <p:spPr>
          <a:xfrm>
            <a:off x="1024128" y="2405269"/>
            <a:ext cx="9720073" cy="402336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Font typeface="Noto Sans Symbols"/>
              <a:buChar char="⮚"/>
            </a:pPr>
            <a:r>
              <a:rPr b="0" i="0" lang="en-US" sz="2000">
                <a:solidFill>
                  <a:srgbClr val="333333"/>
                </a:solidFill>
                <a:latin typeface="Times New Roman"/>
                <a:ea typeface="Times New Roman"/>
                <a:cs typeface="Times New Roman"/>
                <a:sym typeface="Times New Roman"/>
              </a:rPr>
              <a:t>Around 400 million people suffer from diabetes around the world. Diabetes prediction is challenging as it involves complex interactions or interdependencies between various human organs like eye, kidney, heart, etc. </a:t>
            </a:r>
            <a:endParaRPr/>
          </a:p>
          <a:p>
            <a:pPr indent="-127000" lvl="0" marL="91440" rtl="0" algn="l">
              <a:lnSpc>
                <a:spcPct val="90000"/>
              </a:lnSpc>
              <a:spcBef>
                <a:spcPts val="1400"/>
              </a:spcBef>
              <a:spcAft>
                <a:spcPts val="0"/>
              </a:spcAft>
              <a:buSzPts val="2000"/>
              <a:buFont typeface="Noto Sans Symbols"/>
              <a:buChar char="⮚"/>
            </a:pPr>
            <a:r>
              <a:rPr b="0" i="0" lang="en-US" sz="2000">
                <a:solidFill>
                  <a:srgbClr val="333333"/>
                </a:solidFill>
                <a:latin typeface="Times New Roman"/>
                <a:ea typeface="Times New Roman"/>
                <a:cs typeface="Times New Roman"/>
                <a:sym typeface="Times New Roman"/>
              </a:rPr>
              <a:t>The machine learning (ML) algorithms provide an efficient way of predicting the diabetes. The objective of this work is to build a system using ML techniques for the accurate forecast of diabetes in a patient. The decision tree (DT) algorithms are well suited for this. </a:t>
            </a:r>
            <a:endParaRPr/>
          </a:p>
          <a:p>
            <a:pPr indent="-127000" lvl="0" marL="91440" rtl="0" algn="l">
              <a:lnSpc>
                <a:spcPct val="90000"/>
              </a:lnSpc>
              <a:spcBef>
                <a:spcPts val="1400"/>
              </a:spcBef>
              <a:spcAft>
                <a:spcPts val="0"/>
              </a:spcAft>
              <a:buSzPts val="2000"/>
              <a:buFont typeface="Noto Sans Symbols"/>
              <a:buChar char="⮚"/>
            </a:pPr>
            <a:r>
              <a:rPr b="0" i="0" lang="en-US" sz="2000">
                <a:solidFill>
                  <a:srgbClr val="333333"/>
                </a:solidFill>
                <a:latin typeface="Times New Roman"/>
                <a:ea typeface="Times New Roman"/>
                <a:cs typeface="Times New Roman"/>
                <a:sym typeface="Times New Roman"/>
              </a:rPr>
              <a:t>In this work, we have applied the DT algorithm to forecast type 2 diabetes mellitus (T2DM). Extensive experiments were performed on the Pima Indian Diabetes Dataset (PIDD) obtained from Kaggle. Based on the results, we observed that the decision tree was able to forecast accurately when compared to the SVM algorithm on the diabetes data. Other models such as Random Forest Classifier(RFC), XGBoost (XGB) were used which resulted to best accuracy for prediction of diabetes.</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7"/>
          <p:cNvPicPr preferRelativeResize="0"/>
          <p:nvPr>
            <p:ph idx="1" type="body"/>
          </p:nvPr>
        </p:nvPicPr>
        <p:blipFill rotWithShape="1">
          <a:blip r:embed="rId3">
            <a:alphaModFix/>
          </a:blip>
          <a:srcRect b="0" l="0" r="0" t="0"/>
          <a:stretch/>
        </p:blipFill>
        <p:spPr>
          <a:xfrm>
            <a:off x="1580321" y="1689652"/>
            <a:ext cx="9031357" cy="5168348"/>
          </a:xfrm>
          <a:prstGeom prst="rect">
            <a:avLst/>
          </a:prstGeom>
          <a:noFill/>
          <a:ln>
            <a:noFill/>
          </a:ln>
          <a:effectLst>
            <a:outerShdw blurRad="292100" rotWithShape="0" algn="tl" dir="2700000" dist="139700">
              <a:srgbClr val="333333">
                <a:alpha val="64705"/>
              </a:srgbClr>
            </a:outerShdw>
          </a:effectLst>
        </p:spPr>
      </p:pic>
      <p:sp>
        <p:nvSpPr>
          <p:cNvPr id="141" name="Google Shape;141;p7"/>
          <p:cNvSpPr txBox="1"/>
          <p:nvPr/>
        </p:nvSpPr>
        <p:spPr>
          <a:xfrm>
            <a:off x="728875" y="394575"/>
            <a:ext cx="67038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Twentieth Century"/>
                <a:ea typeface="Twentieth Century"/>
                <a:cs typeface="Twentieth Century"/>
                <a:sym typeface="Twentieth Century"/>
              </a:rPr>
              <a:t>RISK FACTOR AND FURTHER COMPLICATIONS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822032" y="563216"/>
            <a:ext cx="12416890" cy="1073427"/>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111111"/>
              </a:buClr>
              <a:buSzPts val="4000"/>
              <a:buFont typeface="Twentieth Century"/>
              <a:buNone/>
            </a:pPr>
            <a:br>
              <a:rPr b="0" i="0" lang="en-US" sz="4000">
                <a:solidFill>
                  <a:srgbClr val="111111"/>
                </a:solidFill>
              </a:rPr>
            </a:br>
            <a:br>
              <a:rPr b="0" i="0" lang="en-US" sz="4000">
                <a:solidFill>
                  <a:srgbClr val="111111"/>
                </a:solidFill>
              </a:rPr>
            </a:br>
            <a:r>
              <a:rPr b="0" i="0" lang="en-US" sz="4000">
                <a:solidFill>
                  <a:srgbClr val="111111"/>
                </a:solidFill>
              </a:rPr>
              <a:t>FLOWCHART FOR PREDICTING DIABETES USING MACHINE LEARNING</a:t>
            </a:r>
            <a:br>
              <a:rPr b="0" i="0" lang="en-US" sz="4000">
                <a:solidFill>
                  <a:srgbClr val="111111"/>
                </a:solidFill>
              </a:rPr>
            </a:br>
            <a:endParaRPr sz="4000"/>
          </a:p>
        </p:txBody>
      </p:sp>
      <p:pic>
        <p:nvPicPr>
          <p:cNvPr id="147" name="Google Shape;147;p8"/>
          <p:cNvPicPr preferRelativeResize="0"/>
          <p:nvPr>
            <p:ph idx="1" type="body"/>
          </p:nvPr>
        </p:nvPicPr>
        <p:blipFill rotWithShape="1">
          <a:blip r:embed="rId3">
            <a:alphaModFix/>
          </a:blip>
          <a:srcRect b="0" l="0" r="0" t="0"/>
          <a:stretch/>
        </p:blipFill>
        <p:spPr>
          <a:xfrm>
            <a:off x="3289852" y="2217517"/>
            <a:ext cx="5550918" cy="4223040"/>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type="title"/>
          </p:nvPr>
        </p:nvSpPr>
        <p:spPr>
          <a:xfrm>
            <a:off x="496955" y="5685182"/>
            <a:ext cx="10287001" cy="924339"/>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00000"/>
              </a:buClr>
              <a:buSzPts val="1800"/>
              <a:buFont typeface="Times New Roman"/>
              <a:buNone/>
            </a:pPr>
            <a:r>
              <a:rPr b="0" i="0" lang="en-US" sz="1800" u="none" strike="noStrike">
                <a:solidFill>
                  <a:srgbClr val="000000"/>
                </a:solidFill>
                <a:latin typeface="Times New Roman"/>
                <a:ea typeface="Times New Roman"/>
                <a:cs typeface="Times New Roman"/>
                <a:sym typeface="Times New Roman"/>
              </a:rPr>
              <a:t>THE DATA IS GATHERED FROM UCI REPOSITORY WHICH IS NAMED AS PIMA INDIAN DIABETES DATASET. THE DATASET HAVE MANY ATTRIBUTES OF 768 PATIENTS.</a:t>
            </a:r>
            <a:endParaRPr/>
          </a:p>
        </p:txBody>
      </p:sp>
      <p:sp>
        <p:nvSpPr>
          <p:cNvPr id="153" name="Google Shape;153;p9"/>
          <p:cNvSpPr txBox="1"/>
          <p:nvPr/>
        </p:nvSpPr>
        <p:spPr>
          <a:xfrm>
            <a:off x="821625" y="281829"/>
            <a:ext cx="37206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4000" u="none" strike="noStrike">
                <a:solidFill>
                  <a:srgbClr val="000000"/>
                </a:solidFill>
                <a:latin typeface="Twentieth Century"/>
                <a:ea typeface="Twentieth Century"/>
                <a:cs typeface="Twentieth Century"/>
                <a:sym typeface="Twentieth Century"/>
              </a:rPr>
              <a:t>Dataset Description</a:t>
            </a:r>
            <a:endParaRPr sz="4000">
              <a:solidFill>
                <a:schemeClr val="dk1"/>
              </a:solidFill>
              <a:latin typeface="Twentieth Century"/>
              <a:ea typeface="Twentieth Century"/>
              <a:cs typeface="Twentieth Century"/>
              <a:sym typeface="Twentieth Century"/>
            </a:endParaRPr>
          </a:p>
        </p:txBody>
      </p:sp>
      <p:pic>
        <p:nvPicPr>
          <p:cNvPr id="154" name="Google Shape;154;p9"/>
          <p:cNvPicPr preferRelativeResize="0"/>
          <p:nvPr>
            <p:ph idx="1" type="body"/>
          </p:nvPr>
        </p:nvPicPr>
        <p:blipFill rotWithShape="1">
          <a:blip r:embed="rId3">
            <a:alphaModFix/>
          </a:blip>
          <a:srcRect b="0" l="0" r="0" t="0"/>
          <a:stretch/>
        </p:blipFill>
        <p:spPr>
          <a:xfrm>
            <a:off x="1340589" y="1722682"/>
            <a:ext cx="9510821" cy="38389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2021-08-16T05:21:43Z</dcterms:created>
  <dc:creator>sneha sable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