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1pPr>
    <a:lvl2pPr marL="1038225" indent="-58102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2pPr>
    <a:lvl3pPr marL="2076450" indent="-116205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3pPr>
    <a:lvl4pPr marL="3116580" indent="-174498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4pPr>
    <a:lvl5pPr marL="4154805" indent="-232600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p:cViewPr varScale="1">
        <p:scale>
          <a:sx n="39" d="100"/>
          <a:sy n="39" d="100"/>
        </p:scale>
        <p:origin x="1709" y="-29"/>
      </p:cViewPr>
      <p:guideLst>
        <p:guide orient="horz" pos="4752"/>
        <p:guide pos="67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t>12/4/2023</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t>‹#›</a:t>
            </a:fld>
            <a:endParaRPr lang="en-US" dirty="0"/>
          </a:p>
        </p:txBody>
      </p:sp>
    </p:spTree>
    <p:extLst>
      <p:ext uri="{BB962C8B-B14F-4D97-AF65-F5344CB8AC3E}">
        <p14:creationId xmlns:p14="http://schemas.microsoft.com/office/powerpoint/2010/main" val="1042955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ln>
        </p:spPr>
      </p:sp>
      <p:sp>
        <p:nvSpPr>
          <p:cNvPr id="40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ln>
        </p:spPr>
        <p:txBody>
          <a:bodyPr wrap="square" numCol="1" anchorCtr="0" compatLnSpc="1"/>
          <a:lstStyle/>
          <a:p>
            <a:fld id="{E7FB7E0C-4FEA-4D01-9D63-D6E98DE38827}"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860" indent="0" algn="ctr">
              <a:buNone/>
              <a:defRPr>
                <a:solidFill>
                  <a:schemeClr val="tx1">
                    <a:tint val="75000"/>
                  </a:schemeClr>
                </a:solidFill>
              </a:defRPr>
            </a:lvl2pPr>
            <a:lvl3pPr marL="2077720" indent="0" algn="ctr">
              <a:buNone/>
              <a:defRPr>
                <a:solidFill>
                  <a:schemeClr val="tx1">
                    <a:tint val="75000"/>
                  </a:schemeClr>
                </a:solidFill>
              </a:defRPr>
            </a:lvl3pPr>
            <a:lvl4pPr marL="3116580" indent="0" algn="ctr">
              <a:buNone/>
              <a:defRPr>
                <a:solidFill>
                  <a:schemeClr val="tx1">
                    <a:tint val="75000"/>
                  </a:schemeClr>
                </a:solidFill>
              </a:defRPr>
            </a:lvl4pPr>
            <a:lvl5pPr marL="4156075" indent="0" algn="ctr">
              <a:buNone/>
              <a:defRPr>
                <a:solidFill>
                  <a:schemeClr val="tx1">
                    <a:tint val="75000"/>
                  </a:schemeClr>
                </a:solidFill>
              </a:defRPr>
            </a:lvl5pPr>
            <a:lvl6pPr marL="5194935" indent="0" algn="ctr">
              <a:buNone/>
              <a:defRPr>
                <a:solidFill>
                  <a:schemeClr val="tx1">
                    <a:tint val="75000"/>
                  </a:schemeClr>
                </a:solidFill>
              </a:defRPr>
            </a:lvl6pPr>
            <a:lvl7pPr marL="6233795" indent="0" algn="ctr">
              <a:buNone/>
              <a:defRPr>
                <a:solidFill>
                  <a:schemeClr val="tx1">
                    <a:tint val="75000"/>
                  </a:schemeClr>
                </a:solidFill>
              </a:defRPr>
            </a:lvl7pPr>
            <a:lvl8pPr marL="7272655" indent="0" algn="ctr">
              <a:buNone/>
              <a:defRPr>
                <a:solidFill>
                  <a:schemeClr val="tx1">
                    <a:tint val="75000"/>
                  </a:schemeClr>
                </a:solidFill>
              </a:defRPr>
            </a:lvl8pPr>
            <a:lvl9pPr marL="83115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t>12/4/2023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t>12/4/2023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t>12/4/2023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t>12/4/2023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860" indent="0">
              <a:buNone/>
              <a:defRPr sz="4100">
                <a:solidFill>
                  <a:schemeClr val="tx1">
                    <a:tint val="75000"/>
                  </a:schemeClr>
                </a:solidFill>
              </a:defRPr>
            </a:lvl2pPr>
            <a:lvl3pPr marL="2077720" indent="0">
              <a:buNone/>
              <a:defRPr sz="3600">
                <a:solidFill>
                  <a:schemeClr val="tx1">
                    <a:tint val="75000"/>
                  </a:schemeClr>
                </a:solidFill>
              </a:defRPr>
            </a:lvl3pPr>
            <a:lvl4pPr marL="3116580" indent="0">
              <a:buNone/>
              <a:defRPr sz="3200">
                <a:solidFill>
                  <a:schemeClr val="tx1">
                    <a:tint val="75000"/>
                  </a:schemeClr>
                </a:solidFill>
              </a:defRPr>
            </a:lvl4pPr>
            <a:lvl5pPr marL="4156075" indent="0">
              <a:buNone/>
              <a:defRPr sz="3200">
                <a:solidFill>
                  <a:schemeClr val="tx1">
                    <a:tint val="75000"/>
                  </a:schemeClr>
                </a:solidFill>
              </a:defRPr>
            </a:lvl5pPr>
            <a:lvl6pPr marL="5194935" indent="0">
              <a:buNone/>
              <a:defRPr sz="3200">
                <a:solidFill>
                  <a:schemeClr val="tx1">
                    <a:tint val="75000"/>
                  </a:schemeClr>
                </a:solidFill>
              </a:defRPr>
            </a:lvl6pPr>
            <a:lvl7pPr marL="6233795" indent="0">
              <a:buNone/>
              <a:defRPr sz="3200">
                <a:solidFill>
                  <a:schemeClr val="tx1">
                    <a:tint val="75000"/>
                  </a:schemeClr>
                </a:solidFill>
              </a:defRPr>
            </a:lvl7pPr>
            <a:lvl8pPr marL="7272655" indent="0">
              <a:buNone/>
              <a:defRPr sz="3200">
                <a:solidFill>
                  <a:schemeClr val="tx1">
                    <a:tint val="75000"/>
                  </a:schemeClr>
                </a:solidFill>
              </a:defRPr>
            </a:lvl8pPr>
            <a:lvl9pPr marL="8311515"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t>12/4/2023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t>12/4/2023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t>12/4/2023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t>12/4/2023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t>12/4/2023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t>12/4/2023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860" indent="0">
              <a:buNone/>
              <a:defRPr sz="6400"/>
            </a:lvl2pPr>
            <a:lvl3pPr marL="2077720" indent="0">
              <a:buNone/>
              <a:defRPr sz="5400"/>
            </a:lvl3pPr>
            <a:lvl4pPr marL="3116580" indent="0">
              <a:buNone/>
              <a:defRPr sz="4500"/>
            </a:lvl4pPr>
            <a:lvl5pPr marL="4156075" indent="0">
              <a:buNone/>
              <a:defRPr sz="4500"/>
            </a:lvl5pPr>
            <a:lvl6pPr marL="5194935" indent="0">
              <a:buNone/>
              <a:defRPr sz="4500"/>
            </a:lvl6pPr>
            <a:lvl7pPr marL="6233795" indent="0">
              <a:buNone/>
              <a:defRPr sz="4500"/>
            </a:lvl7pPr>
            <a:lvl8pPr marL="7272655" indent="0">
              <a:buNone/>
              <a:defRPr sz="4500"/>
            </a:lvl8pPr>
            <a:lvl9pPr marL="8311515"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t>12/4/2023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ln>
        </p:spPr>
        <p:txBody>
          <a:bodyPr vert="horz" wrap="square" lIns="207793" tIns="103897" rIns="207793" bIns="103897"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ln>
        </p:spPr>
        <p:txBody>
          <a:bodyPr vert="horz" wrap="square" lIns="207793" tIns="103897" rIns="207793" bIns="103897"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720"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t>12/4/2023</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720"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720"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anose="020F0502020204030204" pitchFamily="34" charset="0"/>
        </a:defRPr>
      </a:lvl2pPr>
      <a:lvl3pPr algn="ctr" defTabSz="2076450" rtl="0" eaLnBrk="0" fontAlgn="base" hangingPunct="0">
        <a:spcBef>
          <a:spcPct val="0"/>
        </a:spcBef>
        <a:spcAft>
          <a:spcPct val="0"/>
        </a:spcAft>
        <a:defRPr sz="10000">
          <a:solidFill>
            <a:schemeClr val="tx1"/>
          </a:solidFill>
          <a:latin typeface="Calibri" panose="020F0502020204030204" pitchFamily="34" charset="0"/>
        </a:defRPr>
      </a:lvl3pPr>
      <a:lvl4pPr algn="ctr" defTabSz="2076450" rtl="0" eaLnBrk="0" fontAlgn="base" hangingPunct="0">
        <a:spcBef>
          <a:spcPct val="0"/>
        </a:spcBef>
        <a:spcAft>
          <a:spcPct val="0"/>
        </a:spcAft>
        <a:defRPr sz="10000">
          <a:solidFill>
            <a:schemeClr val="tx1"/>
          </a:solidFill>
          <a:latin typeface="Calibri" panose="020F0502020204030204" pitchFamily="34" charset="0"/>
        </a:defRPr>
      </a:lvl4pPr>
      <a:lvl5pPr algn="ctr" defTabSz="2076450" rtl="0" eaLnBrk="0" fontAlgn="base" hangingPunct="0">
        <a:spcBef>
          <a:spcPct val="0"/>
        </a:spcBef>
        <a:spcAft>
          <a:spcPct val="0"/>
        </a:spcAft>
        <a:defRPr sz="10000">
          <a:solidFill>
            <a:schemeClr val="tx1"/>
          </a:solidFill>
          <a:latin typeface="Calibri" panose="020F0502020204030204" pitchFamily="34" charset="0"/>
        </a:defRPr>
      </a:lvl5pPr>
      <a:lvl6pPr marL="457200" algn="ctr" defTabSz="2076450" rtl="0" fontAlgn="base">
        <a:spcBef>
          <a:spcPct val="0"/>
        </a:spcBef>
        <a:spcAft>
          <a:spcPct val="0"/>
        </a:spcAft>
        <a:defRPr sz="10000">
          <a:solidFill>
            <a:schemeClr val="tx1"/>
          </a:solidFill>
          <a:latin typeface="Calibri" panose="020F0502020204030204" pitchFamily="34" charset="0"/>
        </a:defRPr>
      </a:lvl6pPr>
      <a:lvl7pPr marL="914400" algn="ctr" defTabSz="2076450" rtl="0" fontAlgn="base">
        <a:spcBef>
          <a:spcPct val="0"/>
        </a:spcBef>
        <a:spcAft>
          <a:spcPct val="0"/>
        </a:spcAft>
        <a:defRPr sz="10000">
          <a:solidFill>
            <a:schemeClr val="tx1"/>
          </a:solidFill>
          <a:latin typeface="Calibri" panose="020F0502020204030204" pitchFamily="34" charset="0"/>
        </a:defRPr>
      </a:lvl7pPr>
      <a:lvl8pPr marL="1371600" algn="ctr" defTabSz="2076450" rtl="0" fontAlgn="base">
        <a:spcBef>
          <a:spcPct val="0"/>
        </a:spcBef>
        <a:spcAft>
          <a:spcPct val="0"/>
        </a:spcAft>
        <a:defRPr sz="10000">
          <a:solidFill>
            <a:schemeClr val="tx1"/>
          </a:solidFill>
          <a:latin typeface="Calibri" panose="020F0502020204030204" pitchFamily="34" charset="0"/>
        </a:defRPr>
      </a:lvl8pPr>
      <a:lvl9pPr marL="1828800" algn="ctr" defTabSz="2076450" rtl="0" fontAlgn="base">
        <a:spcBef>
          <a:spcPct val="0"/>
        </a:spcBef>
        <a:spcAft>
          <a:spcPct val="0"/>
        </a:spcAft>
        <a:defRPr sz="10000">
          <a:solidFill>
            <a:schemeClr val="tx1"/>
          </a:solidFill>
          <a:latin typeface="Calibri" panose="020F0502020204030204" pitchFamily="34" charset="0"/>
        </a:defRPr>
      </a:lvl9pPr>
    </p:titleStyle>
    <p:bodyStyle>
      <a:lvl1pPr marL="777875" indent="-777875" algn="l" defTabSz="2076450"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87830" indent="-649605" algn="l" defTabSz="2076450"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597150" indent="-519430" algn="l" defTabSz="2076450"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3537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4pPr>
      <a:lvl5pPr marL="467550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5pPr>
      <a:lvl6pPr marL="571436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6pPr>
      <a:lvl7pPr marL="675322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7pPr>
      <a:lvl8pPr marL="779208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8pPr>
      <a:lvl9pPr marL="883094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077720" rtl="0" eaLnBrk="1" latinLnBrk="0" hangingPunct="1">
        <a:defRPr sz="4100" kern="1200">
          <a:solidFill>
            <a:schemeClr val="tx1"/>
          </a:solidFill>
          <a:latin typeface="+mn-lt"/>
          <a:ea typeface="+mn-ea"/>
          <a:cs typeface="+mn-cs"/>
        </a:defRPr>
      </a:lvl1pPr>
      <a:lvl2pPr marL="1038860" algn="l" defTabSz="2077720" rtl="0" eaLnBrk="1" latinLnBrk="0" hangingPunct="1">
        <a:defRPr sz="4100" kern="1200">
          <a:solidFill>
            <a:schemeClr val="tx1"/>
          </a:solidFill>
          <a:latin typeface="+mn-lt"/>
          <a:ea typeface="+mn-ea"/>
          <a:cs typeface="+mn-cs"/>
        </a:defRPr>
      </a:lvl2pPr>
      <a:lvl3pPr marL="2077720" algn="l" defTabSz="2077720" rtl="0" eaLnBrk="1" latinLnBrk="0" hangingPunct="1">
        <a:defRPr sz="4100" kern="1200">
          <a:solidFill>
            <a:schemeClr val="tx1"/>
          </a:solidFill>
          <a:latin typeface="+mn-lt"/>
          <a:ea typeface="+mn-ea"/>
          <a:cs typeface="+mn-cs"/>
        </a:defRPr>
      </a:lvl3pPr>
      <a:lvl4pPr marL="3116580" algn="l" defTabSz="2077720" rtl="0" eaLnBrk="1" latinLnBrk="0" hangingPunct="1">
        <a:defRPr sz="4100" kern="1200">
          <a:solidFill>
            <a:schemeClr val="tx1"/>
          </a:solidFill>
          <a:latin typeface="+mn-lt"/>
          <a:ea typeface="+mn-ea"/>
          <a:cs typeface="+mn-cs"/>
        </a:defRPr>
      </a:lvl4pPr>
      <a:lvl5pPr marL="4156075" algn="l" defTabSz="2077720" rtl="0" eaLnBrk="1" latinLnBrk="0" hangingPunct="1">
        <a:defRPr sz="4100" kern="1200">
          <a:solidFill>
            <a:schemeClr val="tx1"/>
          </a:solidFill>
          <a:latin typeface="+mn-lt"/>
          <a:ea typeface="+mn-ea"/>
          <a:cs typeface="+mn-cs"/>
        </a:defRPr>
      </a:lvl5pPr>
      <a:lvl6pPr marL="5194935" algn="l" defTabSz="2077720" rtl="0" eaLnBrk="1" latinLnBrk="0" hangingPunct="1">
        <a:defRPr sz="4100" kern="1200">
          <a:solidFill>
            <a:schemeClr val="tx1"/>
          </a:solidFill>
          <a:latin typeface="+mn-lt"/>
          <a:ea typeface="+mn-ea"/>
          <a:cs typeface="+mn-cs"/>
        </a:defRPr>
      </a:lvl6pPr>
      <a:lvl7pPr marL="6233795" algn="l" defTabSz="2077720" rtl="0" eaLnBrk="1" latinLnBrk="0" hangingPunct="1">
        <a:defRPr sz="4100" kern="1200">
          <a:solidFill>
            <a:schemeClr val="tx1"/>
          </a:solidFill>
          <a:latin typeface="+mn-lt"/>
          <a:ea typeface="+mn-ea"/>
          <a:cs typeface="+mn-cs"/>
        </a:defRPr>
      </a:lvl7pPr>
      <a:lvl8pPr marL="7272655" algn="l" defTabSz="2077720" rtl="0" eaLnBrk="1" latinLnBrk="0" hangingPunct="1">
        <a:defRPr sz="4100" kern="1200">
          <a:solidFill>
            <a:schemeClr val="tx1"/>
          </a:solidFill>
          <a:latin typeface="+mn-lt"/>
          <a:ea typeface="+mn-ea"/>
          <a:cs typeface="+mn-cs"/>
        </a:defRPr>
      </a:lvl8pPr>
      <a:lvl9pPr marL="8311515" algn="l" defTabSz="2077720"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590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720" fontAlgn="auto">
              <a:spcBef>
                <a:spcPts val="0"/>
              </a:spcBef>
              <a:spcAft>
                <a:spcPts val="0"/>
              </a:spcAft>
              <a:defRPr/>
            </a:pPr>
            <a:endParaRPr lang="en-GB" sz="7100" dirty="0">
              <a:latin typeface="Bookman Old Style" panose="02050604050505020204" pitchFamily="18" charset="0"/>
            </a:endParaRPr>
          </a:p>
          <a:p>
            <a:pPr algn="ctr" defTabSz="2077720" fontAlgn="auto">
              <a:spcBef>
                <a:spcPts val="0"/>
              </a:spcBef>
              <a:spcAft>
                <a:spcPts val="0"/>
              </a:spcAft>
              <a:defRPr/>
            </a:pPr>
            <a:endParaRPr lang="en-GB" sz="7100" b="1" dirty="0">
              <a:solidFill>
                <a:schemeClr val="bg1"/>
              </a:solidFill>
              <a:latin typeface="Bookman Old Style" panose="02050604050505020204" pitchFamily="18" charset="0"/>
            </a:endParaRPr>
          </a:p>
          <a:p>
            <a:pPr algn="ctr" defTabSz="2077720" fontAlgn="auto">
              <a:spcBef>
                <a:spcPts val="0"/>
              </a:spcBef>
              <a:spcAft>
                <a:spcPts val="0"/>
              </a:spcAft>
              <a:defRPr/>
            </a:pPr>
            <a:r>
              <a:rPr lang="en-GB" sz="4800" b="1" dirty="0">
                <a:solidFill>
                  <a:schemeClr val="bg1"/>
                </a:solidFill>
                <a:latin typeface="Bookman Old Style" panose="02050604050505020204" pitchFamily="18" charset="0"/>
              </a:rPr>
              <a:t> </a:t>
            </a:r>
            <a:r>
              <a:rPr lang="en-GB" sz="4400" b="1" dirty="0">
                <a:solidFill>
                  <a:schemeClr val="tx1"/>
                </a:solidFill>
                <a:latin typeface="Bookman Old Style" panose="02050604050505020204" pitchFamily="18" charset="0"/>
              </a:rPr>
              <a:t>Project Title: Single Event Upset on CAM</a:t>
            </a:r>
          </a:p>
          <a:p>
            <a:pPr algn="ctr" defTabSz="2077720" fontAlgn="auto">
              <a:spcBef>
                <a:spcPts val="0"/>
              </a:spcBef>
              <a:spcAft>
                <a:spcPts val="0"/>
              </a:spcAft>
              <a:defRPr/>
            </a:pPr>
            <a:r>
              <a:rPr lang="en-GB" sz="2400" dirty="0">
                <a:solidFill>
                  <a:schemeClr val="tx1"/>
                </a:solidFill>
                <a:latin typeface="Bookman Old Style" panose="02050604050505020204" pitchFamily="18" charset="0"/>
              </a:rPr>
              <a:t>                                              Students  Team members list : Harsha </a:t>
            </a:r>
            <a:r>
              <a:rPr lang="en-GB" sz="2400" dirty="0" err="1">
                <a:solidFill>
                  <a:schemeClr val="tx1"/>
                </a:solidFill>
                <a:latin typeface="Bookman Old Style" panose="02050604050505020204" pitchFamily="18" charset="0"/>
              </a:rPr>
              <a:t>Hiregoudar</a:t>
            </a:r>
            <a:r>
              <a:rPr lang="en-GB" sz="2400" dirty="0">
                <a:solidFill>
                  <a:schemeClr val="tx1"/>
                </a:solidFill>
                <a:latin typeface="Bookman Old Style" panose="02050604050505020204" pitchFamily="18" charset="0"/>
              </a:rPr>
              <a:t>, Kiran Hanamagoudar, Sneha Kumari, Sneha </a:t>
            </a:r>
            <a:r>
              <a:rPr lang="en-GB" sz="2400" dirty="0" err="1">
                <a:solidFill>
                  <a:schemeClr val="tx1"/>
                </a:solidFill>
                <a:latin typeface="Bookman Old Style" panose="02050604050505020204" pitchFamily="18" charset="0"/>
              </a:rPr>
              <a:t>Anchekar</a:t>
            </a:r>
            <a:r>
              <a:rPr lang="en-GB" sz="2400" dirty="0">
                <a:solidFill>
                  <a:schemeClr val="tx1"/>
                </a:solidFill>
                <a:latin typeface="Bookman Old Style" panose="02050604050505020204" pitchFamily="18" charset="0"/>
              </a:rPr>
              <a:t> </a:t>
            </a:r>
          </a:p>
          <a:p>
            <a:pPr algn="ctr" defTabSz="2077720" fontAlgn="auto">
              <a:spcBef>
                <a:spcPts val="0"/>
              </a:spcBef>
              <a:spcAft>
                <a:spcPts val="0"/>
              </a:spcAft>
              <a:defRPr/>
            </a:pPr>
            <a:r>
              <a:rPr lang="en-GB" sz="2400" dirty="0">
                <a:solidFill>
                  <a:schemeClr val="tx1"/>
                </a:solidFill>
                <a:latin typeface="Bookman Old Style" panose="02050604050505020204" pitchFamily="18" charset="0"/>
              </a:rPr>
              <a:t>School of Electronics and Communication</a:t>
            </a:r>
          </a:p>
          <a:p>
            <a:pPr algn="ctr" defTabSz="2077720" fontAlgn="auto">
              <a:spcBef>
                <a:spcPts val="0"/>
              </a:spcBef>
              <a:spcAft>
                <a:spcPts val="0"/>
              </a:spcAft>
              <a:defRPr/>
            </a:pPr>
            <a:r>
              <a:rPr lang="en-GB" sz="2400" dirty="0">
                <a:solidFill>
                  <a:schemeClr val="tx1"/>
                </a:solidFill>
                <a:latin typeface="Bookman Old Style" panose="02050604050505020204" pitchFamily="18" charset="0"/>
              </a:rPr>
              <a:t>                                      Email id for correspondence:01fe20bec183@kletech.ac.in, 01fe20bec214@kletech.ac.in,01fe20bec272@kletech.ac.in, 01fe20bec291@kletech.ac.in</a:t>
            </a:r>
          </a:p>
          <a:p>
            <a:pPr algn="ctr" defTabSz="2077720" fontAlgn="auto">
              <a:spcBef>
                <a:spcPts val="0"/>
              </a:spcBef>
              <a:spcAft>
                <a:spcPts val="0"/>
              </a:spcAft>
              <a:defRPr/>
            </a:pPr>
            <a:endParaRPr lang="en-GB" sz="24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GB" sz="24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GB" sz="2400" dirty="0">
              <a:latin typeface="Bookman Old Style" panose="02050604050505020204" pitchFamily="18" charset="0"/>
            </a:endParaRPr>
          </a:p>
          <a:p>
            <a:pPr algn="ctr" defTabSz="2077720" fontAlgn="auto">
              <a:spcBef>
                <a:spcPts val="0"/>
              </a:spcBef>
              <a:spcAft>
                <a:spcPts val="0"/>
              </a:spcAft>
              <a:defRPr/>
            </a:pPr>
            <a:endParaRPr lang="en-US" sz="7100" dirty="0">
              <a:latin typeface="Bookman Old Style" panose="02050604050505020204" pitchFamily="18" charset="0"/>
            </a:endParaRPr>
          </a:p>
        </p:txBody>
      </p:sp>
      <p:sp>
        <p:nvSpPr>
          <p:cNvPr id="2060" name="Text Box 25"/>
          <p:cNvSpPr txBox="1">
            <a:spLocks noChangeArrowheads="1"/>
          </p:cNvSpPr>
          <p:nvPr/>
        </p:nvSpPr>
        <p:spPr bwMode="auto">
          <a:xfrm>
            <a:off x="0" y="5043470"/>
            <a:ext cx="7497760" cy="747730"/>
          </a:xfrm>
          <a:prstGeom prst="rect">
            <a:avLst/>
          </a:prstGeom>
          <a:solidFill>
            <a:schemeClr val="accent4">
              <a:lumMod val="40000"/>
              <a:lumOff val="60000"/>
            </a:schemeClr>
          </a:solidFill>
          <a:ln w="9525">
            <a:noFill/>
            <a:prstDash val="sysDot"/>
            <a:miter lim="800000"/>
          </a:ln>
        </p:spPr>
        <p:txBody>
          <a:bodyPr wrap="none" lIns="161460" tIns="161460" rIns="161460" bIns="161460" anchor="t" anchorCtr="1"/>
          <a:lstStyle/>
          <a:p>
            <a:r>
              <a:rPr lang="en-US" sz="3600" b="1" dirty="0">
                <a:latin typeface="Bookman Old Style" panose="02050604050505020204" pitchFamily="18" charset="0"/>
                <a:cs typeface="Arial" panose="020B0604020202020204" pitchFamily="34" charset="0"/>
              </a:rPr>
              <a:t>Objectives</a:t>
            </a:r>
            <a:endParaRPr lang="en-US" sz="3400" dirty="0">
              <a:latin typeface="Bookman Old Style" panose="02050604050505020204" pitchFamily="18" charset="0"/>
            </a:endParaRPr>
          </a:p>
        </p:txBody>
      </p:sp>
      <p:sp>
        <p:nvSpPr>
          <p:cNvPr id="2061" name="Text Box 25"/>
          <p:cNvSpPr txBox="1">
            <a:spLocks noChangeArrowheads="1"/>
          </p:cNvSpPr>
          <p:nvPr/>
        </p:nvSpPr>
        <p:spPr bwMode="auto">
          <a:xfrm>
            <a:off x="8970435" y="2483451"/>
            <a:ext cx="5710058" cy="345441"/>
          </a:xfrm>
          <a:prstGeom prst="rect">
            <a:avLst/>
          </a:prstGeom>
          <a:solidFill>
            <a:schemeClr val="accent2">
              <a:lumMod val="40000"/>
              <a:lumOff val="60000"/>
            </a:schemeClr>
          </a:solidFill>
          <a:ln w="9525">
            <a:noFill/>
            <a:prstDash val="sysDot"/>
            <a:miter lim="800000"/>
          </a:ln>
        </p:spPr>
        <p:txBody>
          <a:bodyPr wrap="none" lIns="161460" tIns="161460" rIns="161460" bIns="161460" anchor="ctr" anchorCtr="1"/>
          <a:lstStyle/>
          <a:p>
            <a:pPr defTabSz="3098800"/>
            <a:endParaRPr lang="en-US" sz="3400" dirty="0">
              <a:latin typeface="Bookman Old Style" panose="02050604050505020204" pitchFamily="18" charset="0"/>
            </a:endParaRPr>
          </a:p>
        </p:txBody>
      </p:sp>
      <p:sp>
        <p:nvSpPr>
          <p:cNvPr id="2062" name="Text Box 25"/>
          <p:cNvSpPr txBox="1">
            <a:spLocks noChangeArrowheads="1"/>
          </p:cNvSpPr>
          <p:nvPr/>
        </p:nvSpPr>
        <p:spPr bwMode="auto">
          <a:xfrm>
            <a:off x="14736763" y="2514599"/>
            <a:ext cx="6659562" cy="722531"/>
          </a:xfrm>
          <a:prstGeom prst="rect">
            <a:avLst/>
          </a:prstGeom>
          <a:solidFill>
            <a:schemeClr val="accent4">
              <a:lumMod val="40000"/>
              <a:lumOff val="60000"/>
            </a:schemeClr>
          </a:solidFill>
          <a:ln w="9525">
            <a:noFill/>
            <a:prstDash val="sysDot"/>
            <a:miter lim="800000"/>
          </a:ln>
        </p:spPr>
        <p:txBody>
          <a:bodyPr wrap="none" lIns="161460" tIns="161460" rIns="161460" bIns="161460" anchor="ctr" anchorCtr="1"/>
          <a:lstStyle/>
          <a:p>
            <a:pPr algn="ctr" defTabSz="3098800"/>
            <a:r>
              <a:rPr lang="en-GB" sz="3400" dirty="0">
                <a:latin typeface="Bookman Old Style" panose="02050604050505020204" pitchFamily="18" charset="0"/>
              </a:rPr>
              <a:t>      </a:t>
            </a:r>
            <a:r>
              <a:rPr lang="en-GB" sz="3600" b="1" dirty="0">
                <a:latin typeface="Bookman Old Style" panose="02050604050505020204" pitchFamily="18" charset="0"/>
                <a:cs typeface="Arial" panose="020B0604020202020204" pitchFamily="34" charset="0"/>
              </a:rPr>
              <a:t>Results and inferences</a:t>
            </a:r>
            <a:endParaRPr lang="en-US" sz="3600" b="1" dirty="0">
              <a:latin typeface="Bookman Old Style" panose="02050604050505020204" pitchFamily="18" charset="0"/>
              <a:cs typeface="Arial" panose="020B0604020202020204" pitchFamily="34" charset="0"/>
            </a:endParaRPr>
          </a:p>
        </p:txBody>
      </p:sp>
      <p:sp>
        <p:nvSpPr>
          <p:cNvPr id="250" name="Rectangle 249"/>
          <p:cNvSpPr/>
          <p:nvPr/>
        </p:nvSpPr>
        <p:spPr>
          <a:xfrm>
            <a:off x="0" y="7728580"/>
            <a:ext cx="7497760" cy="646331"/>
          </a:xfrm>
          <a:prstGeom prst="rect">
            <a:avLst/>
          </a:prstGeom>
          <a:solidFill>
            <a:schemeClr val="accent4">
              <a:lumMod val="40000"/>
              <a:lumOff val="60000"/>
            </a:schemeClr>
          </a:solidFill>
        </p:spPr>
        <p:txBody>
          <a:bodyPr wrap="square">
            <a:spAutoFit/>
          </a:bodyPr>
          <a:lstStyle/>
          <a:p>
            <a:pPr algn="ctr" defTabSz="2077720" fontAlgn="auto">
              <a:spcBef>
                <a:spcPts val="0"/>
              </a:spcBef>
              <a:spcAft>
                <a:spcPts val="0"/>
              </a:spcAft>
              <a:defRPr/>
            </a:pPr>
            <a:r>
              <a:rPr lang="en-GB" sz="3600" b="1" dirty="0">
                <a:latin typeface="Bookman Old Style" panose="02050604050505020204" pitchFamily="18" charset="0"/>
                <a:cs typeface="Arial" panose="020B0604020202020204" pitchFamily="34" charset="0"/>
              </a:rPr>
              <a:t>Literature survey</a:t>
            </a:r>
            <a:endParaRPr lang="en-US" sz="3600" b="1" dirty="0">
              <a:latin typeface="Bookman Old Style" panose="02050604050505020204" pitchFamily="18" charset="0"/>
              <a:cs typeface="Arial" panose="020B0604020202020204" pitchFamily="34" charset="0"/>
            </a:endParaRPr>
          </a:p>
        </p:txBody>
      </p:sp>
      <p:sp>
        <p:nvSpPr>
          <p:cNvPr id="210" name="Rectangle 209"/>
          <p:cNvSpPr/>
          <p:nvPr/>
        </p:nvSpPr>
        <p:spPr>
          <a:xfrm>
            <a:off x="7497762" y="2498034"/>
            <a:ext cx="7239000" cy="15050274"/>
          </a:xfrm>
          <a:prstGeom prst="rect">
            <a:avLst/>
          </a:prstGeom>
          <a:solidFill>
            <a:schemeClr val="accent4">
              <a:lumMod val="20000"/>
              <a:lumOff val="80000"/>
            </a:schemeClr>
          </a:solidFill>
        </p:spPr>
        <p:txBody>
          <a:bodyPr wrap="square">
            <a:spAutoFit/>
          </a:bodyPr>
          <a:lstStyle/>
          <a:p>
            <a:pPr algn="ctr"/>
            <a:r>
              <a:rPr lang="en-GB" sz="3600" b="1" dirty="0">
                <a:latin typeface="Bookman Old Style" panose="02050604050505020204" pitchFamily="18" charset="0"/>
                <a:cs typeface="Arial" panose="020B0604020202020204" pitchFamily="34" charset="0"/>
              </a:rPr>
              <a:t>Proposed Methodology</a:t>
            </a: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just"/>
            <a:endParaRPr lang="en-GB" sz="3600" dirty="0">
              <a:latin typeface="Bookman Old Style" panose="02050604050505020204" pitchFamily="18" charset="0"/>
              <a:cs typeface="Arial" panose="020B0604020202020204" pitchFamily="34" charset="0"/>
            </a:endParaRPr>
          </a:p>
          <a:p>
            <a:pPr algn="just"/>
            <a:r>
              <a:rPr lang="en-US" sz="1800" dirty="0">
                <a:latin typeface="Bookman Old Style" panose="02050604050505020204" pitchFamily="18" charset="0"/>
                <a:cs typeface="Arial" panose="020B0604020202020204" pitchFamily="34" charset="0"/>
              </a:rPr>
              <a:t>The proposed CAM architecture enhances performance by dynamically adjusting the </a:t>
            </a:r>
            <a:r>
              <a:rPr lang="en-US" sz="1800" dirty="0" err="1">
                <a:latin typeface="Bookman Old Style" panose="02050604050505020204" pitchFamily="18" charset="0"/>
                <a:cs typeface="Arial" panose="020B0604020202020204" pitchFamily="34" charset="0"/>
              </a:rPr>
              <a:t>precharge</a:t>
            </a:r>
            <a:r>
              <a:rPr lang="en-US" sz="1800" dirty="0">
                <a:latin typeface="Bookman Old Style" panose="02050604050505020204" pitchFamily="18" charset="0"/>
                <a:cs typeface="Arial" panose="020B0604020202020204" pitchFamily="34" charset="0"/>
              </a:rPr>
              <a:t> time for mismatching Memory Lines (MLs). Unlike traditional CAMs that </a:t>
            </a:r>
            <a:r>
              <a:rPr lang="en-US" sz="1800" dirty="0" err="1">
                <a:latin typeface="Bookman Old Style" panose="02050604050505020204" pitchFamily="18" charset="0"/>
                <a:cs typeface="Arial" panose="020B0604020202020204" pitchFamily="34" charset="0"/>
              </a:rPr>
              <a:t>precharge</a:t>
            </a:r>
            <a:r>
              <a:rPr lang="en-US" sz="1800" dirty="0">
                <a:latin typeface="Bookman Old Style" panose="02050604050505020204" pitchFamily="18" charset="0"/>
                <a:cs typeface="Arial" panose="020B0604020202020204" pitchFamily="34" charset="0"/>
              </a:rPr>
              <a:t> all MLs to full swing level during the </a:t>
            </a:r>
            <a:r>
              <a:rPr lang="en-US" sz="1800" dirty="0" err="1">
                <a:latin typeface="Bookman Old Style" panose="02050604050505020204" pitchFamily="18" charset="0"/>
                <a:cs typeface="Arial" panose="020B0604020202020204" pitchFamily="34" charset="0"/>
              </a:rPr>
              <a:t>precharge</a:t>
            </a:r>
            <a:r>
              <a:rPr lang="en-US" sz="1800" dirty="0">
                <a:latin typeface="Bookman Old Style" panose="02050604050505020204" pitchFamily="18" charset="0"/>
                <a:cs typeface="Arial" panose="020B0604020202020204" pitchFamily="34" charset="0"/>
              </a:rPr>
              <a:t> phase, this design predicts and selectively limits the charge on MLs that would mismatch. The NOR CAM cells in this architecture create a path between ML and MLP nodes when a mismatch occurs, enabling dynamic charge control This optimized </a:t>
            </a:r>
            <a:r>
              <a:rPr lang="en-US" sz="1800" dirty="0" err="1">
                <a:latin typeface="Bookman Old Style" panose="02050604050505020204" pitchFamily="18" charset="0"/>
                <a:cs typeface="Arial" panose="020B0604020202020204" pitchFamily="34" charset="0"/>
              </a:rPr>
              <a:t>precharging</a:t>
            </a:r>
            <a:r>
              <a:rPr lang="en-US" sz="1800" dirty="0">
                <a:latin typeface="Bookman Old Style" panose="02050604050505020204" pitchFamily="18" charset="0"/>
                <a:cs typeface="Arial" panose="020B0604020202020204" pitchFamily="34" charset="0"/>
              </a:rPr>
              <a:t> improves search speed by minimizing the voltage swing required to drain mismatching MLs during the evaluation phase, enhancing overall CAM efficiency. Consider 4x4 array data stored in array as shown below.</a:t>
            </a:r>
            <a:endParaRPr lang="en-GB" sz="1800"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US" sz="3600" b="1" dirty="0">
              <a:latin typeface="Bookman Old Style" panose="02050604050505020204" pitchFamily="18" charset="0"/>
              <a:cs typeface="Arial" panose="020B0604020202020204" pitchFamily="34" charset="0"/>
            </a:endParaRPr>
          </a:p>
        </p:txBody>
      </p:sp>
      <p:sp>
        <p:nvSpPr>
          <p:cNvPr id="55" name="Rectangle 54"/>
          <p:cNvSpPr/>
          <p:nvPr/>
        </p:nvSpPr>
        <p:spPr>
          <a:xfrm>
            <a:off x="1" y="2590800"/>
            <a:ext cx="7497760" cy="646331"/>
          </a:xfrm>
          <a:prstGeom prst="rect">
            <a:avLst/>
          </a:prstGeom>
          <a:solidFill>
            <a:schemeClr val="accent4">
              <a:lumMod val="40000"/>
              <a:lumOff val="60000"/>
            </a:schemeClr>
          </a:solidFill>
        </p:spPr>
        <p:txBody>
          <a:bodyPr wrap="square">
            <a:spAutoFit/>
          </a:bodyPr>
          <a:lstStyle/>
          <a:p>
            <a:pPr algn="ctr"/>
            <a:r>
              <a:rPr lang="en-US" sz="2800" dirty="0">
                <a:latin typeface="Bookman Old Style" panose="02050604050505020204" pitchFamily="18" charset="0"/>
              </a:rPr>
              <a:t> </a:t>
            </a:r>
            <a:r>
              <a:rPr lang="en-US" sz="3600" b="1" dirty="0">
                <a:latin typeface="Bookman Old Style" panose="02050604050505020204" pitchFamily="18" charset="0"/>
              </a:rPr>
              <a:t>Problem statement</a:t>
            </a:r>
            <a:endParaRPr lang="en-GB" sz="2600" b="1" dirty="0">
              <a:latin typeface="Bookman Old Style" panose="02050604050505020204" pitchFamily="18" charset="0"/>
              <a:cs typeface="Arial" panose="020B0604020202020204" pitchFamily="34" charset="0"/>
            </a:endParaRPr>
          </a:p>
        </p:txBody>
      </p:sp>
      <p:sp>
        <p:nvSpPr>
          <p:cNvPr id="44" name="Rectangle 43"/>
          <p:cNvSpPr/>
          <p:nvPr/>
        </p:nvSpPr>
        <p:spPr>
          <a:xfrm>
            <a:off x="14680493" y="7967910"/>
            <a:ext cx="6715832" cy="1200329"/>
          </a:xfrm>
          <a:prstGeom prst="rect">
            <a:avLst/>
          </a:prstGeom>
          <a:solidFill>
            <a:schemeClr val="accent4">
              <a:lumMod val="40000"/>
              <a:lumOff val="60000"/>
            </a:schemeClr>
          </a:solidFill>
        </p:spPr>
        <p:txBody>
          <a:bodyPr wrap="square">
            <a:spAutoFit/>
          </a:bodyPr>
          <a:lstStyle/>
          <a:p>
            <a:pPr algn="ctr"/>
            <a:r>
              <a:rPr lang="en-GB" sz="3600" b="1" dirty="0">
                <a:latin typeface="Bookman Old Style" panose="02050604050505020204" pitchFamily="18" charset="0"/>
                <a:cs typeface="Arial" panose="020B0604020202020204" pitchFamily="34" charset="0"/>
              </a:rPr>
              <a:t>Design and Optimization details</a:t>
            </a:r>
            <a:endParaRPr lang="en-US" sz="3600" dirty="0">
              <a:latin typeface="Bookman Old Style" panose="02050604050505020204" pitchFamily="18" charset="0"/>
            </a:endParaRPr>
          </a:p>
        </p:txBody>
      </p:sp>
      <p:sp>
        <p:nvSpPr>
          <p:cNvPr id="32" name="Rectangle 31"/>
          <p:cNvSpPr/>
          <p:nvPr/>
        </p:nvSpPr>
        <p:spPr>
          <a:xfrm>
            <a:off x="14736763" y="12225278"/>
            <a:ext cx="6659562" cy="646331"/>
          </a:xfrm>
          <a:prstGeom prst="rect">
            <a:avLst/>
          </a:prstGeom>
          <a:solidFill>
            <a:schemeClr val="accent4">
              <a:lumMod val="40000"/>
              <a:lumOff val="60000"/>
            </a:schemeClr>
          </a:solidFill>
        </p:spPr>
        <p:txBody>
          <a:bodyPr wrap="square">
            <a:spAutoFit/>
          </a:bodyPr>
          <a:lstStyle/>
          <a:p>
            <a:pPr algn="ctr"/>
            <a:r>
              <a:rPr lang="en-GB" sz="3600" b="1" dirty="0">
                <a:latin typeface="Bookman Old Style" panose="02050604050505020204" pitchFamily="18" charset="0"/>
                <a:cs typeface="Arial" panose="020B0604020202020204" pitchFamily="34" charset="0"/>
              </a:rPr>
              <a:t>Conclusions</a:t>
            </a:r>
            <a:endParaRPr lang="en-US" sz="3600" dirty="0">
              <a:latin typeface="Bookman Old Style" panose="02050604050505020204" pitchFamily="18" charset="0"/>
            </a:endParaRPr>
          </a:p>
        </p:txBody>
      </p:sp>
      <p:sp>
        <p:nvSpPr>
          <p:cNvPr id="33" name="Rectangle 32"/>
          <p:cNvSpPr/>
          <p:nvPr/>
        </p:nvSpPr>
        <p:spPr>
          <a:xfrm>
            <a:off x="0" y="14441268"/>
            <a:ext cx="21396325" cy="646332"/>
          </a:xfrm>
          <a:prstGeom prst="rect">
            <a:avLst/>
          </a:prstGeom>
          <a:solidFill>
            <a:schemeClr val="accent4">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r>
              <a:rPr lang="en-GB" sz="2800" b="1" dirty="0">
                <a:solidFill>
                  <a:schemeClr val="tx1"/>
                </a:solidFill>
                <a:latin typeface="Bookman Old Style" panose="02050604050505020204" pitchFamily="18" charset="0"/>
              </a:rPr>
              <a:t>Semester: VII                                           Under the guidance of:  </a:t>
            </a:r>
            <a:r>
              <a:rPr lang="en-GB" sz="2800" b="1" dirty="0" err="1">
                <a:solidFill>
                  <a:schemeClr val="tx1"/>
                </a:solidFill>
                <a:latin typeface="Bookman Old Style" panose="02050604050505020204" pitchFamily="18" charset="0"/>
              </a:rPr>
              <a:t>Dr.</a:t>
            </a:r>
            <a:r>
              <a:rPr lang="en-GB" sz="2800" b="1" dirty="0">
                <a:solidFill>
                  <a:schemeClr val="tx1"/>
                </a:solidFill>
                <a:latin typeface="Bookman Old Style" panose="02050604050505020204" pitchFamily="18" charset="0"/>
              </a:rPr>
              <a:t> Vijay H M </a:t>
            </a:r>
            <a:endParaRPr lang="en-US" sz="2800" b="1" dirty="0">
              <a:solidFill>
                <a:schemeClr val="tx1"/>
              </a:solidFill>
              <a:latin typeface="Bookman Old Style" panose="02050604050505020204" pitchFamily="18" charset="0"/>
            </a:endParaRPr>
          </a:p>
        </p:txBody>
      </p:sp>
      <p:pic>
        <p:nvPicPr>
          <p:cNvPr id="20" name="Picture 19" descr="C:\Documents and Settings\Ramesh\Desktop\UAS\Documents\images.png"/>
          <p:cNvPicPr>
            <a:picLocks noChangeAspect="1" noChangeArrowheads="1"/>
          </p:cNvPicPr>
          <p:nvPr/>
        </p:nvPicPr>
        <p:blipFill>
          <a:blip r:embed="rId3"/>
          <a:srcRect/>
          <a:stretch>
            <a:fillRect/>
          </a:stretch>
        </p:blipFill>
        <p:spPr bwMode="auto">
          <a:xfrm>
            <a:off x="67752" y="166011"/>
            <a:ext cx="4361457" cy="1419704"/>
          </a:xfrm>
          <a:prstGeom prst="rect">
            <a:avLst/>
          </a:prstGeom>
          <a:noFill/>
        </p:spPr>
      </p:pic>
      <p:sp>
        <p:nvSpPr>
          <p:cNvPr id="16" name="Rectangle 15"/>
          <p:cNvSpPr/>
          <p:nvPr/>
        </p:nvSpPr>
        <p:spPr>
          <a:xfrm>
            <a:off x="0" y="11372165"/>
            <a:ext cx="7497760" cy="646331"/>
          </a:xfrm>
          <a:prstGeom prst="rect">
            <a:avLst/>
          </a:prstGeom>
          <a:solidFill>
            <a:schemeClr val="accent4">
              <a:lumMod val="40000"/>
              <a:lumOff val="60000"/>
            </a:schemeClr>
          </a:solidFill>
        </p:spPr>
        <p:txBody>
          <a:bodyPr wrap="square">
            <a:spAutoFit/>
          </a:bodyPr>
          <a:lstStyle/>
          <a:p>
            <a:pPr algn="ctr"/>
            <a:r>
              <a:rPr lang="en-GB" sz="3600" b="1" dirty="0">
                <a:latin typeface="Bookman Old Style" panose="02050604050505020204" pitchFamily="18" charset="0"/>
                <a:cs typeface="Arial" panose="020B0604020202020204" pitchFamily="34" charset="0"/>
              </a:rPr>
              <a:t>Contributions</a:t>
            </a:r>
            <a:endParaRPr lang="en-US" sz="3600" b="1" dirty="0">
              <a:latin typeface="Bookman Old Style" panose="02050604050505020204" pitchFamily="18" charset="0"/>
              <a:cs typeface="Arial" panose="020B0604020202020204" pitchFamily="34" charset="0"/>
            </a:endParaRPr>
          </a:p>
        </p:txBody>
      </p:sp>
      <p:sp>
        <p:nvSpPr>
          <p:cNvPr id="19" name="Text Box 25"/>
          <p:cNvSpPr txBox="1">
            <a:spLocks noChangeArrowheads="1"/>
          </p:cNvSpPr>
          <p:nvPr/>
        </p:nvSpPr>
        <p:spPr bwMode="auto">
          <a:xfrm>
            <a:off x="0" y="1996032"/>
            <a:ext cx="6659562" cy="533400"/>
          </a:xfrm>
          <a:prstGeom prst="rect">
            <a:avLst/>
          </a:prstGeom>
          <a:solidFill>
            <a:schemeClr val="accent4">
              <a:lumMod val="60000"/>
              <a:lumOff val="40000"/>
            </a:schemeClr>
          </a:solidFill>
          <a:ln w="9525">
            <a:noFill/>
            <a:prstDash val="sysDot"/>
            <a:miter lim="800000"/>
          </a:ln>
        </p:spPr>
        <p:txBody>
          <a:bodyPr wrap="none" lIns="161460" tIns="161460" rIns="161460" bIns="161460" anchor="ctr" anchorCtr="1"/>
          <a:lstStyle/>
          <a:p>
            <a:pPr algn="ctr"/>
            <a:r>
              <a:rPr lang="en-US" sz="3200" b="1" dirty="0">
                <a:solidFill>
                  <a:schemeClr val="tx1"/>
                </a:solidFill>
                <a:latin typeface="Bookman Old Style" panose="02050604050505020204" pitchFamily="18" charset="0"/>
              </a:rPr>
              <a:t>Senior Design Project-2023-24</a:t>
            </a:r>
          </a:p>
        </p:txBody>
      </p:sp>
      <p:sp>
        <p:nvSpPr>
          <p:cNvPr id="2" name="TextBox 1">
            <a:extLst>
              <a:ext uri="{FF2B5EF4-FFF2-40B4-BE49-F238E27FC236}">
                <a16:creationId xmlns:a16="http://schemas.microsoft.com/office/drawing/2014/main" id="{65C33581-6955-B573-8E2B-E106CD9A98A6}"/>
              </a:ext>
            </a:extLst>
          </p:cNvPr>
          <p:cNvSpPr txBox="1"/>
          <p:nvPr/>
        </p:nvSpPr>
        <p:spPr>
          <a:xfrm>
            <a:off x="0" y="3237130"/>
            <a:ext cx="7497760" cy="1569660"/>
          </a:xfrm>
          <a:prstGeom prst="rect">
            <a:avLst/>
          </a:prstGeom>
          <a:noFill/>
        </p:spPr>
        <p:txBody>
          <a:bodyPr wrap="square" rtlCol="0">
            <a:spAutoFit/>
          </a:bodyPr>
          <a:lstStyle/>
          <a:p>
            <a:pPr algn="just"/>
            <a:r>
              <a:rPr lang="en-IN" sz="2400" kern="0" dirty="0">
                <a:solidFill>
                  <a:srgbClr val="222222"/>
                </a:solidFill>
                <a:effectLst/>
                <a:latin typeface="Bookman Old Style" panose="02050604050505020204" pitchFamily="18" charset="0"/>
                <a:ea typeface="Times New Roman" panose="02020603050405020304" pitchFamily="18" charset="0"/>
                <a:cs typeface="Calibri" panose="020F0502020204030204" pitchFamily="34" charset="0"/>
              </a:rPr>
              <a:t>This Project aims to implement and simulate content addressable memory(CAM) and CAM array. Also Study the Impact of Single Event Upset(SEU) in CAM array</a:t>
            </a:r>
          </a:p>
        </p:txBody>
      </p:sp>
      <p:sp>
        <p:nvSpPr>
          <p:cNvPr id="3" name="TextBox 2">
            <a:extLst>
              <a:ext uri="{FF2B5EF4-FFF2-40B4-BE49-F238E27FC236}">
                <a16:creationId xmlns:a16="http://schemas.microsoft.com/office/drawing/2014/main" id="{E449E60C-564F-76C3-C640-831F18827ED1}"/>
              </a:ext>
            </a:extLst>
          </p:cNvPr>
          <p:cNvSpPr txBox="1"/>
          <p:nvPr/>
        </p:nvSpPr>
        <p:spPr>
          <a:xfrm>
            <a:off x="-2" y="5693102"/>
            <a:ext cx="7239000" cy="2139560"/>
          </a:xfrm>
          <a:prstGeom prst="rect">
            <a:avLst/>
          </a:prstGeom>
          <a:noFill/>
        </p:spPr>
        <p:txBody>
          <a:bodyPr wrap="square" rtlCol="0">
            <a:spAutoFit/>
          </a:bodyPr>
          <a:lstStyle/>
          <a:p>
            <a:pPr marL="342900" lvl="0" indent="-342900" algn="just">
              <a:lnSpc>
                <a:spcPct val="107000"/>
              </a:lnSpc>
              <a:spcAft>
                <a:spcPts val="800"/>
              </a:spcAft>
              <a:buFont typeface="Arial" panose="020B0604020202020204" pitchFamily="34" charset="0"/>
              <a:buChar char="•"/>
              <a:tabLst>
                <a:tab pos="457200" algn="l"/>
              </a:tabLst>
            </a:pPr>
            <a:r>
              <a:rPr lang="en-IN" sz="1800" kern="100" dirty="0">
                <a:effectLst/>
                <a:latin typeface="Bookman Old Style" panose="02050604050505020204" pitchFamily="18" charset="0"/>
                <a:ea typeface="Calibri" panose="020F0502020204030204" pitchFamily="34" charset="0"/>
                <a:cs typeface="Times New Roman" panose="02020603050405020304" pitchFamily="18" charset="0"/>
              </a:rPr>
              <a:t>Analyse different CAM architecture</a:t>
            </a: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Bookman Old Style" panose="02050604050505020204" pitchFamily="18" charset="0"/>
                <a:ea typeface="Calibri" panose="020F0502020204030204" pitchFamily="34" charset="0"/>
                <a:cs typeface="Times New Roman" panose="02020603050405020304" pitchFamily="18" charset="0"/>
              </a:rPr>
              <a:t>To model the double exponential current pulse(DECP) in Cadence.</a:t>
            </a:r>
            <a:endParaRPr lang="en-IN" sz="18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US" sz="1800" kern="100" dirty="0">
                <a:effectLst/>
                <a:latin typeface="Bookman Old Style" panose="02050604050505020204" pitchFamily="18" charset="0"/>
                <a:ea typeface="Calibri" panose="020F0502020204030204" pitchFamily="34" charset="0"/>
                <a:cs typeface="Times New Roman" panose="02020603050405020304" pitchFamily="18" charset="0"/>
              </a:rPr>
              <a:t>To study the impact of single-event upset on CAM.</a:t>
            </a:r>
            <a:endParaRPr lang="en-IN" sz="1800" kern="100" dirty="0">
              <a:effectLst/>
              <a:latin typeface="Bookman Old Style" panose="020506040505050202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To determine the threshold of DECP which causes single-event upset</a:t>
            </a:r>
            <a:endParaRPr lang="en-IN" sz="2400" dirty="0">
              <a:latin typeface="Bookman Old Style" panose="02050604050505020204" pitchFamily="18" charset="0"/>
            </a:endParaRPr>
          </a:p>
        </p:txBody>
      </p:sp>
      <p:sp>
        <p:nvSpPr>
          <p:cNvPr id="4" name="TextBox 3">
            <a:extLst>
              <a:ext uri="{FF2B5EF4-FFF2-40B4-BE49-F238E27FC236}">
                <a16:creationId xmlns:a16="http://schemas.microsoft.com/office/drawing/2014/main" id="{EE7CAF9A-F145-BCA0-423F-A3F1D1AB19A1}"/>
              </a:ext>
            </a:extLst>
          </p:cNvPr>
          <p:cNvSpPr txBox="1"/>
          <p:nvPr/>
        </p:nvSpPr>
        <p:spPr>
          <a:xfrm>
            <a:off x="23535" y="8374911"/>
            <a:ext cx="7362259" cy="1917128"/>
          </a:xfrm>
          <a:prstGeom prst="rect">
            <a:avLst/>
          </a:prstGeom>
          <a:noFill/>
        </p:spPr>
        <p:txBody>
          <a:bodyPr wrap="square" rtlCol="0">
            <a:spAutoFit/>
          </a:bodyPr>
          <a:lstStyle/>
          <a:p>
            <a:pPr algn="just"/>
            <a:r>
              <a:rPr lang="en-IN" sz="1800" kern="0" dirty="0">
                <a:solidFill>
                  <a:srgbClr val="0F0F0F"/>
                </a:solidFill>
                <a:effectLst/>
                <a:latin typeface="Bookman Old Style" panose="02050604050505020204" pitchFamily="18" charset="0"/>
                <a:ea typeface="Times New Roman" panose="02020603050405020304" pitchFamily="18" charset="0"/>
              </a:rPr>
              <a:t>1)Low Energy Metric Content Addressable Memory (CAM) with Multi Voltage </a:t>
            </a:r>
            <a:r>
              <a:rPr lang="en-IN" sz="1800" kern="0" dirty="0" err="1">
                <a:solidFill>
                  <a:srgbClr val="0F0F0F"/>
                </a:solidFill>
                <a:effectLst/>
                <a:latin typeface="Bookman Old Style" panose="02050604050505020204" pitchFamily="18" charset="0"/>
                <a:ea typeface="Times New Roman" panose="02020603050405020304" pitchFamily="18" charset="0"/>
              </a:rPr>
              <a:t>Matchline</a:t>
            </a:r>
            <a:r>
              <a:rPr lang="en-IN" sz="1800" kern="0" dirty="0">
                <a:solidFill>
                  <a:srgbClr val="0F0F0F"/>
                </a:solidFill>
                <a:effectLst/>
                <a:latin typeface="Bookman Old Style" panose="02050604050505020204" pitchFamily="18" charset="0"/>
                <a:ea typeface="Times New Roman" panose="02020603050405020304" pitchFamily="18" charset="0"/>
              </a:rPr>
              <a:t> Segments</a:t>
            </a:r>
          </a:p>
          <a:p>
            <a:pPr algn="just">
              <a:lnSpc>
                <a:spcPct val="107000"/>
              </a:lnSpc>
              <a:spcAft>
                <a:spcPts val="800"/>
              </a:spcAft>
            </a:pPr>
            <a:r>
              <a:rPr lang="en-IN" sz="1800" kern="0" dirty="0">
                <a:solidFill>
                  <a:srgbClr val="0F0F0F"/>
                </a:solidFill>
                <a:effectLst/>
                <a:latin typeface="Bookman Old Style" panose="02050604050505020204" pitchFamily="18" charset="0"/>
                <a:ea typeface="Times New Roman" panose="02020603050405020304" pitchFamily="18" charset="0"/>
                <a:cs typeface="Calibri" panose="020F0502020204030204" pitchFamily="34" charset="0"/>
              </a:rPr>
              <a:t>2)Content Addressable Memory—Early Predict and</a:t>
            </a:r>
            <a:r>
              <a:rPr lang="en-IN" sz="1800" kern="100" dirty="0">
                <a:latin typeface="Bookman Old Style" panose="02050604050505020204" pitchFamily="18" charset="0"/>
                <a:ea typeface="Calibri" panose="020F0502020204030204" pitchFamily="34" charset="0"/>
                <a:cs typeface="Times New Roman" panose="02020603050405020304" pitchFamily="18" charset="0"/>
              </a:rPr>
              <a:t> </a:t>
            </a:r>
            <a:r>
              <a:rPr lang="en-IN" sz="1800" kern="0" dirty="0">
                <a:solidFill>
                  <a:srgbClr val="0F0F0F"/>
                </a:solidFill>
                <a:effectLst/>
                <a:latin typeface="Bookman Old Style" panose="02050604050505020204" pitchFamily="18" charset="0"/>
                <a:ea typeface="Times New Roman" panose="02020603050405020304" pitchFamily="18" charset="0"/>
              </a:rPr>
              <a:t>Terminate </a:t>
            </a:r>
            <a:r>
              <a:rPr lang="en-IN" sz="1800" kern="0" dirty="0" err="1">
                <a:solidFill>
                  <a:srgbClr val="0F0F0F"/>
                </a:solidFill>
                <a:effectLst/>
                <a:latin typeface="Bookman Old Style" panose="02050604050505020204" pitchFamily="18" charset="0"/>
                <a:ea typeface="Times New Roman" panose="02020603050405020304" pitchFamily="18" charset="0"/>
              </a:rPr>
              <a:t>Precharge</a:t>
            </a:r>
            <a:r>
              <a:rPr lang="en-IN" sz="1800" kern="0" dirty="0">
                <a:solidFill>
                  <a:srgbClr val="0F0F0F"/>
                </a:solidFill>
                <a:effectLst/>
                <a:latin typeface="Bookman Old Style" panose="02050604050505020204" pitchFamily="18" charset="0"/>
                <a:ea typeface="Times New Roman" panose="02020603050405020304" pitchFamily="18" charset="0"/>
              </a:rPr>
              <a:t> of Match-Line Mohammed </a:t>
            </a:r>
            <a:r>
              <a:rPr lang="en-IN" sz="1800" kern="0" dirty="0" err="1">
                <a:solidFill>
                  <a:srgbClr val="0F0F0F"/>
                </a:solidFill>
                <a:effectLst/>
                <a:latin typeface="Bookman Old Style" panose="02050604050505020204" pitchFamily="18" charset="0"/>
                <a:ea typeface="Times New Roman" panose="02020603050405020304" pitchFamily="18" charset="0"/>
              </a:rPr>
              <a:t>Zackriya</a:t>
            </a:r>
            <a:r>
              <a:rPr lang="en-IN" sz="1800" kern="0" dirty="0">
                <a:solidFill>
                  <a:srgbClr val="0F0F0F"/>
                </a:solidFill>
                <a:effectLst/>
                <a:latin typeface="Bookman Old Style" panose="02050604050505020204" pitchFamily="18" charset="0"/>
                <a:ea typeface="Times New Roman" panose="02020603050405020304" pitchFamily="18" charset="0"/>
              </a:rPr>
              <a:t> V and Harish M. </a:t>
            </a:r>
            <a:r>
              <a:rPr lang="en-IN" sz="1800" kern="0" dirty="0" err="1">
                <a:solidFill>
                  <a:srgbClr val="0F0F0F"/>
                </a:solidFill>
                <a:effectLst/>
                <a:latin typeface="Bookman Old Style" panose="02050604050505020204" pitchFamily="18" charset="0"/>
                <a:ea typeface="Times New Roman" panose="02020603050405020304" pitchFamily="18" charset="0"/>
              </a:rPr>
              <a:t>Kittur</a:t>
            </a:r>
            <a:r>
              <a:rPr lang="en-IN" sz="1800" kern="0" dirty="0">
                <a:solidFill>
                  <a:srgbClr val="0F0F0F"/>
                </a:solidFill>
                <a:effectLst/>
                <a:latin typeface="Bookman Old Style" panose="02050604050505020204" pitchFamily="18" charset="0"/>
                <a:ea typeface="Times New Roman" panose="02020603050405020304" pitchFamily="18" charset="0"/>
              </a:rPr>
              <a:t>.</a:t>
            </a:r>
          </a:p>
          <a:p>
            <a:pPr algn="just">
              <a:lnSpc>
                <a:spcPct val="107000"/>
              </a:lnSpc>
              <a:spcAft>
                <a:spcPts val="800"/>
              </a:spcAft>
            </a:pPr>
            <a:r>
              <a:rPr lang="en-IN" sz="1800" kern="0" dirty="0">
                <a:solidFill>
                  <a:srgbClr val="0F0F0F"/>
                </a:solidFill>
                <a:latin typeface="Bookman Old Style" panose="02050604050505020204" pitchFamily="18" charset="0"/>
              </a:rPr>
              <a:t>3)</a:t>
            </a:r>
            <a:r>
              <a:rPr lang="en-IN" sz="1050" b="0" i="0" dirty="0">
                <a:effectLst/>
                <a:latin typeface="Arial" panose="020B0604020202020204" pitchFamily="34" charset="0"/>
              </a:rPr>
              <a:t> </a:t>
            </a:r>
            <a:r>
              <a:rPr lang="en-IN" sz="1800" b="0" i="0" dirty="0" err="1">
                <a:effectLst/>
                <a:latin typeface="Bookman Old Style" panose="02050604050505020204" pitchFamily="18" charset="0"/>
              </a:rPr>
              <a:t>Precharge</a:t>
            </a:r>
            <a:r>
              <a:rPr lang="en-IN" sz="1800" b="0" i="0" dirty="0">
                <a:effectLst/>
                <a:latin typeface="Bookman Old Style" panose="02050604050505020204" pitchFamily="18" charset="0"/>
              </a:rPr>
              <a:t>-Free, Low-Power Content-Addressable Memory</a:t>
            </a:r>
            <a:endParaRPr lang="en-IN" sz="1800" dirty="0">
              <a:latin typeface="Bookman Old Style" panose="02050604050505020204" pitchFamily="18" charset="0"/>
            </a:endParaRPr>
          </a:p>
        </p:txBody>
      </p:sp>
      <p:sp>
        <p:nvSpPr>
          <p:cNvPr id="7" name="TextBox 6">
            <a:extLst>
              <a:ext uri="{FF2B5EF4-FFF2-40B4-BE49-F238E27FC236}">
                <a16:creationId xmlns:a16="http://schemas.microsoft.com/office/drawing/2014/main" id="{C0747BA9-45AE-30BA-93F8-939A382CD9AB}"/>
              </a:ext>
            </a:extLst>
          </p:cNvPr>
          <p:cNvSpPr txBox="1"/>
          <p:nvPr/>
        </p:nvSpPr>
        <p:spPr>
          <a:xfrm>
            <a:off x="67752" y="12192000"/>
            <a:ext cx="7430008" cy="1754326"/>
          </a:xfrm>
          <a:prstGeom prst="rect">
            <a:avLst/>
          </a:prstGeom>
          <a:noFill/>
        </p:spPr>
        <p:txBody>
          <a:bodyPr wrap="square" rtlCol="0">
            <a:spAutoFit/>
          </a:bodyPr>
          <a:lstStyle/>
          <a:p>
            <a:pPr algn="just"/>
            <a:r>
              <a:rPr lang="en-US" sz="1800" dirty="0">
                <a:latin typeface="Bookman Old Style" panose="02050604050505020204" pitchFamily="18" charset="0"/>
              </a:rPr>
              <a:t>The project contributes to advancing semiconductor reliability by developing a radiation-hardened Content Addressable Memory (CAM) design in Cadence. This includes the creation of error-resilient CAM schematics, mitigating Single-Event Upsets (SEUs) and enhancing overall system dependability in critical applications.</a:t>
            </a:r>
            <a:endParaRPr lang="en-IN" sz="1800" dirty="0">
              <a:latin typeface="Bookman Old Style" panose="02050604050505020204" pitchFamily="18" charset="0"/>
            </a:endParaRPr>
          </a:p>
        </p:txBody>
      </p:sp>
      <p:pic>
        <p:nvPicPr>
          <p:cNvPr id="6" name="Picture 5">
            <a:extLst>
              <a:ext uri="{FF2B5EF4-FFF2-40B4-BE49-F238E27FC236}">
                <a16:creationId xmlns:a16="http://schemas.microsoft.com/office/drawing/2014/main" id="{771D88A9-17DC-9DB8-09D2-0B5C190E7050}"/>
              </a:ext>
            </a:extLst>
          </p:cNvPr>
          <p:cNvPicPr>
            <a:picLocks noChangeAspect="1"/>
          </p:cNvPicPr>
          <p:nvPr/>
        </p:nvPicPr>
        <p:blipFill>
          <a:blip r:embed="rId4"/>
          <a:stretch>
            <a:fillRect/>
          </a:stretch>
        </p:blipFill>
        <p:spPr>
          <a:xfrm>
            <a:off x="7581879" y="3237130"/>
            <a:ext cx="7070765" cy="4098031"/>
          </a:xfrm>
          <a:prstGeom prst="rect">
            <a:avLst/>
          </a:prstGeom>
        </p:spPr>
      </p:pic>
      <p:pic>
        <p:nvPicPr>
          <p:cNvPr id="8" name="Picture 7">
            <a:extLst>
              <a:ext uri="{FF2B5EF4-FFF2-40B4-BE49-F238E27FC236}">
                <a16:creationId xmlns:a16="http://schemas.microsoft.com/office/drawing/2014/main" id="{074A933C-0179-850B-1524-C1E17D8188BD}"/>
              </a:ext>
            </a:extLst>
          </p:cNvPr>
          <p:cNvPicPr>
            <a:picLocks noChangeAspect="1"/>
          </p:cNvPicPr>
          <p:nvPr/>
        </p:nvPicPr>
        <p:blipFill>
          <a:blip r:embed="rId5"/>
          <a:stretch>
            <a:fillRect/>
          </a:stretch>
        </p:blipFill>
        <p:spPr>
          <a:xfrm>
            <a:off x="14848730" y="3176451"/>
            <a:ext cx="6414986" cy="4656211"/>
          </a:xfrm>
          <a:prstGeom prst="rect">
            <a:avLst/>
          </a:prstGeom>
        </p:spPr>
      </p:pic>
      <p:pic>
        <p:nvPicPr>
          <p:cNvPr id="10" name="Picture 9">
            <a:extLst>
              <a:ext uri="{FF2B5EF4-FFF2-40B4-BE49-F238E27FC236}">
                <a16:creationId xmlns:a16="http://schemas.microsoft.com/office/drawing/2014/main" id="{4444C0BF-0A08-B4DC-A61E-8AEA8476F21B}"/>
              </a:ext>
            </a:extLst>
          </p:cNvPr>
          <p:cNvPicPr>
            <a:picLocks noChangeAspect="1"/>
          </p:cNvPicPr>
          <p:nvPr/>
        </p:nvPicPr>
        <p:blipFill>
          <a:blip r:embed="rId6"/>
          <a:stretch>
            <a:fillRect/>
          </a:stretch>
        </p:blipFill>
        <p:spPr>
          <a:xfrm>
            <a:off x="7609728" y="11478960"/>
            <a:ext cx="6891529" cy="2724216"/>
          </a:xfrm>
          <a:prstGeom prst="rect">
            <a:avLst/>
          </a:prstGeom>
        </p:spPr>
      </p:pic>
      <p:sp>
        <p:nvSpPr>
          <p:cNvPr id="11" name="TextBox 10">
            <a:extLst>
              <a:ext uri="{FF2B5EF4-FFF2-40B4-BE49-F238E27FC236}">
                <a16:creationId xmlns:a16="http://schemas.microsoft.com/office/drawing/2014/main" id="{A887C0AE-25F9-94F8-3AEE-6563907B271B}"/>
              </a:ext>
            </a:extLst>
          </p:cNvPr>
          <p:cNvSpPr txBox="1"/>
          <p:nvPr/>
        </p:nvSpPr>
        <p:spPr>
          <a:xfrm>
            <a:off x="14830916" y="9168239"/>
            <a:ext cx="6414986" cy="3139321"/>
          </a:xfrm>
          <a:prstGeom prst="rect">
            <a:avLst/>
          </a:prstGeom>
          <a:noFill/>
        </p:spPr>
        <p:txBody>
          <a:bodyPr wrap="square" rtlCol="0">
            <a:spAutoFit/>
          </a:bodyPr>
          <a:lstStyle/>
          <a:p>
            <a:pPr algn="just"/>
            <a:r>
              <a:rPr lang="en-US" sz="1800" dirty="0">
                <a:latin typeface="Bookman Old Style" panose="02050604050505020204" pitchFamily="18" charset="0"/>
              </a:rPr>
              <a:t>Identifying the current threshold value in a Double Exponential Current Pulse (DECP) is critical for determining the circuit's resiliency. It gives critical information about the maximum current that the circuit can handle without failing. This understanding drives the careful design of real-time memory systems, preventing potential problems such as malfunctions or data corruption. Designers can build safety margins and guarantee the memory performs consistently within its specified parameters by understanding the circuit's limits.</a:t>
            </a:r>
            <a:endParaRPr lang="en-IN" sz="1800" dirty="0">
              <a:latin typeface="Bookman Old Style" panose="02050604050505020204" pitchFamily="18" charset="0"/>
            </a:endParaRPr>
          </a:p>
        </p:txBody>
      </p:sp>
      <p:sp>
        <p:nvSpPr>
          <p:cNvPr id="12" name="TextBox 11">
            <a:extLst>
              <a:ext uri="{FF2B5EF4-FFF2-40B4-BE49-F238E27FC236}">
                <a16:creationId xmlns:a16="http://schemas.microsoft.com/office/drawing/2014/main" id="{C167249C-3EC5-D2A0-0821-3104C2872265}"/>
              </a:ext>
            </a:extLst>
          </p:cNvPr>
          <p:cNvSpPr txBox="1"/>
          <p:nvPr/>
        </p:nvSpPr>
        <p:spPr>
          <a:xfrm>
            <a:off x="14848730" y="12871609"/>
            <a:ext cx="6397172" cy="1477328"/>
          </a:xfrm>
          <a:prstGeom prst="rect">
            <a:avLst/>
          </a:prstGeom>
          <a:noFill/>
        </p:spPr>
        <p:txBody>
          <a:bodyPr wrap="square" rtlCol="0">
            <a:spAutoFit/>
          </a:bodyPr>
          <a:lstStyle/>
          <a:p>
            <a:pPr algn="just"/>
            <a:r>
              <a:rPr lang="en-US" sz="1800" dirty="0">
                <a:latin typeface="Bookman Old Style" panose="02050604050505020204" pitchFamily="18" charset="0"/>
              </a:rPr>
              <a:t>This project systematically designed and simulated various CAM cells using Cadence. Emphasizing array-level performance, we evaluated the CAM array's functionality and modeled Single-Event Upsets to assess vulnerabilities under external radiation. </a:t>
            </a:r>
            <a:endParaRPr lang="en-IN" sz="1800" dirty="0">
              <a:latin typeface="Bookman Old Style" panose="0205060405050502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485</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Bookman Old Style</vt:lpstr>
      <vt:lpstr>Calibri</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Kiran Hanamagoudar</cp:lastModifiedBy>
  <cp:revision>207</cp:revision>
  <dcterms:created xsi:type="dcterms:W3CDTF">2009-07-23T11:11:00Z</dcterms:created>
  <dcterms:modified xsi:type="dcterms:W3CDTF">2023-12-04T14:53:21Z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F824C07D7EAC4B8B9C3EF611EE173074</vt:lpwstr>
  </property>
  <property fmtid="{D5CDD505-2E9C-101B-9397-08002B2CF9AE}" pid="3" name="KSOProductBuildVer">
    <vt:lpwstr>1033-11.2.0.11388</vt:lpwstr>
  </property>
</Properties>
</file>