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0" r:id="rId6"/>
    <p:sldId id="261" r:id="rId7"/>
    <p:sldId id="263" r:id="rId8"/>
    <p:sldId id="264" r:id="rId9"/>
    <p:sldId id="262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419868-F4DC-45BE-81C1-936199E24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58C0A82-81D1-4894-930D-697B1F04A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0D20BA-9FA4-4639-A3BF-D438C9BF3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6B6B-5A07-4B47-801C-968BBB129744}" type="datetimeFigureOut">
              <a:rPr lang="en-IN" smtClean="0"/>
              <a:pPr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F2F38A-7A77-4592-8D6F-C05BF6D04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AEFB46-36CE-4D59-B713-6E673084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D462-1638-4B34-9FC3-D2E38F8AD0E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1602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5B14CA-48B9-48C3-8F4B-4C9E57C3B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01E5E68-D6C1-4797-93DC-568B5D8A2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CBC027-981A-4E3C-9C17-76804409D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6B6B-5A07-4B47-801C-968BBB129744}" type="datetimeFigureOut">
              <a:rPr lang="en-IN" smtClean="0"/>
              <a:pPr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596338-DE6B-4A29-9952-DEE280C89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84B842-B89C-48BE-B4AC-2CA9BE8B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D462-1638-4B34-9FC3-D2E38F8AD0E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4680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E4CEED4-8301-45B7-BE73-E8762DD407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EF04FE8-617F-423C-9B59-7C0042F0E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A0E102E-DAAB-4FB6-981E-7AE070FA3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6B6B-5A07-4B47-801C-968BBB129744}" type="datetimeFigureOut">
              <a:rPr lang="en-IN" smtClean="0"/>
              <a:pPr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AD3945-FC49-4605-A177-65500FAAE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27AA92-11F7-409C-958F-87F4CFDC2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D462-1638-4B34-9FC3-D2E38F8AD0E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7669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64793C-DFAA-426B-87CB-FD0E1068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461E8E-E77F-4DA1-82A0-71C5CA651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2C7FF0-D6CA-4335-B748-9748EAB1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6B6B-5A07-4B47-801C-968BBB129744}" type="datetimeFigureOut">
              <a:rPr lang="en-IN" smtClean="0"/>
              <a:pPr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B75736-1C68-4444-A762-3B44FD5B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0C76CA2-B558-43D5-AEBB-4A47E907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D462-1638-4B34-9FC3-D2E38F8AD0E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09265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0DC481-2249-48D0-A0BA-BF847CD1C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1E1C5C4-DFB2-4FD2-B0DD-FE6D105F0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1B6B9A-48BC-4483-94A4-9B58F991D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6B6B-5A07-4B47-801C-968BBB129744}" type="datetimeFigureOut">
              <a:rPr lang="en-IN" smtClean="0"/>
              <a:pPr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4FD418-A195-4130-9A9A-3F3E28BDF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F50EC22-DCB2-4CF0-9AAF-78D9E937B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D462-1638-4B34-9FC3-D2E38F8AD0E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3268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EC244B-AF64-41D0-94DA-B261669DD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A0B77C-0308-4F06-B7CB-53C8A5F2C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3AD716D-E6B7-4196-A022-F6FEA4D39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E5A24E7-5018-4505-AACA-23E2F996B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6B6B-5A07-4B47-801C-968BBB129744}" type="datetimeFigureOut">
              <a:rPr lang="en-IN" smtClean="0"/>
              <a:pPr/>
              <a:t>21-11-2023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DDEAF2D-3296-473B-9A06-A8CC3CC2A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ACE7D0-CD4D-4ADC-96C6-6E13FB1BD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D462-1638-4B34-9FC3-D2E38F8AD0E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5588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14487B-4DEE-4AB2-98F3-7343D124E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625E36E-5D67-473B-8009-8EEBBAF68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422A0A5-8E0A-49FF-953A-A9723F6BF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548BEFE-2705-4122-A97D-32794F71A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170BD02-838A-4DAD-BDCF-5B8EC3794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0189E07-91BD-49EB-9E8F-A08FF98C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6B6B-5A07-4B47-801C-968BBB129744}" type="datetimeFigureOut">
              <a:rPr lang="en-IN" smtClean="0"/>
              <a:pPr/>
              <a:t>21-11-2023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5D3A4A3-2BAC-42E1-B040-486F7DF8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18CCEA-BDD3-44EC-94E6-7913B708A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D462-1638-4B34-9FC3-D2E38F8AD0E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1721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AA12F8-E577-46B1-A9AA-02E78DE7F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48AAE3B-11D1-4FD8-BAA8-493C826B9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6B6B-5A07-4B47-801C-968BBB129744}" type="datetimeFigureOut">
              <a:rPr lang="en-IN" smtClean="0"/>
              <a:pPr/>
              <a:t>21-11-2023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0528759-7F3E-4005-9A85-72778BCA2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7679E39-94A1-43D2-B60C-F7C2B222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D462-1638-4B34-9FC3-D2E38F8AD0E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6261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BF9B51E-C5C2-4E4C-ABCB-2EACEC2F0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6B6B-5A07-4B47-801C-968BBB129744}" type="datetimeFigureOut">
              <a:rPr lang="en-IN" smtClean="0"/>
              <a:pPr/>
              <a:t>21-11-2023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DEDB5A6-358A-44F9-AC90-C37695B91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E88C502-3A91-4A05-850A-48B610049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D462-1638-4B34-9FC3-D2E38F8AD0E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6189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48FE1A-F124-4564-80A1-AC7E20C46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EE6525-479A-4D3A-B64F-B2673E6BE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2838449-1AA0-4EB6-9C7E-186F93597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36A8DAE-5C6B-4568-8BA5-E3A3D1DBC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6B6B-5A07-4B47-801C-968BBB129744}" type="datetimeFigureOut">
              <a:rPr lang="en-IN" smtClean="0"/>
              <a:pPr/>
              <a:t>21-11-2023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5ABD99F-5BCA-4873-A346-FEC2FB9DB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9919672-D56B-4EFC-811B-AA86A4B2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D462-1638-4B34-9FC3-D2E38F8AD0E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56515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0EF53F-1C62-458B-A5E6-778AA14DF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853F411-86F0-4A3B-AEDE-3F35ADDD15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7DF043A-3479-41B9-AFBF-7621B5DA3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DCFC6B6-ACEC-4919-B392-0E791C8F7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6B6B-5A07-4B47-801C-968BBB129744}" type="datetimeFigureOut">
              <a:rPr lang="en-IN" smtClean="0"/>
              <a:pPr/>
              <a:t>21-11-2023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514F8B2-8D95-4C8E-AF0A-DEA5D18A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8EE806E-1910-4249-9ABA-42CD3EEF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D462-1638-4B34-9FC3-D2E38F8AD0E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162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FC86BF7-E59F-4CF5-9C87-9D1885122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C946273-BE5B-414D-B9E4-3D2B90717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CFBA68D-E9BE-4B18-A942-17243206B5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B6B6B-5A07-4B47-801C-968BBB129744}" type="datetimeFigureOut">
              <a:rPr lang="en-IN" smtClean="0"/>
              <a:pPr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DB3DF5-7F41-4008-B314-E06EFC48B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606B201-A4E4-42C2-B389-66B58A0A2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0D462-1638-4B34-9FC3-D2E38F8AD0E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6907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2072-6694/13/11/2606" TargetMode="External"/><Relationship Id="rId2" Type="http://schemas.openxmlformats.org/officeDocument/2006/relationships/hyperlink" Target="http://www.prisma-stateme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dpi.com/2227-9709/8/2/3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isma-statement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C9677C-BFB8-4260-AA7A-0FF5A22FEF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PRISMA Protocol for Systematic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1C33CC0-6DE7-4ADE-BCB0-908A9BBB1D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[Preferred Reporting Items for Systematic reviews and Meta-Analyses</a:t>
            </a:r>
            <a:r>
              <a:rPr lang="en-IN" dirty="0" smtClean="0"/>
              <a:t>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03389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CA46F6-5B7A-4C1E-9EEB-A7C0CC940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and Documents related to PRISMA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BC0C45-5354-4D3F-80AF-650D656C6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PRISMA Statement</a:t>
            </a:r>
          </a:p>
          <a:p>
            <a:pPr lvl="1"/>
            <a:r>
              <a:rPr lang="en-US" dirty="0">
                <a:hlinkClick r:id="rId2"/>
              </a:rPr>
              <a:t>http://www.prisma-statement.org/</a:t>
            </a:r>
            <a:endParaRPr lang="en-US" dirty="0"/>
          </a:p>
          <a:p>
            <a:pPr lvl="1"/>
            <a:r>
              <a:rPr lang="en-US" dirty="0"/>
              <a:t>Contains:</a:t>
            </a:r>
          </a:p>
          <a:p>
            <a:pPr lvl="2"/>
            <a:r>
              <a:rPr lang="en-US" dirty="0"/>
              <a:t>Official statement</a:t>
            </a:r>
          </a:p>
          <a:p>
            <a:pPr lvl="2"/>
            <a:r>
              <a:rPr lang="en-US" dirty="0"/>
              <a:t>Flowchart of literature selection</a:t>
            </a:r>
          </a:p>
          <a:p>
            <a:pPr lvl="2"/>
            <a:r>
              <a:rPr lang="en-US" dirty="0"/>
              <a:t>Checklist of reporting items</a:t>
            </a:r>
          </a:p>
          <a:p>
            <a:pPr lvl="2"/>
            <a:r>
              <a:rPr lang="en-US" dirty="0"/>
              <a:t>Citations</a:t>
            </a:r>
          </a:p>
          <a:p>
            <a:r>
              <a:rPr lang="en-US" dirty="0"/>
              <a:t>Examples using PRISMA:</a:t>
            </a:r>
          </a:p>
          <a:p>
            <a:pPr lvl="1"/>
            <a:r>
              <a:rPr lang="en-US" dirty="0"/>
              <a:t>Accuracy of Machine Learning Algorithms for the Classification of Molecular Features of Gliomas on MRI: A Systematic Literature Review and Meta-Analysis. </a:t>
            </a:r>
            <a:r>
              <a:rPr lang="en-US" dirty="0">
                <a:hlinkClick r:id="rId3"/>
              </a:rPr>
              <a:t>https://www.mdpi.com/2072-6694/13/11/2606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Convolutional Extreme Learning Machines: A Systematic Review. </a:t>
            </a:r>
            <a:r>
              <a:rPr lang="en-US" dirty="0">
                <a:hlinkClick r:id="rId4"/>
              </a:rPr>
              <a:t>https://www.mdpi.com/2227-9709/8/2/33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69658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53C623-E8AE-4FD5-9435-803C3E62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Survey vs Review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xmlns="" id="{A74544A9-D6CC-43CD-A1B1-84505BAE0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7966899"/>
              </p:ext>
            </p:extLst>
          </p:nvPr>
        </p:nvGraphicFramePr>
        <p:xfrm>
          <a:off x="838199" y="1690688"/>
          <a:ext cx="10515600" cy="4802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366144698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1788046240"/>
                    </a:ext>
                  </a:extLst>
                </a:gridCol>
              </a:tblGrid>
              <a:tr h="7639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Literature Survey</a:t>
                      </a:r>
                      <a:endParaRPr lang="en-IN" sz="2000" dirty="0"/>
                    </a:p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Literature Review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44078433"/>
                  </a:ext>
                </a:extLst>
              </a:tr>
              <a:tr h="7639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Surface-level view of existing literature of a field/domain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Extensive analysis of research work done in a field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1967943"/>
                  </a:ext>
                </a:extLst>
              </a:tr>
              <a:tr h="7639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Presentable as either a short article or part of a longer article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Often presented as an article of its own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30860378"/>
                  </a:ext>
                </a:extLst>
              </a:tr>
              <a:tr h="7639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Mostly summarization of work done in the concerned field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Detailed description of the progress of research done in the concerned field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5621408"/>
                  </a:ext>
                </a:extLst>
              </a:tr>
              <a:tr h="1746250">
                <a:tc>
                  <a:txBody>
                    <a:bodyPr/>
                    <a:lstStyle/>
                    <a:p>
                      <a:pPr lvl="0"/>
                      <a:r>
                        <a:rPr lang="en-US" sz="2000" dirty="0"/>
                        <a:t>Usually aimed at pinpointing the problem to be tackled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Usually aimed at finding out concepts and flaws in previous research and how to proceed on them, as a guide for future researchers</a:t>
                      </a:r>
                      <a:endParaRPr lang="en-IN" sz="2000" dirty="0"/>
                    </a:p>
                    <a:p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76066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28421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8603C0-FF81-43AB-8ACE-B9405D69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Review vs Systematic Review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F3C47939-35B6-4B8F-BB89-41757D13B0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372634181"/>
              </p:ext>
            </p:extLst>
          </p:nvPr>
        </p:nvGraphicFramePr>
        <p:xfrm>
          <a:off x="838200" y="1690688"/>
          <a:ext cx="10515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423982067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4248354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Arbitrary Review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Systematic Review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160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No specific reviewing method adopted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Specific/systematic reviewing protocol/procedure adopted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1142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Thematic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Question-based approach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67983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No criteria defined on the inclusion/exclusion of studied articles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Regulated criteria and conditions followed for limiting the number and content of studied articles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3886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No specific question is answered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Specific research questions are answered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8443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Biasing of authors may be present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Minimal bias is attempted to be ensured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3704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Review conclusions may/may not be reproducible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Review conclusions should be reproducible as far as possible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5337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32582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3D6C05-E566-472A-BF1A-AA9BAE54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Systematic Review vs Meta Analysis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9434E48D-98CD-4E27-95CE-131307BD5B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44484521"/>
              </p:ext>
            </p:extLst>
          </p:nvPr>
        </p:nvGraphicFramePr>
        <p:xfrm>
          <a:off x="838200" y="1825624"/>
          <a:ext cx="10515600" cy="4256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92949032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788200934"/>
                    </a:ext>
                  </a:extLst>
                </a:gridCol>
              </a:tblGrid>
              <a:tr h="602341">
                <a:tc>
                  <a:txBody>
                    <a:bodyPr/>
                    <a:lstStyle/>
                    <a:p>
                      <a:r>
                        <a:rPr lang="en-US" sz="2400" dirty="0"/>
                        <a:t>Systematic Review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Meta Analysis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039101"/>
                  </a:ext>
                </a:extLst>
              </a:tr>
              <a:tr h="602341">
                <a:tc>
                  <a:txBody>
                    <a:bodyPr/>
                    <a:lstStyle/>
                    <a:p>
                      <a:r>
                        <a:rPr lang="en-US" sz="2400" dirty="0"/>
                        <a:t>Qualitative review of articles </a:t>
                      </a:r>
                    </a:p>
                    <a:p>
                      <a:r>
                        <a:rPr lang="en-US" sz="2400" dirty="0"/>
                        <a:t>(analysis of content, methodology, techniques)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Quantitative review of articles</a:t>
                      </a:r>
                    </a:p>
                    <a:p>
                      <a:r>
                        <a:rPr lang="en-US" sz="2400" dirty="0"/>
                        <a:t>(analysis of data, results, and reproduction </a:t>
                      </a:r>
                      <a:r>
                        <a:rPr lang="en-US" sz="2400"/>
                        <a:t>of results)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64913583"/>
                  </a:ext>
                </a:extLst>
              </a:tr>
              <a:tr h="1039656">
                <a:tc>
                  <a:txBody>
                    <a:bodyPr/>
                    <a:lstStyle/>
                    <a:p>
                      <a:r>
                        <a:rPr lang="en-US" sz="2400" dirty="0"/>
                        <a:t>Dissimilar articles may be included if they satisfy the inclusion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Similar articles are included only, since the results need to be compared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9489384"/>
                  </a:ext>
                </a:extLst>
              </a:tr>
              <a:tr h="602341">
                <a:tc>
                  <a:txBody>
                    <a:bodyPr/>
                    <a:lstStyle/>
                    <a:p>
                      <a:r>
                        <a:rPr lang="en-US" sz="2400" dirty="0"/>
                        <a:t>Concept explanation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Statistical summarization of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4076682"/>
                  </a:ext>
                </a:extLst>
              </a:tr>
              <a:tr h="6023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May contain a meta-analysis in itself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May be independent or part of a systematic review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48543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73824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08C285-23AD-468F-8098-02F052E1D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PRISMA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8BB9B8-8612-4762-97F1-32BCE8A83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PRISMA – </a:t>
            </a:r>
            <a:r>
              <a:rPr lang="en-US" sz="3600" b="1" dirty="0"/>
              <a:t>P</a:t>
            </a:r>
            <a:r>
              <a:rPr lang="en-US" dirty="0"/>
              <a:t>referred </a:t>
            </a:r>
            <a:r>
              <a:rPr lang="en-US" sz="3600" b="1" dirty="0"/>
              <a:t>R</a:t>
            </a:r>
            <a:r>
              <a:rPr lang="en-US" dirty="0"/>
              <a:t>eporting </a:t>
            </a:r>
            <a:r>
              <a:rPr lang="en-US" sz="3600" b="1" dirty="0"/>
              <a:t>I</a:t>
            </a:r>
            <a:r>
              <a:rPr lang="en-US" dirty="0"/>
              <a:t>tems for </a:t>
            </a:r>
            <a:r>
              <a:rPr lang="en-US" sz="3600" b="1" dirty="0"/>
              <a:t>S</a:t>
            </a:r>
            <a:r>
              <a:rPr lang="en-US" dirty="0"/>
              <a:t>ystematic Reviews and </a:t>
            </a:r>
            <a:r>
              <a:rPr lang="en-US" sz="3600" b="1" dirty="0"/>
              <a:t>M</a:t>
            </a:r>
            <a:r>
              <a:rPr lang="en-US" dirty="0"/>
              <a:t>eta </a:t>
            </a:r>
            <a:r>
              <a:rPr lang="en-US" sz="3600" b="1" dirty="0"/>
              <a:t>A</a:t>
            </a:r>
            <a:r>
              <a:rPr lang="en-US" dirty="0"/>
              <a:t>nalyses</a:t>
            </a:r>
          </a:p>
          <a:p>
            <a:r>
              <a:rPr lang="en-US" dirty="0"/>
              <a:t>“evidence-based minimum set of items aimed at helping authors to report a wide array of systematic reviews and meta-analyses, primarily used to assess the benefits and harms of a health care intervention”*</a:t>
            </a:r>
          </a:p>
          <a:p>
            <a:r>
              <a:rPr lang="en-US" dirty="0"/>
              <a:t>Users: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</a:rPr>
              <a:t>Authors: improving the reporting of systematic reviews and meta-analyses.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</a:rPr>
              <a:t>Journal Peer reviewers and editors: useful for critical appraisal of published systematic reviews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1E9F9A7-D2D9-4711-8A2F-042D07401320}"/>
              </a:ext>
            </a:extLst>
          </p:cNvPr>
          <p:cNvSpPr txBox="1"/>
          <p:nvPr/>
        </p:nvSpPr>
        <p:spPr>
          <a:xfrm>
            <a:off x="1041400" y="6311900"/>
            <a:ext cx="1010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*The PRISMA Statement: </a:t>
            </a:r>
            <a:r>
              <a:rPr lang="en-US" dirty="0">
                <a:hlinkClick r:id="rId2"/>
              </a:rPr>
              <a:t>http://www.prisma-statement.org/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68310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xmlns="" id="{D4771268-CB57-404A-9271-370EB28F60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5B653A-D8BD-4F25-8F14-96BC35479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PRISMA process of paper-screening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xmlns="" id="{6F74D05D-EBF6-4670-81C9-91F802A29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67281" y="643466"/>
            <a:ext cx="580076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36234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D893D1-B0D6-40AD-97FC-AE3BEC5DF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PRISMA flowchart for new reviews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xmlns="" id="{0A2E3996-358D-498B-96FC-8D4854FBA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80296" y="745972"/>
            <a:ext cx="8223841" cy="536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153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D893D1-B0D6-40AD-97FC-AE3BEC5DF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PRISMA flowchart for </a:t>
            </a:r>
            <a:r>
              <a:rPr lang="en-US" sz="2600" dirty="0">
                <a:solidFill>
                  <a:srgbClr val="FFFFFF"/>
                </a:solidFill>
              </a:rPr>
              <a:t>updated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reviews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A2E3996-358D-498B-96FC-8D4854FBA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3780417" y="745972"/>
            <a:ext cx="8023598" cy="536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62461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C4B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6C1081-4185-4B86-A320-B891E0092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xmlns="" id="{2EF13460-A6CB-45C0-B7AF-E22EDA8D7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62233" y="643467"/>
            <a:ext cx="793034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08085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446</Words>
  <Application>Microsoft Office PowerPoint</Application>
  <PresentationFormat>Custom</PresentationFormat>
  <Paragraphs>63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PRISMA Protocol for Systematic Reviews</vt:lpstr>
      <vt:lpstr>Survey vs Review</vt:lpstr>
      <vt:lpstr>Arbitrary Review vs Systematic Review</vt:lpstr>
      <vt:lpstr>Systematic Review vs Meta Analysis</vt:lpstr>
      <vt:lpstr>PRISMA Protocol</vt:lpstr>
      <vt:lpstr>PRISMA process of paper-screening</vt:lpstr>
      <vt:lpstr>PRISMA flowchart for new reviews</vt:lpstr>
      <vt:lpstr>PRISMA flowchart for updated reviews</vt:lpstr>
      <vt:lpstr>Example</vt:lpstr>
      <vt:lpstr>Examples and Documents related to PRISMA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PRISMA Protocol for Systematic Reviews</dc:title>
  <dc:creator>Sarthak Padhi</dc:creator>
  <cp:lastModifiedBy>IIITBH</cp:lastModifiedBy>
  <cp:revision>6</cp:revision>
  <dcterms:created xsi:type="dcterms:W3CDTF">2021-10-29T10:05:46Z</dcterms:created>
  <dcterms:modified xsi:type="dcterms:W3CDTF">2023-11-21T05:09:49Z</dcterms:modified>
</cp:coreProperties>
</file>