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6" r:id="rId5"/>
    <p:sldId id="259" r:id="rId6"/>
    <p:sldId id="277" r:id="rId7"/>
    <p:sldId id="282" r:id="rId8"/>
    <p:sldId id="283" r:id="rId9"/>
    <p:sldId id="278" r:id="rId10"/>
    <p:sldId id="279" r:id="rId11"/>
    <p:sldId id="280" r:id="rId12"/>
    <p:sldId id="281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FDB34-89D7-4680-B4A0-B8F53D7E4AD6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A458C-86D1-46CE-B1B9-8C64D733B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1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xmlns="" id="{ED30B0D1-83FC-4F8C-82DC-0F2C1D0E62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E734392-CB50-4D7D-BB29-4297B52CC3C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3A309C68-BB2F-4847-885D-01A0CA5484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E86E5A30-4941-42BE-88DF-5B73F897C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9D27990-26A9-4352-9DE3-BEBFEE58B0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D5CDD0-7FA7-41CE-822C-42AA7C34CBCD}" type="slidenum">
              <a:rPr lang="en-IN" altLang="en-US"/>
              <a:pPr/>
              <a:t>18</a:t>
            </a:fld>
            <a:endParaRPr lang="en-IN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xmlns="" id="{187E68DE-554D-48EF-A622-A8E8FE88B2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4E98397-9DC2-44EC-8BC4-02D6FB3EC9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86D5710-8639-4BE6-8C6E-C9C44CB7A1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0F471F-8EF4-46DA-A49A-281C098593C1}" type="slidenum">
              <a:rPr lang="en-IN" altLang="en-US"/>
              <a:pPr/>
              <a:t>19</a:t>
            </a:fld>
            <a:endParaRPr lang="en-IN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xmlns="" id="{ABCFDC49-B136-48B1-B43C-34FC3E4B12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E3F9604F-C687-45AA-9CFB-4A0A420A2D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28EE9B8-DA96-44E5-A33E-F679092F439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5CA11B-F762-4499-B6A6-BF834BAB312A}" type="slidenum">
              <a:rPr lang="en-IN" altLang="en-US"/>
              <a:pPr/>
              <a:t>20</a:t>
            </a:fld>
            <a:endParaRPr lang="en-IN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xmlns="" id="{A2A73E48-7AD9-417D-BCA3-2E7EEA3ED2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E1493A01-FA59-40C3-BDA6-8279443F8E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7E8B257-C3CA-4F99-B07A-07DAE71564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37395B-48B1-4FD7-9658-D9BBA38639C9}" type="slidenum">
              <a:rPr lang="en-IN" altLang="en-US"/>
              <a:pPr/>
              <a:t>21</a:t>
            </a:fld>
            <a:endParaRPr lang="en-IN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xmlns="" id="{85120259-D739-4725-833C-2F0EAB96EB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72349173-82A5-464D-B0D5-1670018478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B72EB7D-2624-496C-A456-0DAA065422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E6D2AD-4617-4CC9-936A-38B58463DB49}" type="slidenum">
              <a:rPr lang="en-IN" altLang="en-US"/>
              <a:pPr/>
              <a:t>22</a:t>
            </a:fld>
            <a:endParaRPr lang="en-IN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xmlns="" id="{48D4221B-4677-46F3-811B-96DB74D85A6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78BBD176-6FE2-4D91-877F-51564D1C3A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8210432-8FFE-434A-9EF1-B2A5B98B19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EF9F93-FB95-421D-A9CF-65491255F272}" type="slidenum">
              <a:rPr lang="en-IN" altLang="en-US"/>
              <a:pPr/>
              <a:t>23</a:t>
            </a:fld>
            <a:endParaRPr lang="en-IN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xmlns="" id="{5E67BEE4-9340-426E-A919-84500F27E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CCF5413A-CC09-4E48-9BAD-CB2521D607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F8069DA-75DA-445D-8B45-CE0DD8BFA4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8031B7-ABED-4A76-8BA9-67F807BF538C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xmlns="" id="{5E3D3D1E-2FFC-4BD4-988F-EAB3D1EB95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BF938618-FD17-4C71-9BD4-0624624694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E1A1D2A-767B-4C34-9CF2-DED338ADC6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32D0DF-F4F0-4D2D-ADE1-387ADAB44767}" type="slidenum">
              <a:rPr lang="en-IN" altLang="en-US"/>
              <a:pPr/>
              <a:t>11</a:t>
            </a:fld>
            <a:endParaRPr lang="en-IN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xmlns="" id="{9D7F5FCF-A7E0-4341-8697-1BC31CDAF6E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31709B68-737A-4328-B12E-30CED8B415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B26E26F-BFE1-4A73-8978-ED2DF18C88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0D6AF0-859C-4FB6-9A7F-D1DF07EF222E}" type="slidenum">
              <a:rPr lang="en-IN" altLang="en-US"/>
              <a:pPr/>
              <a:t>12</a:t>
            </a:fld>
            <a:endParaRPr lang="en-IN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xmlns="" id="{AB86FFCD-041F-4F75-AF17-7140AB080D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3408964E-77C4-441F-914E-9E07C59B44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0EEBF76-1802-4D78-B935-CD70730F327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ABE5C7-BFA3-4543-85F3-D8EE576BC93A}" type="slidenum">
              <a:rPr lang="en-IN" altLang="en-US"/>
              <a:pPr/>
              <a:t>13</a:t>
            </a:fld>
            <a:endParaRPr lang="en-IN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xmlns="" id="{591028D4-0F81-4258-9D7B-8C3E8821E1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4E4FDC43-40CD-483C-9C87-7BE30B19029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B4ED214-B630-4F95-B93E-F30B6AC941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486D30-75BB-4354-993A-101D45C21C88}" type="slidenum">
              <a:rPr lang="en-IN" altLang="en-US"/>
              <a:pPr/>
              <a:t>14</a:t>
            </a:fld>
            <a:endParaRPr lang="en-IN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xmlns="" id="{648383CE-8ED8-429B-BFD4-2E674CFEAE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1F5F81FF-1960-4E9F-B97E-5C9097A6BE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C87B6C5-F33B-47A8-8905-ED9974C511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3B41E9-52AE-44AD-A937-B074A9B31088}" type="slidenum">
              <a:rPr lang="en-IN" altLang="en-US"/>
              <a:pPr/>
              <a:t>15</a:t>
            </a:fld>
            <a:endParaRPr lang="en-IN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xmlns="" id="{953E9009-897A-4283-BBE9-C872E86064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D84DE7E6-29B5-46D2-8523-76C35EF4BF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809C8E3-BA19-467E-AFA4-29B58E5DF4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6881F7-CCD8-4E8D-8754-E028361559F6}" type="slidenum">
              <a:rPr lang="en-IN" altLang="en-US"/>
              <a:pPr/>
              <a:t>16</a:t>
            </a:fld>
            <a:endParaRPr lang="en-IN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xmlns="" id="{C8383792-1B78-4E94-A0A6-8A2AA3C9F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05B2B732-1D1C-43B7-AB36-FC8B70A3FC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9D1268C-721F-4564-8E82-0797F8446E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108B8E-DA92-45FC-906A-29FA9676F3DE}" type="slidenum">
              <a:rPr lang="en-IN" altLang="en-US"/>
              <a:pPr/>
              <a:t>17</a:t>
            </a:fld>
            <a:endParaRPr lang="en-IN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xmlns="" id="{34A8294C-B0DA-474E-BE9C-00B6B9AAE46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DB47C089-6F91-4DC1-9583-1CC7E299D7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14352-EA46-4FB1-B4D2-D7FA55206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C9E25A-A813-4818-B0C1-B4680B380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5CF3AD-8CFE-49E0-BD98-495CD2EA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9CDD7D-C7D4-4AA8-A70C-016982C0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DEE9C9-A4CD-44E2-ABB3-D8189C62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447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78913-7362-4650-9A36-A5A02B93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2A8CA6-EFE9-4187-8410-0B8EC49E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2989EE-DD8C-4EB5-B9B8-5D1F2213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32E5DC-EE21-4EC6-9483-250ED90E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E9A90A-7F39-4A9C-9AE0-765752E4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36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65B970C-4B08-4860-9E24-FE4A2EA44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5ED8B15-4823-45B0-82B4-5FC7F2F7B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7116A1-42FC-4239-AFD2-8CDAF065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99768C-0FE4-4183-A3AA-DD33B9E8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9C9984-ED9F-412B-9435-41054FAD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471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C2AF8-BDE7-40D0-8101-97BA4C27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100F8-0339-4440-9797-4F7BC310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B6969B-893C-4FA6-9D4B-2F9236AB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5C802-0E22-46ED-8178-FB226522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12FD28-B56B-42D8-998C-9FB9536D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32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4DA7E-0931-4F27-98D3-E1158DAA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A4150F-8C20-44F8-9FE9-E72087AD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681E14-05FA-4538-9443-60E7E620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120C33-FB13-4C97-97DA-2ED58995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AA0264-D6C4-4928-8FD0-C39EC69D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9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5F824-8A57-4D68-8F90-17275F48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FE7A7D-693A-481F-9B2D-A700C143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3E29DD-C1AD-4D7B-A442-3ADF198D4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1F35F8-9BB2-4102-A26E-40A8ED6D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8522E6-0F12-4BDF-A464-9846F8E5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50628C-F36E-4A55-8795-50B0BFAE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19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3B7E3-652E-4A33-8EB5-393D4FD5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972DB9-A40D-4DA4-BA15-593B818B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6FF556-7771-4D7D-BE01-1320B448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FB5C3A5-47C1-4D15-924E-551D6060A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088F8F-066D-4D2B-9429-F155602E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95192C-DED6-4B67-86A6-84E89D35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A399EC-781B-46E1-A39B-A8B6A898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F477D21-341C-4A83-AD6F-2E90AF4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910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574C2-4B3B-4D63-BD77-20AB1451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7963800-A4B6-49C4-853C-73071F46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E0F5D9-9B29-4CFC-A795-E022E53C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5619C4-4B4B-4E94-B081-D1BCA4AE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9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F4BD6A-7221-4A1B-A422-C25A54E0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78548D2-D654-483F-A87A-61D73CB1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B5B092-96BE-48E8-A1E7-34092DD6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13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340D9-32FD-4424-9977-2827DA9E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06244B-B8DA-4E83-A22D-CFD20F75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F1A38B5-835E-4ED5-878F-A681820D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CA18AC-7548-4F95-B563-4AA7B3B0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FB4515-F14E-400D-9B2B-236B500B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D98B1D-5750-4058-848D-68294F20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90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34F632-01C5-4EDE-A8C5-1BDBBB6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DC12B7-3344-40DC-A2CE-631B3EDE2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86BCE7-3667-43B6-B298-20BD354E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13F7C3-E611-4FA7-933F-5D0B84DE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0FFB4A-A2AD-4F34-8239-A03EAC75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2FB363-CAFA-49F3-B473-858217E3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08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EACF8E-0F1D-4C50-A77C-2D74336B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4017DB-5889-4380-BD95-A5A8DA6E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718F24-8C23-43FA-909B-1574EF23A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1E4E-D62E-4747-932B-0A6BF913B728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759BA4-5527-4196-9B6E-EF54CF046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B7B190-067F-4B92-8740-58868EDD3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4FD9-71E6-418A-90BE-84291C0A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90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resentation1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thodology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5DC89C-4D81-4DCB-A561-1F4EE2D91010}"/>
              </a:ext>
            </a:extLst>
          </p:cNvPr>
          <p:cNvSpPr txBox="1"/>
          <p:nvPr/>
        </p:nvSpPr>
        <p:spPr>
          <a:xfrm>
            <a:off x="702366" y="874643"/>
            <a:ext cx="72754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i="0" u="none" strike="noStrike" baseline="0" dirty="0">
                <a:solidFill>
                  <a:srgbClr val="00B0F0"/>
                </a:solidFill>
              </a:rPr>
              <a:t>Research Methodology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7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xmlns="" id="{56A5E67E-F483-4916-B3C9-824E8D3F5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1"/>
            <a:ext cx="8229024" cy="1144921"/>
          </a:xfrm>
          <a:ln/>
        </p:spPr>
        <p:txBody>
          <a:bodyPr vert="horz" lIns="91440" tIns="25474" rIns="91440" bIns="45720" rtlCol="0" anchor="ctr"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fi-FI" altLang="en-US" dirty="0">
                <a:solidFill>
                  <a:srgbClr val="00B0F0"/>
                </a:solidFill>
              </a:rPr>
              <a:t>Effective Literature Review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86EDA640-C9FC-4F4B-8C0F-B18ED7D39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8528" y="1229890"/>
            <a:ext cx="8229024" cy="6221453"/>
          </a:xfrm>
          <a:ln/>
        </p:spPr>
        <p:txBody>
          <a:bodyPr vert="horz" lIns="91440" tIns="20901" rIns="91440" bIns="45720" rtlCol="0">
            <a:normAutofit/>
          </a:bodyPr>
          <a:lstStyle/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Objective of literature search 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Advantages of literature search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What to look for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Identifying and deciding alternate ways for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xmlns="" id="{A4545A24-DD91-4CBD-87BE-2916D86AA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1"/>
            <a:ext cx="8229024" cy="1144921"/>
          </a:xfrm>
          <a:ln/>
        </p:spPr>
        <p:txBody>
          <a:bodyPr vert="horz" lIns="91440" tIns="25474" rIns="91440" bIns="45720" rtlCol="0" anchor="ctr"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fi-FI" altLang="en-US" dirty="0">
                <a:solidFill>
                  <a:srgbClr val="00B0F0"/>
                </a:solidFill>
              </a:rPr>
              <a:t>Effective Literature Review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9B0A25B-D50F-4479-9B8A-B3920FF8F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8528" y="1229890"/>
            <a:ext cx="8229024" cy="6221453"/>
          </a:xfrm>
          <a:ln/>
        </p:spPr>
        <p:txBody>
          <a:bodyPr vert="horz" lIns="91440" tIns="20901" rIns="91440" bIns="45720" rtlCol="0">
            <a:normAutofit/>
          </a:bodyPr>
          <a:lstStyle/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Where to look for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Organization and keeping track of important literature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Am I Done?</a:t>
            </a:r>
          </a:p>
          <a:p>
            <a:pPr marL="1343688" lvl="1" indent="-514145"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Time-line: Too-long vs Too-short</a:t>
            </a:r>
          </a:p>
          <a:p>
            <a:pPr marL="1343688" lvl="1" indent="-514145"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Is it ongoing and continuos process?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>
            <a:extLst>
              <a:ext uri="{FF2B5EF4-FFF2-40B4-BE49-F238E27FC236}">
                <a16:creationId xmlns:a16="http://schemas.microsoft.com/office/drawing/2014/main" xmlns="" id="{F8BD04B9-8136-4A22-A990-ABE31C05E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365" y="367240"/>
            <a:ext cx="8226144" cy="604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903" dirty="0">
                <a:solidFill>
                  <a:srgbClr val="00B0F0"/>
                </a:solidFill>
              </a:rPr>
              <a:t>Where to look for?</a:t>
            </a:r>
          </a:p>
          <a:p>
            <a:pPr>
              <a:buClrTx/>
              <a:buFontTx/>
              <a:buNone/>
            </a:pPr>
            <a:endParaRPr lang="en-IN" altLang="en-US" sz="2903" dirty="0">
              <a:solidFill>
                <a:srgbClr val="00B0F0"/>
              </a:solidFill>
            </a:endParaRPr>
          </a:p>
          <a:p>
            <a:pPr>
              <a:buClrTx/>
              <a:buFontTx/>
              <a:buNone/>
            </a:pPr>
            <a:r>
              <a:rPr lang="en-IN" altLang="en-US" sz="2903" dirty="0">
                <a:solidFill>
                  <a:srgbClr val="00B0F0"/>
                </a:solidFill>
              </a:rPr>
              <a:t>What should be my strategy?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xmlns="" id="{2AD9C465-4361-49EC-A2A9-F6C85CB4F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40325"/>
            <a:ext cx="8229024" cy="1062832"/>
          </a:xfrm>
          <a:ln/>
        </p:spPr>
        <p:txBody>
          <a:bodyPr vert="horz" lIns="91440" tIns="25474" rIns="91440" bIns="45720" rtlCol="0" anchor="ctr"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fi-FI" altLang="en-US" dirty="0">
                <a:solidFill>
                  <a:srgbClr val="00B0F0"/>
                </a:solidFill>
              </a:rPr>
              <a:t>Strategy for search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C83D232-5150-4A06-9DB1-40B02F1C2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 vert="horz" lIns="91440" tIns="20901" rIns="91440" bIns="45720" rtlCol="0">
            <a:normAutofit/>
          </a:bodyPr>
          <a:lstStyle/>
          <a:p>
            <a:pPr marL="306759" indent="-306759">
              <a:lnSpc>
                <a:spcPct val="100000"/>
              </a:lnSpc>
              <a:buClr>
                <a:srgbClr val="0000FF"/>
              </a:buClr>
              <a:buSzPct val="45000"/>
              <a:buFont typeface="Wingdings" panose="05000000000000000000" pitchFamily="2" charset="2"/>
              <a:buChar char="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</a:pPr>
            <a:r>
              <a:rPr lang="en-IN" altLang="en-US"/>
              <a:t> Exploratory</a:t>
            </a:r>
          </a:p>
          <a:p>
            <a:pPr marL="306759" indent="-306759">
              <a:lnSpc>
                <a:spcPct val="100000"/>
              </a:lnSpc>
              <a:buClr>
                <a:srgbClr val="0000FF"/>
              </a:buClr>
              <a:buSzPct val="45000"/>
              <a:buFont typeface="Wingdings" panose="05000000000000000000" pitchFamily="2" charset="2"/>
              <a:buChar char="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</a:pPr>
            <a:r>
              <a:rPr lang="en-IN" altLang="en-US"/>
              <a:t> Refining</a:t>
            </a:r>
          </a:p>
          <a:p>
            <a:pPr marL="306759" indent="-306759">
              <a:lnSpc>
                <a:spcPct val="100000"/>
              </a:lnSpc>
              <a:buClr>
                <a:srgbClr val="0000FF"/>
              </a:buClr>
              <a:buSzPct val="45000"/>
              <a:buFont typeface="Wingdings" panose="05000000000000000000" pitchFamily="2" charset="2"/>
              <a:buChar char=""/>
              <a:tabLst>
                <a:tab pos="306759" algn="l"/>
                <a:tab pos="401811" algn="l"/>
                <a:tab pos="809381" algn="l"/>
                <a:tab pos="1216953" algn="l"/>
                <a:tab pos="1624523" algn="l"/>
                <a:tab pos="2032094" algn="l"/>
                <a:tab pos="2439665" algn="l"/>
                <a:tab pos="2847236" algn="l"/>
                <a:tab pos="3254807" algn="l"/>
                <a:tab pos="3662378" algn="l"/>
                <a:tab pos="4069949" algn="l"/>
                <a:tab pos="4477520" algn="l"/>
                <a:tab pos="4885091" algn="l"/>
                <a:tab pos="5292662" algn="l"/>
                <a:tab pos="5700232" algn="l"/>
                <a:tab pos="6107804" algn="l"/>
                <a:tab pos="6515374" algn="l"/>
                <a:tab pos="6922946" algn="l"/>
                <a:tab pos="7330516" algn="l"/>
                <a:tab pos="7738088" algn="l"/>
                <a:tab pos="8145658" algn="l"/>
              </a:tabLst>
            </a:pPr>
            <a:r>
              <a:rPr lang="en-IN" altLang="en-US"/>
              <a:t> Focused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xmlns="" id="{78B44EC7-6CAF-45A3-B867-E3BFEF979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567" y="3722792"/>
            <a:ext cx="5062131" cy="750318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359"/>
              <a:t>Assessing the important and relevant articles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xmlns="" id="{60B121D6-BBBB-4CBD-804E-33A96FBDA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40325"/>
            <a:ext cx="8229024" cy="1062832"/>
          </a:xfrm>
          <a:ln/>
        </p:spPr>
        <p:txBody>
          <a:bodyPr vert="horz" lIns="91440" tIns="25474" rIns="91440" bIns="45720" rtlCol="0" anchor="ctr"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fi-FI" altLang="en-US" dirty="0">
                <a:solidFill>
                  <a:srgbClr val="00B0F0"/>
                </a:solidFill>
              </a:rPr>
              <a:t>Where to look for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CC2A48AD-C48B-4AAA-A869-AE864CB1E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 vert="horz" lIns="91440" tIns="20901" rIns="91440" bIns="45720" rtlCol="0">
            <a:normAutofit/>
          </a:bodyPr>
          <a:lstStyle/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Google or other usual search engines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How about specialized and domain-dependent search engines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Google-scholar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Web-of-knowledge, scirus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Citeseer, DBLP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Digital Libraries, like ACM-digital, IEEE-Explore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Journal and conference web-sites</a:t>
            </a:r>
          </a:p>
          <a:p>
            <a:pPr marL="384529" indent="-289477">
              <a:buSzPct val="45000"/>
              <a:buNone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endParaRPr lang="fi-FI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xmlns="" id="{E794FE96-7514-4D7A-80CB-2A96D910A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-5760"/>
            <a:ext cx="8229024" cy="1156442"/>
          </a:xfrm>
          <a:ln/>
        </p:spPr>
        <p:txBody>
          <a:bodyPr vert="horz" lIns="91440" tIns="25474" rIns="91440" bIns="45720" rtlCol="0" anchor="ctr"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fi-FI" altLang="en-US" dirty="0">
                <a:solidFill>
                  <a:srgbClr val="00B0F0"/>
                </a:solidFill>
              </a:rPr>
              <a:t>Lets start with Google-scholar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77830406-8930-454C-8334-EB94095A2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 vert="horz" lIns="91440" tIns="20901" rIns="91440" bIns="45720" rtlCol="0">
            <a:normAutofit/>
          </a:bodyPr>
          <a:lstStyle/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Objective: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Start with few keywords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Find important and relevant articles (based on citation history, year published etc)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Refine your keywords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Identify key journals, conferences and research groups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xmlns="" id="{B86C1479-F135-4175-8EA7-D588E9727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-7200"/>
            <a:ext cx="8229024" cy="1156442"/>
          </a:xfrm>
          <a:ln/>
        </p:spPr>
        <p:txBody>
          <a:bodyPr vert="horz" lIns="91440" tIns="25474" rIns="91440" bIns="45720" rtlCol="0" anchor="ctr"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fi-FI" altLang="en-US"/>
              <a:t>Continuing with Google-Scholar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BAC06AB2-2214-4852-8395-47A28A6F0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9281" y="1100276"/>
            <a:ext cx="9143520" cy="571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Oval 3">
            <a:extLst>
              <a:ext uri="{FF2B5EF4-FFF2-40B4-BE49-F238E27FC236}">
                <a16:creationId xmlns:a16="http://schemas.microsoft.com/office/drawing/2014/main" xmlns="" id="{EAB45450-EA68-4ECE-A9F9-D59D5A87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21" y="6205612"/>
            <a:ext cx="653829" cy="326914"/>
          </a:xfrm>
          <a:prstGeom prst="ellipse">
            <a:avLst/>
          </a:prstGeom>
          <a:solidFill>
            <a:srgbClr val="99CCFF">
              <a:alpha val="0"/>
            </a:srgbClr>
          </a:solidFill>
          <a:ln w="360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68" name="Oval 4">
            <a:extLst>
              <a:ext uri="{FF2B5EF4-FFF2-40B4-BE49-F238E27FC236}">
                <a16:creationId xmlns:a16="http://schemas.microsoft.com/office/drawing/2014/main" xmlns="" id="{E07BF4C0-ADDB-43BF-A7C0-90C1AE15A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543" y="6205612"/>
            <a:ext cx="653829" cy="326914"/>
          </a:xfrm>
          <a:prstGeom prst="ellipse">
            <a:avLst/>
          </a:prstGeom>
          <a:solidFill>
            <a:srgbClr val="99CCFF">
              <a:alpha val="0"/>
            </a:srgbClr>
          </a:solidFill>
          <a:ln w="360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xmlns="" id="{E160C889-66A1-41FE-9555-8B0D02BD8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513" y="2678682"/>
            <a:ext cx="653829" cy="326915"/>
          </a:xfrm>
          <a:prstGeom prst="ellipse">
            <a:avLst/>
          </a:prstGeom>
          <a:solidFill>
            <a:srgbClr val="99CCFF">
              <a:alpha val="0"/>
            </a:srgbClr>
          </a:solidFill>
          <a:ln w="360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xmlns="" id="{8AAE51F1-2842-47F9-8223-BC14D3F22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20" y="4310374"/>
            <a:ext cx="2939349" cy="816565"/>
          </a:xfrm>
          <a:prstGeom prst="ellipse">
            <a:avLst/>
          </a:prstGeom>
          <a:solidFill>
            <a:srgbClr val="99CCFF">
              <a:alpha val="0"/>
            </a:srgbClr>
          </a:solidFill>
          <a:ln w="360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xmlns="" id="{996889D0-F4BF-47C8-829C-FDC45D93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21" y="5682838"/>
            <a:ext cx="3755914" cy="816566"/>
          </a:xfrm>
          <a:prstGeom prst="ellipse">
            <a:avLst/>
          </a:prstGeom>
          <a:solidFill>
            <a:srgbClr val="99CCFF">
              <a:alpha val="0"/>
            </a:srgbClr>
          </a:solidFill>
          <a:ln w="360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xmlns="" id="{1D75ADE3-F397-4FD0-84D0-72DE6038D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40325"/>
            <a:ext cx="8229024" cy="1062832"/>
          </a:xfrm>
          <a:ln/>
        </p:spPr>
        <p:txBody>
          <a:bodyPr vert="horz" lIns="91440" tIns="25474" rIns="91440" bIns="45720" rtlCol="0" anchor="ctr"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fi-FI" altLang="en-US" dirty="0">
                <a:solidFill>
                  <a:srgbClr val="00B0F0"/>
                </a:solidFill>
              </a:rPr>
              <a:t>What I observe 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77971164-440A-4BAF-8495-CD2617672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 vert="horz" lIns="91440" tIns="20901" rIns="91440" bIns="45720" rtlCol="0">
            <a:normAutofit/>
          </a:bodyPr>
          <a:lstStyle/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 dirty="0"/>
              <a:t>Many articles look out-of-place compared to my intented meaning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 dirty="0"/>
              <a:t>However, some of them do look what I actually meant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 dirty="0"/>
              <a:t>What else I see ?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 dirty="0"/>
              <a:t>Related articles 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 dirty="0"/>
              <a:t>Cited by </a:t>
            </a:r>
          </a:p>
          <a:p>
            <a:pPr marL="384529" indent="-289477">
              <a:buSzPct val="45000"/>
              <a:buNone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endParaRPr lang="fi-FI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xmlns="" id="{94576DF0-6A2E-4989-B84C-5E8DA1309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120973"/>
            <a:ext cx="8229024" cy="1065712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IN" altLang="en-US" dirty="0">
                <a:solidFill>
                  <a:srgbClr val="00B0F0"/>
                </a:solidFill>
              </a:rPr>
              <a:t>What I still able to do ?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2DED5254-BA65-4507-8D4B-672849141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 vert="horz" lIns="91440" tIns="20901" rIns="91440" bIns="45720" rtlCol="0">
            <a:normAutofit/>
          </a:bodyPr>
          <a:lstStyle/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Refine my keywords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Get hold of some key papers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Where they got published</a:t>
            </a:r>
          </a:p>
          <a:p>
            <a:pPr marL="384529" indent="-289477">
              <a:buSzPct val="45000"/>
              <a:buNone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endParaRPr lang="fi-FI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1965926F-5319-48C6-B03D-72F14EAA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68" y="4408304"/>
            <a:ext cx="6531085" cy="489651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xmlns="" id="{25BCF879-6590-4DD1-9416-954A0DE4E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48" y="4432786"/>
            <a:ext cx="3352672" cy="41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359"/>
              <a:t>Basically, more pointers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xmlns="" id="{F771891B-65A6-4FFF-A21B-04566AE6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365" y="334116"/>
            <a:ext cx="8226144" cy="604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altLang="en-US" sz="2903" dirty="0">
                <a:solidFill>
                  <a:srgbClr val="00B0F0"/>
                </a:solidFill>
              </a:rPr>
              <a:t>Could I have done even better than this ?</a:t>
            </a:r>
          </a:p>
          <a:p>
            <a:pPr>
              <a:buClrTx/>
              <a:buFontTx/>
              <a:buNone/>
            </a:pPr>
            <a:endParaRPr lang="en-IN" altLang="en-US" sz="2903" dirty="0">
              <a:solidFill>
                <a:srgbClr val="00B0F0"/>
              </a:solidFill>
            </a:endParaRPr>
          </a:p>
          <a:p>
            <a:pPr>
              <a:buClrTx/>
              <a:buFontTx/>
              <a:buNone/>
            </a:pPr>
            <a:r>
              <a:rPr lang="en-IN" altLang="en-US" sz="2903" dirty="0">
                <a:solidFill>
                  <a:srgbClr val="00B0F0"/>
                </a:solidFill>
              </a:rPr>
              <a:t>OR</a:t>
            </a:r>
          </a:p>
          <a:p>
            <a:pPr>
              <a:buClrTx/>
              <a:buFontTx/>
              <a:buNone/>
            </a:pPr>
            <a:endParaRPr lang="en-IN" altLang="en-US" sz="2903" dirty="0">
              <a:solidFill>
                <a:srgbClr val="00B0F0"/>
              </a:solidFill>
            </a:endParaRPr>
          </a:p>
          <a:p>
            <a:pPr>
              <a:buClrTx/>
              <a:buFontTx/>
              <a:buNone/>
            </a:pPr>
            <a:r>
              <a:rPr lang="en-IN" altLang="en-US" sz="2903" dirty="0">
                <a:solidFill>
                  <a:srgbClr val="00B0F0"/>
                </a:solidFill>
              </a:rPr>
              <a:t>Can I further refine or be more focused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CCB98-0EE7-4953-8630-365BEED2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F904FE-37AA-4872-A975-EFE6E1DC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C00000"/>
                </a:solidFill>
              </a:rPr>
              <a:t>Research Methodology</a:t>
            </a:r>
          </a:p>
          <a:p>
            <a:pPr algn="just"/>
            <a:r>
              <a:rPr lang="en-US" b="0" i="0" u="none" strike="noStrike" baseline="0" dirty="0"/>
              <a:t>Research methodology is the specific procedures or techniques used to identify, select, process, and analyze information about a topic.</a:t>
            </a:r>
          </a:p>
          <a:p>
            <a:pPr algn="just"/>
            <a:endParaRPr lang="en-US" b="0" i="0" u="none" strike="noStrike" baseline="0" dirty="0"/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Research</a:t>
            </a:r>
          </a:p>
          <a:p>
            <a:pPr algn="just"/>
            <a:r>
              <a:rPr lang="en-US" b="0" i="0" u="none" strike="noStrike" baseline="0" dirty="0"/>
              <a:t>According to John W. Creswell who states that “Research is a process of steps used to collect and analyze information to increase our understanding of a topic or issue".</a:t>
            </a:r>
          </a:p>
          <a:p>
            <a:pPr algn="just"/>
            <a:r>
              <a:rPr lang="en-US" b="0" i="0" u="none" strike="noStrike" baseline="0" dirty="0"/>
              <a:t>It consists of three steps: pose a question, collect data to answer the question, and present an answer to the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7854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xmlns="" id="{CFCBC6F2-5ABB-4522-8195-01B433A44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-7200"/>
            <a:ext cx="8229024" cy="1156442"/>
          </a:xfrm>
          <a:ln/>
        </p:spPr>
        <p:txBody>
          <a:bodyPr vert="horz" lIns="91440" tIns="25474" rIns="91440" bIns="45720" rtlCol="0" anchor="ctr"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fi-FI" altLang="en-US" dirty="0">
                <a:solidFill>
                  <a:srgbClr val="00B0F0"/>
                </a:solidFill>
              </a:rPr>
              <a:t>Dedicated literature databases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A714C26-0214-4A94-B3E2-2D53383CC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 vert="horz" lIns="91440" tIns="20901" rIns="91440" bIns="45720" rtlCol="0">
            <a:normAutofit/>
          </a:bodyPr>
          <a:lstStyle/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 dirty="0"/>
              <a:t>Ever checked E-resources provided at our central library ?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 dirty="0"/>
              <a:t>Several of them are focused and some of them are generic but perhaps better than google-scholar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xmlns="" id="{8788018C-B8BB-471A-A7AC-32735439B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86410"/>
            <a:ext cx="8229024" cy="1216928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IN" altLang="en-US"/>
              <a:t>E-Resources at Central Library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xmlns="" id="{4A7987E4-EF40-46E3-8144-F2163A49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9281" y="1067153"/>
            <a:ext cx="9143520" cy="571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xmlns="" id="{5BE8E040-4EE1-4160-B044-1C9FEBF3C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40325"/>
            <a:ext cx="8229024" cy="1062832"/>
          </a:xfrm>
          <a:ln/>
        </p:spPr>
        <p:txBody>
          <a:bodyPr vert="horz" lIns="91440" tIns="25474" rIns="91440" bIns="45720" rtlCol="0" anchor="ctr"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fi-FI" altLang="en-US"/>
              <a:t>Web of Knowledge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xmlns="" id="{EA1A5A9E-6A6C-43C4-9FDA-951F048D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9281" y="1100276"/>
            <a:ext cx="9143520" cy="571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xmlns="" id="{4295D89F-DEE7-4729-8621-DF9EC0954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8366" y="-7200"/>
            <a:ext cx="8229024" cy="1156442"/>
          </a:xfrm>
          <a:ln/>
        </p:spPr>
        <p:txBody>
          <a:bodyPr vert="horz" lIns="91440" tIns="25474" rIns="91440" bIns="45720" rtlCol="0" anchor="ctr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fi-FI" altLang="en-US" dirty="0">
                <a:solidFill>
                  <a:srgbClr val="00B0F0"/>
                </a:solidFill>
              </a:rPr>
              <a:t>Advantage of using Web of Knowledge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7EC2D1AF-01F8-4F10-8063-0C24501BD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604329"/>
            <a:ext cx="8229024" cy="4444307"/>
          </a:xfrm>
          <a:ln/>
        </p:spPr>
        <p:txBody>
          <a:bodyPr vert="horz" lIns="91440" tIns="20901" rIns="91440" bIns="45720" rtlCol="0">
            <a:normAutofit/>
          </a:bodyPr>
          <a:lstStyle/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Refine results options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Various options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Can identify important groups working on similar topic, journals and conferences</a:t>
            </a:r>
          </a:p>
          <a:p>
            <a:pPr marL="384529" indent="-289477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Managing your searches and important papers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Citation alert for Tracking citations</a:t>
            </a:r>
          </a:p>
          <a:p>
            <a:pPr marL="776257" lvl="1">
              <a:buClr>
                <a:srgbClr val="0066CC"/>
              </a:buClr>
              <a:buSzPct val="45000"/>
              <a:buFont typeface="Wingdings" panose="05000000000000000000" pitchFamily="2" charset="2"/>
              <a:buChar char=""/>
              <a:tabLst>
                <a:tab pos="384529" algn="l"/>
                <a:tab pos="479580" algn="l"/>
                <a:tab pos="887151" algn="l"/>
                <a:tab pos="1294722" algn="l"/>
                <a:tab pos="1702293" algn="l"/>
                <a:tab pos="2109864" algn="l"/>
                <a:tab pos="2517435" algn="l"/>
                <a:tab pos="2925006" algn="l"/>
                <a:tab pos="3332577" algn="l"/>
                <a:tab pos="3740148" algn="l"/>
                <a:tab pos="4147718" algn="l"/>
                <a:tab pos="4555290" algn="l"/>
                <a:tab pos="4962860" algn="l"/>
                <a:tab pos="5370432" algn="l"/>
                <a:tab pos="5778002" algn="l"/>
                <a:tab pos="6185574" algn="l"/>
                <a:tab pos="6593144" algn="l"/>
                <a:tab pos="7000715" algn="l"/>
                <a:tab pos="7408286" algn="l"/>
                <a:tab pos="7815857" algn="l"/>
                <a:tab pos="8223428" algn="l"/>
              </a:tabLst>
            </a:pPr>
            <a:r>
              <a:rPr lang="fi-FI" altLang="en-US"/>
              <a:t>My Saved Searches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AB1ED-2388-4E4B-BA41-2D0D1D43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81A70D-1045-459A-B80E-02655D81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4000" dirty="0"/>
              <a:t>“If we knew what we were doing, it wouldn’t be called research, would it?”</a:t>
            </a:r>
          </a:p>
          <a:p>
            <a:endParaRPr lang="en-US" dirty="0"/>
          </a:p>
          <a:p>
            <a:endParaRPr lang="en-US" dirty="0"/>
          </a:p>
          <a:p>
            <a:pPr marL="0" indent="0" algn="r">
              <a:buNone/>
            </a:pPr>
            <a:r>
              <a:rPr lang="en-US" altLang="x-none" dirty="0">
                <a:solidFill>
                  <a:srgbClr val="C00000"/>
                </a:solidFill>
              </a:rPr>
              <a:t>Albert Einstein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826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3A03C4F1-9076-4E96-9C6F-8FAEA0645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x-none" dirty="0">
                <a:solidFill>
                  <a:srgbClr val="00B0F0"/>
                </a:solidFill>
              </a:rPr>
              <a:t>Developing Your Question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8CA03911-4F26-480D-897D-56BFC036C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altLang="x-none" dirty="0"/>
              <a:t>Start with a clear purpose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x-none" dirty="0"/>
              <a:t>Know your literature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x-none" dirty="0"/>
              <a:t>Be iterative in your approach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x-none" dirty="0"/>
              <a:t>Try to specify the who, what, where and when of your purpose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altLang="x-none" dirty="0"/>
              <a:t>Ask yourself “What would the answer to this question add to the literature?” and…</a:t>
            </a:r>
          </a:p>
          <a:p>
            <a:pPr marL="0" indent="0" eaLnBrk="1" hangingPunct="1">
              <a:buNone/>
              <a:defRPr/>
            </a:pPr>
            <a:endParaRPr lang="en-US" altLang="x-non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E0B9F-D5FC-4C97-9FD2-A3234A0E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Difference Between Research Methods and Research 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2E4E954-3241-4227-BD3D-10E768E7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Research Methods: </a:t>
            </a:r>
          </a:p>
          <a:p>
            <a:r>
              <a:rPr lang="en-US" dirty="0"/>
              <a:t>The various ways and means conducting a research that involve the conduct of experiments , tests, surveys, and the like</a:t>
            </a:r>
          </a:p>
          <a:p>
            <a:r>
              <a:rPr lang="en-US" dirty="0"/>
              <a:t>Aims at finding solutions to research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Research Methodology:</a:t>
            </a:r>
          </a:p>
          <a:p>
            <a:r>
              <a:rPr lang="en-US" dirty="0"/>
              <a:t>The science of systematically solving a research problem</a:t>
            </a:r>
          </a:p>
          <a:p>
            <a:r>
              <a:rPr lang="en-US" dirty="0"/>
              <a:t>The learning of various techniques we can use in the conduct of research </a:t>
            </a:r>
          </a:p>
        </p:txBody>
      </p:sp>
    </p:spTree>
    <p:extLst>
      <p:ext uri="{BB962C8B-B14F-4D97-AF65-F5344CB8AC3E}">
        <p14:creationId xmlns:p14="http://schemas.microsoft.com/office/powerpoint/2010/main" xmlns="" val="422691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C3DE46-017E-4108-BDDC-423EECA2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Types of Research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4018E5F1-9855-4268-8094-353E21315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45009313"/>
              </p:ext>
            </p:extLst>
          </p:nvPr>
        </p:nvGraphicFramePr>
        <p:xfrm>
          <a:off x="838200" y="1861185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287">
                  <a:extLst>
                    <a:ext uri="{9D8B030D-6E8A-4147-A177-3AD203B41FA5}">
                      <a16:colId xmlns:a16="http://schemas.microsoft.com/office/drawing/2014/main" xmlns="" val="3759249081"/>
                    </a:ext>
                  </a:extLst>
                </a:gridCol>
                <a:gridCol w="6861313">
                  <a:extLst>
                    <a:ext uri="{9D8B030D-6E8A-4147-A177-3AD203B41FA5}">
                      <a16:colId xmlns:a16="http://schemas.microsoft.com/office/drawing/2014/main" xmlns="" val="4143206838"/>
                    </a:ext>
                  </a:extLst>
                </a:gridCol>
              </a:tblGrid>
              <a:tr h="3419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Criteria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0711923"/>
                  </a:ext>
                </a:extLst>
              </a:tr>
              <a:tr h="341989">
                <a:tc>
                  <a:txBody>
                    <a:bodyPr/>
                    <a:lstStyle/>
                    <a:p>
                      <a:r>
                        <a:rPr lang="en-US" sz="2400" dirty="0"/>
                        <a:t>On the basis of objectives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Fundamental research, applied research, action research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7448673"/>
                  </a:ext>
                </a:extLst>
              </a:tr>
              <a:tr h="341989">
                <a:tc>
                  <a:txBody>
                    <a:bodyPr/>
                    <a:lstStyle/>
                    <a:p>
                      <a:r>
                        <a:rPr lang="en-US" sz="2400" dirty="0"/>
                        <a:t>On the basis of nature of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Qualitative research, Quantitative research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2086115"/>
                  </a:ext>
                </a:extLst>
              </a:tr>
              <a:tr h="341989">
                <a:tc>
                  <a:txBody>
                    <a:bodyPr/>
                    <a:lstStyle/>
                    <a:p>
                      <a:r>
                        <a:rPr lang="en-US" sz="2400" dirty="0"/>
                        <a:t>On the basis of nature of findings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" action="ppaction://hlinkpres?slideindex=1&amp;slidetitle="/>
                        </a:rPr>
                        <a:t>Explanatory research, exploratory research, descriptive research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2740206"/>
                  </a:ext>
                </a:extLst>
              </a:tr>
              <a:tr h="341989">
                <a:tc>
                  <a:txBody>
                    <a:bodyPr/>
                    <a:lstStyle/>
                    <a:p>
                      <a:r>
                        <a:rPr lang="en-US" sz="2400" dirty="0"/>
                        <a:t>On the basis of experimental manipulations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Experimental research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3093794"/>
                  </a:ext>
                </a:extLst>
              </a:tr>
              <a:tr h="341989">
                <a:tc>
                  <a:txBody>
                    <a:bodyPr/>
                    <a:lstStyle/>
                    <a:p>
                      <a:r>
                        <a:rPr lang="en-US" sz="2400" dirty="0"/>
                        <a:t>On the basis of approach involved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" action="ppaction://hlinkpres?slideindex=1&amp;slidetitle="/>
                        </a:rPr>
                        <a:t>Longitudinal research, cross sectional research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001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159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D783BD-2E31-C661-6BC0-DF30E798FE81}"/>
              </a:ext>
            </a:extLst>
          </p:cNvPr>
          <p:cNvSpPr txBox="1"/>
          <p:nvPr/>
        </p:nvSpPr>
        <p:spPr>
          <a:xfrm>
            <a:off x="1167618" y="773723"/>
            <a:ext cx="9973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Explanatory research is a research method that explores why something occurs when limited information is available. It can help you increase your understanding of a given topic, ascertain how or why a particular phenomenon is occurring, and predict future occurrences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research aims to explore the main aspects of an under-researched problem, while explanatory research aims to explain the causes and consequences of a well-defined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research is a philosophy and 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Methodology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methodology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research generally applied in the social sciences. It seeks transformative change through the simultaneous process of taking action and doing research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411141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01694-D84D-44C2-16DE-5F918E77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8BA324-02AA-1C71-5FFD-061FFB67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studies differ from one-off, or cross-sectional, studies. The main difference is that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cross-sectional studies interview a fresh sample of people each time they are carried out, whereas longitudinal studies follow the same sample of people over time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93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F2F28-37F0-428A-B54F-71C61246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6 Steps of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A535D0-A435-40D7-B6F5-850C4929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Research Problem </a:t>
            </a:r>
          </a:p>
          <a:p>
            <a:r>
              <a:rPr lang="en-US" dirty="0"/>
              <a:t>Review of literature </a:t>
            </a:r>
          </a:p>
          <a:p>
            <a:r>
              <a:rPr lang="en-US" dirty="0"/>
              <a:t>Formulate hypothesis </a:t>
            </a:r>
          </a:p>
          <a:p>
            <a:r>
              <a:rPr lang="en-US" dirty="0"/>
              <a:t>Preparing the research design 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Interpretation and report writing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9F803D2-25BD-4B9D-AE15-6BB7FE23DD9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287">
                  <a:extLst>
                    <a:ext uri="{9D8B030D-6E8A-4147-A177-3AD203B41FA5}">
                      <a16:colId xmlns:a16="http://schemas.microsoft.com/office/drawing/2014/main" xmlns="" val="3899492901"/>
                    </a:ext>
                  </a:extLst>
                </a:gridCol>
                <a:gridCol w="6861313">
                  <a:extLst>
                    <a:ext uri="{9D8B030D-6E8A-4147-A177-3AD203B41FA5}">
                      <a16:colId xmlns:a16="http://schemas.microsoft.com/office/drawing/2014/main" xmlns="" val="1699267484"/>
                    </a:ext>
                  </a:extLst>
                </a:gridCol>
              </a:tblGrid>
              <a:tr h="3419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0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8287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642</Words>
  <Application>Microsoft Office PowerPoint</Application>
  <PresentationFormat>Custom</PresentationFormat>
  <Paragraphs>131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Research Methodology</vt:lpstr>
      <vt:lpstr>Research</vt:lpstr>
      <vt:lpstr>Developing Your Question</vt:lpstr>
      <vt:lpstr>Difference Between Research Methods and Research Methodology</vt:lpstr>
      <vt:lpstr>Types of Research</vt:lpstr>
      <vt:lpstr>Slide 7</vt:lpstr>
      <vt:lpstr>Slide 8</vt:lpstr>
      <vt:lpstr>6 Steps of Research Process</vt:lpstr>
      <vt:lpstr>Effective Literature Review</vt:lpstr>
      <vt:lpstr>Effective Literature Review</vt:lpstr>
      <vt:lpstr>Slide 12</vt:lpstr>
      <vt:lpstr>Strategy for search</vt:lpstr>
      <vt:lpstr>Where to look for</vt:lpstr>
      <vt:lpstr>Lets start with Google-scholar</vt:lpstr>
      <vt:lpstr>Continuing with Google-Scholar</vt:lpstr>
      <vt:lpstr>What I observe ?</vt:lpstr>
      <vt:lpstr>What I still able to do ?</vt:lpstr>
      <vt:lpstr>Slide 19</vt:lpstr>
      <vt:lpstr>Dedicated literature databases</vt:lpstr>
      <vt:lpstr>E-Resources at Central Library</vt:lpstr>
      <vt:lpstr>Web of Knowledge</vt:lpstr>
      <vt:lpstr>Advantage of using Web of Knowledge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Suvendu Rup</dc:creator>
  <cp:lastModifiedBy>IIITBH</cp:lastModifiedBy>
  <cp:revision>4</cp:revision>
  <dcterms:created xsi:type="dcterms:W3CDTF">2021-10-29T03:18:01Z</dcterms:created>
  <dcterms:modified xsi:type="dcterms:W3CDTF">2023-11-21T05:09:26Z</dcterms:modified>
</cp:coreProperties>
</file>