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73" r:id="rId15"/>
    <p:sldId id="274" r:id="rId16"/>
    <p:sldId id="275" r:id="rId17"/>
    <p:sldId id="268" r:id="rId18"/>
    <p:sldId id="269" r:id="rId19"/>
    <p:sldId id="270" r:id="rId20"/>
    <p:sldId id="271" r:id="rId21"/>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pPr/>
              <a:t>18-05-2023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pPr/>
              <a:t>‹#›</a:t>
            </a:fld>
            <a:endParaRPr lang="en-IN"/>
          </a:p>
        </p:txBody>
      </p:sp>
    </p:spTree>
    <p:extLst>
      <p:ext uri="{BB962C8B-B14F-4D97-AF65-F5344CB8AC3E}">
        <p14:creationId xmlns:p14="http://schemas.microsoft.com/office/powerpoint/2010/main" xmlns=""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2"/>
          </a:lnRef>
          <a:fillRef idx="2">
            <a:schemeClr val="accent2"/>
          </a:fillRef>
          <a:effectRef idx="1">
            <a:schemeClr val="accent2"/>
          </a:effectRef>
          <a:fontRef idx="minor">
            <a:schemeClr val="dk1"/>
          </a:fontRef>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18-05-2023</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a:t>
            </a:fld>
            <a:endParaRPr lang="en-IN"/>
          </a:p>
        </p:txBody>
      </p:sp>
      <p:cxnSp>
        <p:nvCxnSpPr>
          <p:cNvPr id="8" name="Straight Connector 7">
            <a:extLst>
              <a:ext uri="{FF2B5EF4-FFF2-40B4-BE49-F238E27FC236}">
                <a16:creationId xmlns:a16="http://schemas.microsoft.com/office/drawing/2014/main" xmlns=""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pPr/>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pPr/>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pPr/>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18-05-2023</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xmlns=""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ircuitdigest.com/tutorial/fundamentals-of-motors-theory-and-laws-to-design-a-mot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3E162-9269-475D-82BD-7ED6F020D39C}"/>
              </a:ext>
            </a:extLst>
          </p:cNvPr>
          <p:cNvSpPr>
            <a:spLocks noGrp="1"/>
          </p:cNvSpPr>
          <p:nvPr>
            <p:ph type="ctrTitle"/>
          </p:nvPr>
        </p:nvSpPr>
        <p:spPr>
          <a:xfrm>
            <a:off x="265176" y="310896"/>
            <a:ext cx="8641080" cy="1655763"/>
          </a:xfrm>
        </p:spPr>
        <p:style>
          <a:lnRef idx="1">
            <a:schemeClr val="accent2"/>
          </a:lnRef>
          <a:fillRef idx="2">
            <a:schemeClr val="accent2"/>
          </a:fillRef>
          <a:effectRef idx="1">
            <a:schemeClr val="accent2"/>
          </a:effectRef>
          <a:fontRef idx="minor">
            <a:schemeClr val="dk1"/>
          </a:fontRef>
        </p:style>
        <p:txBody>
          <a:bodyPr>
            <a:normAutofit/>
          </a:bodyPr>
          <a:lstStyle/>
          <a:p>
            <a:r>
              <a:rPr lang="en-US" sz="3200" b="0" dirty="0">
                <a:cs typeface="Leelawadee" panose="020B0502040204020203"/>
              </a:rPr>
              <a:t>Senior Design Project Presentation on</a:t>
            </a:r>
            <a:r>
              <a:rPr lang="en-US" dirty="0">
                <a:cs typeface="Leelawadee" panose="020B0502040204020203"/>
              </a:rPr>
              <a:t/>
            </a:r>
            <a:br>
              <a:rPr lang="en-US" dirty="0">
                <a:cs typeface="Leelawadee" panose="020B0502040204020203"/>
              </a:rPr>
            </a:br>
            <a:r>
              <a:rPr lang="en-US" sz="3100" dirty="0">
                <a:cs typeface="Leelawadee" panose="020B0502040204020203"/>
              </a:rPr>
              <a:t>WIRELESS POWER TRANSFER FOR CHARGING OF ELECTRIC VEHICLES</a:t>
            </a:r>
            <a:endParaRPr lang="en-IN" sz="3100" dirty="0">
              <a:cs typeface="Leelawadee" panose="020B0502040204020203"/>
            </a:endParaRPr>
          </a:p>
        </p:txBody>
      </p:sp>
      <p:sp>
        <p:nvSpPr>
          <p:cNvPr id="3" name="Subtitle 2">
            <a:extLst>
              <a:ext uri="{FF2B5EF4-FFF2-40B4-BE49-F238E27FC236}">
                <a16:creationId xmlns:a16="http://schemas.microsoft.com/office/drawing/2014/main" xmlns="" id="{4C9F460B-EF8D-4E52-A112-BCE867A59ACE}"/>
              </a:ext>
            </a:extLst>
          </p:cNvPr>
          <p:cNvSpPr>
            <a:spLocks noGrp="1"/>
          </p:cNvSpPr>
          <p:nvPr>
            <p:ph type="subTitle" idx="1"/>
          </p:nvPr>
        </p:nvSpPr>
        <p:spPr>
          <a:xfrm>
            <a:off x="169164" y="2805616"/>
            <a:ext cx="3154680" cy="951674"/>
          </a:xfrm>
        </p:spPr>
        <p:txBody>
          <a:bodyPr>
            <a:normAutofit fontScale="85000" lnSpcReduction="10000"/>
          </a:bodyPr>
          <a:lstStyle/>
          <a:p>
            <a:r>
              <a:rPr lang="en-US" b="1" dirty="0">
                <a:solidFill>
                  <a:schemeClr val="tx1"/>
                </a:solidFill>
              </a:rPr>
              <a:t>Supervisor</a:t>
            </a:r>
          </a:p>
          <a:p>
            <a:r>
              <a:rPr lang="en-US" dirty="0">
                <a:solidFill>
                  <a:schemeClr val="tx1"/>
                </a:solidFill>
              </a:rPr>
              <a:t>Prof. SABITA MALI</a:t>
            </a:r>
          </a:p>
        </p:txBody>
      </p:sp>
      <p:sp>
        <p:nvSpPr>
          <p:cNvPr id="4" name="Subtitle 2">
            <a:extLst>
              <a:ext uri="{FF2B5EF4-FFF2-40B4-BE49-F238E27FC236}">
                <a16:creationId xmlns:a16="http://schemas.microsoft.com/office/drawing/2014/main" xmlns="" id="{CBF480FF-180A-4C81-A907-DD371FF4ACE9}"/>
              </a:ext>
            </a:extLst>
          </p:cNvPr>
          <p:cNvSpPr txBox="1">
            <a:spLocks/>
          </p:cNvSpPr>
          <p:nvPr/>
        </p:nvSpPr>
        <p:spPr>
          <a:xfrm>
            <a:off x="5615940" y="2104994"/>
            <a:ext cx="3290316" cy="25778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r>
              <a:rPr lang="en-US" sz="2000" dirty="0">
                <a:solidFill>
                  <a:schemeClr val="tx1"/>
                </a:solidFill>
              </a:rPr>
              <a:t>Ms. SHUBHANI ARUNASHREE</a:t>
            </a:r>
          </a:p>
          <a:p>
            <a:r>
              <a:rPr lang="en-US" sz="2000" dirty="0">
                <a:solidFill>
                  <a:schemeClr val="tx1"/>
                </a:solidFill>
              </a:rPr>
              <a:t>Reg No:1941016019</a:t>
            </a:r>
          </a:p>
          <a:p>
            <a:r>
              <a:rPr lang="en-US" sz="2000" dirty="0">
                <a:solidFill>
                  <a:schemeClr val="tx1"/>
                </a:solidFill>
              </a:rPr>
              <a:t>Mr. SNEHASHIS SUBUDHI RATNA</a:t>
            </a:r>
          </a:p>
          <a:p>
            <a:r>
              <a:rPr lang="en-US" sz="2000" dirty="0">
                <a:solidFill>
                  <a:schemeClr val="tx1"/>
                </a:solidFill>
              </a:rPr>
              <a:t>Reg No:1941016051</a:t>
            </a:r>
          </a:p>
          <a:p>
            <a:endParaRPr lang="en-US" dirty="0">
              <a:solidFill>
                <a:schemeClr val="tx1"/>
              </a:solidFill>
            </a:endParaRPr>
          </a:p>
        </p:txBody>
      </p:sp>
      <p:sp>
        <p:nvSpPr>
          <p:cNvPr id="6" name="Subtitle 2">
            <a:extLst>
              <a:ext uri="{FF2B5EF4-FFF2-40B4-BE49-F238E27FC236}">
                <a16:creationId xmlns:a16="http://schemas.microsoft.com/office/drawing/2014/main" xmlns=""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xmlns="" id="{D56E70F7-CC93-4CD3-83E5-7FA138D63B4F}"/>
              </a:ext>
            </a:extLst>
          </p:cNvPr>
          <p:cNvSpPr txBox="1">
            <a:spLocks/>
          </p:cNvSpPr>
          <p:nvPr/>
        </p:nvSpPr>
        <p:spPr>
          <a:xfrm>
            <a:off x="265176" y="4782311"/>
            <a:ext cx="8641080" cy="1830863"/>
          </a:xfrm>
          <a:prstGeom prst="round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Electronics &amp; Communication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June, 2023</a:t>
            </a:r>
            <a:endParaRPr lang="en-IN" sz="1800" dirty="0">
              <a:cs typeface="Leelawadee" panose="020B0502040204020203"/>
            </a:endParaRPr>
          </a:p>
        </p:txBody>
      </p:sp>
      <p:pic>
        <p:nvPicPr>
          <p:cNvPr id="4098" name="Picture 2" descr="Odisha Jobs - Vacancy At SOA-University October-2019">
            <a:extLst>
              <a:ext uri="{FF2B5EF4-FFF2-40B4-BE49-F238E27FC236}">
                <a16:creationId xmlns:a16="http://schemas.microsoft.com/office/drawing/2014/main" xmlns="" id="{EF25C4DA-67A9-1DB1-DC71-4FD84F9D425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55492" y="2368396"/>
            <a:ext cx="1828800" cy="18261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CE155-F441-4474-B05F-FF82F7279293}"/>
              </a:ext>
            </a:extLst>
          </p:cNvPr>
          <p:cNvSpPr>
            <a:spLocks noGrp="1"/>
          </p:cNvSpPr>
          <p:nvPr>
            <p:ph type="title"/>
          </p:nvPr>
        </p:nvSpPr>
        <p:spPr/>
        <p:txBody>
          <a:bodyPr>
            <a:normAutofit fontScale="90000"/>
          </a:bodyPr>
          <a:lstStyle/>
          <a:p>
            <a:r>
              <a:rPr lang="en-US" dirty="0"/>
              <a:t>Testing	</a:t>
            </a:r>
            <a:endParaRPr lang="en-IN" dirty="0"/>
          </a:p>
        </p:txBody>
      </p:sp>
      <p:sp>
        <p:nvSpPr>
          <p:cNvPr id="4" name="Date Placeholder 3">
            <a:extLst>
              <a:ext uri="{FF2B5EF4-FFF2-40B4-BE49-F238E27FC236}">
                <a16:creationId xmlns:a16="http://schemas.microsoft.com/office/drawing/2014/main" xmlns="" id="{FF780A99-3F23-4C1E-98CF-16F6360CF3D3}"/>
              </a:ext>
            </a:extLst>
          </p:cNvPr>
          <p:cNvSpPr>
            <a:spLocks noGrp="1"/>
          </p:cNvSpPr>
          <p:nvPr>
            <p:ph type="dt" sz="half" idx="10"/>
          </p:nvPr>
        </p:nvSpPr>
        <p:spPr/>
        <p:txBody>
          <a:bodyPr/>
          <a:lstStyle/>
          <a:p>
            <a:fld id="{BF859030-E9C7-4BF7-BDDE-D8A9DA1DC43E}" type="datetime1">
              <a:rPr lang="en-IN" smtClean="0"/>
              <a:pPr/>
              <a:t>18-05-2023</a:t>
            </a:fld>
            <a:endParaRPr lang="en-IN"/>
          </a:p>
        </p:txBody>
      </p:sp>
      <p:sp>
        <p:nvSpPr>
          <p:cNvPr id="5" name="Footer Placeholder 4">
            <a:extLst>
              <a:ext uri="{FF2B5EF4-FFF2-40B4-BE49-F238E27FC236}">
                <a16:creationId xmlns:a16="http://schemas.microsoft.com/office/drawing/2014/main" xmlns=""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FBEBC1-730B-46C9-B7B9-A8EE8DF71ACE}"/>
              </a:ext>
            </a:extLst>
          </p:cNvPr>
          <p:cNvSpPr>
            <a:spLocks noGrp="1"/>
          </p:cNvSpPr>
          <p:nvPr>
            <p:ph type="sldNum" sz="quarter" idx="12"/>
          </p:nvPr>
        </p:nvSpPr>
        <p:spPr/>
        <p:txBody>
          <a:bodyPr/>
          <a:lstStyle/>
          <a:p>
            <a:fld id="{ADFB7573-0EEC-4F18-B4D8-B9624EC7F9C7}" type="slidenum">
              <a:rPr lang="en-IN" smtClean="0"/>
              <a:pPr/>
              <a:t>10</a:t>
            </a:fld>
            <a:endParaRPr lang="en-IN"/>
          </a:p>
        </p:txBody>
      </p:sp>
      <p:pic>
        <p:nvPicPr>
          <p:cNvPr id="7" name="Google Shape;255;p31">
            <a:extLst>
              <a:ext uri="{FF2B5EF4-FFF2-40B4-BE49-F238E27FC236}">
                <a16:creationId xmlns:a16="http://schemas.microsoft.com/office/drawing/2014/main" xmlns="" id="{D75AD117-1E0F-9EA8-DDB6-37BDAF621C9F}"/>
              </a:ext>
            </a:extLst>
          </p:cNvPr>
          <p:cNvPicPr preferRelativeResize="0">
            <a:picLocks noGrp="1"/>
          </p:cNvPicPr>
          <p:nvPr>
            <p:ph idx="1"/>
          </p:nvPr>
        </p:nvPicPr>
        <p:blipFill rotWithShape="1">
          <a:blip r:embed="rId2">
            <a:alphaModFix/>
          </a:blip>
          <a:srcRect l="7910" r="14683" b="4716"/>
          <a:stretch/>
        </p:blipFill>
        <p:spPr>
          <a:xfrm rot="16200000">
            <a:off x="3023381" y="-70803"/>
            <a:ext cx="3285259" cy="5427689"/>
          </a:xfrm>
          <a:prstGeom prst="rect">
            <a:avLst/>
          </a:prstGeom>
          <a:noFill/>
          <a:ln>
            <a:noFill/>
          </a:ln>
        </p:spPr>
      </p:pic>
    </p:spTree>
    <p:extLst>
      <p:ext uri="{BB962C8B-B14F-4D97-AF65-F5344CB8AC3E}">
        <p14:creationId xmlns:p14="http://schemas.microsoft.com/office/powerpoint/2010/main" xmlns="" val="70776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97E52-2711-473A-AC53-236FCF425192}"/>
              </a:ext>
            </a:extLst>
          </p:cNvPr>
          <p:cNvSpPr>
            <a:spLocks noGrp="1"/>
          </p:cNvSpPr>
          <p:nvPr>
            <p:ph type="title"/>
          </p:nvPr>
        </p:nvSpPr>
        <p:spPr/>
        <p:txBody>
          <a:bodyPr>
            <a:normAutofit fontScale="90000"/>
          </a:bodyPr>
          <a:lstStyle/>
          <a:p>
            <a:r>
              <a:rPr lang="en-US" dirty="0"/>
              <a:t>Results, Analysis and Evaluation</a:t>
            </a:r>
            <a:endParaRPr lang="en-IN" dirty="0"/>
          </a:p>
        </p:txBody>
      </p:sp>
      <p:sp>
        <p:nvSpPr>
          <p:cNvPr id="4" name="Date Placeholder 3">
            <a:extLst>
              <a:ext uri="{FF2B5EF4-FFF2-40B4-BE49-F238E27FC236}">
                <a16:creationId xmlns:a16="http://schemas.microsoft.com/office/drawing/2014/main" xmlns="" id="{A50D8265-FD7E-4E76-B775-AFBB4B1AA6E7}"/>
              </a:ext>
            </a:extLst>
          </p:cNvPr>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a:extLst>
              <a:ext uri="{FF2B5EF4-FFF2-40B4-BE49-F238E27FC236}">
                <a16:creationId xmlns:a16="http://schemas.microsoft.com/office/drawing/2014/main" xmlns=""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45362E-35ED-487C-AD91-5EC2CA1E837A}"/>
              </a:ext>
            </a:extLst>
          </p:cNvPr>
          <p:cNvSpPr>
            <a:spLocks noGrp="1"/>
          </p:cNvSpPr>
          <p:nvPr>
            <p:ph type="sldNum" sz="quarter" idx="12"/>
          </p:nvPr>
        </p:nvSpPr>
        <p:spPr/>
        <p:txBody>
          <a:bodyPr/>
          <a:lstStyle/>
          <a:p>
            <a:fld id="{ADFB7573-0EEC-4F18-B4D8-B9624EC7F9C7}" type="slidenum">
              <a:rPr lang="en-IN" smtClean="0"/>
              <a:pPr/>
              <a:t>11</a:t>
            </a:fld>
            <a:endParaRPr lang="en-IN"/>
          </a:p>
        </p:txBody>
      </p:sp>
    </p:spTree>
    <p:extLst>
      <p:ext uri="{BB962C8B-B14F-4D97-AF65-F5344CB8AC3E}">
        <p14:creationId xmlns:p14="http://schemas.microsoft.com/office/powerpoint/2010/main" xmlns="" val="102523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D0B97-1C21-4A32-861A-6E70F0245139}"/>
              </a:ext>
            </a:extLst>
          </p:cNvPr>
          <p:cNvSpPr>
            <a:spLocks noGrp="1"/>
          </p:cNvSpPr>
          <p:nvPr>
            <p:ph type="title"/>
          </p:nvPr>
        </p:nvSpPr>
        <p:spPr/>
        <p:txBody>
          <a:bodyPr>
            <a:noAutofit/>
          </a:bodyPr>
          <a:lstStyle/>
          <a:p>
            <a:r>
              <a:rPr lang="en-US" sz="2800" dirty="0"/>
              <a:t>Socio-economic Issues Associated With The Project</a:t>
            </a:r>
            <a:endParaRPr lang="en-IN" sz="2800" dirty="0"/>
          </a:p>
        </p:txBody>
      </p:sp>
      <p:sp>
        <p:nvSpPr>
          <p:cNvPr id="3" name="Content Placeholder 2">
            <a:extLst>
              <a:ext uri="{FF2B5EF4-FFF2-40B4-BE49-F238E27FC236}">
                <a16:creationId xmlns:a16="http://schemas.microsoft.com/office/drawing/2014/main" xmlns="" id="{5445A598-C2E5-42E0-9AF6-4375970219F6}"/>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Initial installation cost is very high.</a:t>
            </a:r>
          </a:p>
          <a:p>
            <a:r>
              <a:rPr lang="en-US" sz="2600" dirty="0">
                <a:latin typeface="Times New Roman" panose="02020603050405020304" pitchFamily="18" charset="0"/>
                <a:cs typeface="Times New Roman" panose="02020603050405020304" pitchFamily="18" charset="0"/>
              </a:rPr>
              <a:t>Working area is limited.</a:t>
            </a:r>
          </a:p>
          <a:p>
            <a:r>
              <a:rPr lang="en-US" sz="2600" dirty="0">
                <a:latin typeface="Times New Roman" panose="02020603050405020304" pitchFamily="18" charset="0"/>
                <a:cs typeface="Times New Roman" panose="02020603050405020304" pitchFamily="18" charset="0"/>
              </a:rPr>
              <a:t>Heat generation is more than traditional charging.</a:t>
            </a:r>
          </a:p>
          <a:p>
            <a:r>
              <a:rPr lang="en-US" sz="2600" dirty="0">
                <a:latin typeface="Times New Roman" panose="02020603050405020304" pitchFamily="18" charset="0"/>
                <a:cs typeface="Times New Roman" panose="02020603050405020304" pitchFamily="18" charset="0"/>
              </a:rPr>
              <a:t>Copper loss because a large amount of copper wire is required for implementation of Wireless Power Transfer.</a:t>
            </a:r>
          </a:p>
          <a:p>
            <a:endParaRPr lang="en-IN" sz="2600" dirty="0"/>
          </a:p>
        </p:txBody>
      </p:sp>
      <p:sp>
        <p:nvSpPr>
          <p:cNvPr id="4" name="Date Placeholder 3">
            <a:extLst>
              <a:ext uri="{FF2B5EF4-FFF2-40B4-BE49-F238E27FC236}">
                <a16:creationId xmlns:a16="http://schemas.microsoft.com/office/drawing/2014/main" xmlns="" id="{B13BF931-02A5-4CBE-AD81-CB78193BF162}"/>
              </a:ext>
            </a:extLst>
          </p:cNvPr>
          <p:cNvSpPr>
            <a:spLocks noGrp="1"/>
          </p:cNvSpPr>
          <p:nvPr>
            <p:ph type="dt" sz="half" idx="10"/>
          </p:nvPr>
        </p:nvSpPr>
        <p:spPr/>
        <p:txBody>
          <a:bodyPr/>
          <a:lstStyle/>
          <a:p>
            <a:fld id="{971EF6EB-ED59-4773-A66C-8FC357B65427}" type="datetime1">
              <a:rPr lang="en-IN" smtClean="0"/>
              <a:pPr/>
              <a:t>18-05-2023</a:t>
            </a:fld>
            <a:endParaRPr lang="en-IN"/>
          </a:p>
        </p:txBody>
      </p:sp>
      <p:sp>
        <p:nvSpPr>
          <p:cNvPr id="5" name="Footer Placeholder 4">
            <a:extLst>
              <a:ext uri="{FF2B5EF4-FFF2-40B4-BE49-F238E27FC236}">
                <a16:creationId xmlns:a16="http://schemas.microsoft.com/office/drawing/2014/main" xmlns="" id="{2F48734C-4869-47BA-B5BF-7D7E0EBB1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E3F4DB-60A8-4AC8-809B-BC1EF8ADEAA3}"/>
              </a:ext>
            </a:extLst>
          </p:cNvPr>
          <p:cNvSpPr>
            <a:spLocks noGrp="1"/>
          </p:cNvSpPr>
          <p:nvPr>
            <p:ph type="sldNum" sz="quarter" idx="12"/>
          </p:nvPr>
        </p:nvSpPr>
        <p:spPr/>
        <p:txBody>
          <a:bodyPr/>
          <a:lstStyle/>
          <a:p>
            <a:fld id="{ADFB7573-0EEC-4F18-B4D8-B9624EC7F9C7}" type="slidenum">
              <a:rPr lang="en-IN" smtClean="0"/>
              <a:pPr/>
              <a:t>12</a:t>
            </a:fld>
            <a:endParaRPr lang="en-IN"/>
          </a:p>
        </p:txBody>
      </p:sp>
    </p:spTree>
    <p:extLst>
      <p:ext uri="{BB962C8B-B14F-4D97-AF65-F5344CB8AC3E}">
        <p14:creationId xmlns:p14="http://schemas.microsoft.com/office/powerpoint/2010/main" xmlns="" val="8034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0A0E0-DFCB-4951-95D6-C4681F73E5EC}"/>
              </a:ext>
            </a:extLst>
          </p:cNvPr>
          <p:cNvSpPr>
            <a:spLocks noGrp="1"/>
          </p:cNvSpPr>
          <p:nvPr>
            <p:ph type="title"/>
          </p:nvPr>
        </p:nvSpPr>
        <p:spPr/>
        <p:txBody>
          <a:bodyPr>
            <a:normAutofit fontScale="90000"/>
          </a:bodyPr>
          <a:lstStyle/>
          <a:p>
            <a:r>
              <a:rPr lang="en-US" dirty="0"/>
              <a:t>Engineering Tools And Standards	</a:t>
            </a:r>
            <a:endParaRPr lang="en-IN" dirty="0"/>
          </a:p>
        </p:txBody>
      </p:sp>
      <p:sp>
        <p:nvSpPr>
          <p:cNvPr id="4" name="Date Placeholder 3">
            <a:extLst>
              <a:ext uri="{FF2B5EF4-FFF2-40B4-BE49-F238E27FC236}">
                <a16:creationId xmlns:a16="http://schemas.microsoft.com/office/drawing/2014/main" xmlns="" id="{34DD727B-5938-450A-A78C-6340223523A2}"/>
              </a:ext>
            </a:extLst>
          </p:cNvPr>
          <p:cNvSpPr>
            <a:spLocks noGrp="1"/>
          </p:cNvSpPr>
          <p:nvPr>
            <p:ph type="dt" sz="half" idx="10"/>
          </p:nvPr>
        </p:nvSpPr>
        <p:spPr/>
        <p:txBody>
          <a:bodyPr/>
          <a:lstStyle/>
          <a:p>
            <a:fld id="{DA231420-AA15-49AF-B1FE-F9C592D22DE5}" type="datetime1">
              <a:rPr lang="en-IN" smtClean="0"/>
              <a:pPr/>
              <a:t>18-05-2023</a:t>
            </a:fld>
            <a:endParaRPr lang="en-IN"/>
          </a:p>
        </p:txBody>
      </p:sp>
      <p:sp>
        <p:nvSpPr>
          <p:cNvPr id="5" name="Footer Placeholder 4">
            <a:extLst>
              <a:ext uri="{FF2B5EF4-FFF2-40B4-BE49-F238E27FC236}">
                <a16:creationId xmlns:a16="http://schemas.microsoft.com/office/drawing/2014/main" xmlns="" id="{036AF236-F248-4E41-B7F4-EFBE4CB33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A1C90D-70D5-4FC6-B602-E1E97B5B1E2E}"/>
              </a:ext>
            </a:extLst>
          </p:cNvPr>
          <p:cNvSpPr>
            <a:spLocks noGrp="1"/>
          </p:cNvSpPr>
          <p:nvPr>
            <p:ph type="sldNum" sz="quarter" idx="12"/>
          </p:nvPr>
        </p:nvSpPr>
        <p:spPr/>
        <p:txBody>
          <a:bodyPr/>
          <a:lstStyle/>
          <a:p>
            <a:fld id="{ADFB7573-0EEC-4F18-B4D8-B9624EC7F9C7}" type="slidenum">
              <a:rPr lang="en-IN" smtClean="0"/>
              <a:pPr/>
              <a:t>13</a:t>
            </a:fld>
            <a:endParaRPr lang="en-IN"/>
          </a:p>
        </p:txBody>
      </p:sp>
      <p:sp>
        <p:nvSpPr>
          <p:cNvPr id="7" name="Rectangle 6"/>
          <p:cNvSpPr/>
          <p:nvPr/>
        </p:nvSpPr>
        <p:spPr>
          <a:xfrm>
            <a:off x="3908998" y="3223559"/>
            <a:ext cx="1326004" cy="410882"/>
          </a:xfrm>
          <a:prstGeom prst="rect">
            <a:avLst/>
          </a:prstGeom>
        </p:spPr>
        <p:txBody>
          <a:bodyPr wrap="none">
            <a:spAutoFit/>
          </a:bodyPr>
          <a:lstStyle/>
          <a:p>
            <a:pPr lvl="0">
              <a:lnSpc>
                <a:spcPct val="115000"/>
              </a:lnSpc>
            </a:pPr>
            <a:r>
              <a:rPr lang="en-US" b="1" dirty="0" smtClean="0">
                <a:solidFill>
                  <a:schemeClr val="lt1"/>
                </a:solidFill>
                <a:latin typeface="Times New Roman"/>
                <a:ea typeface="Times New Roman"/>
                <a:cs typeface="Times New Roman"/>
                <a:sym typeface="Times New Roman"/>
              </a:rPr>
              <a:t>IRFZ44N : </a:t>
            </a:r>
            <a:endParaRPr lang="en-US" dirty="0">
              <a:solidFill>
                <a:schemeClr val="lt1"/>
              </a:solidFill>
              <a:latin typeface="Times New Roman"/>
              <a:ea typeface="Times New Roman"/>
              <a:cs typeface="Times New Roman"/>
              <a:sym typeface="Times New Roman"/>
            </a:endParaRPr>
          </a:p>
        </p:txBody>
      </p:sp>
      <p:sp>
        <p:nvSpPr>
          <p:cNvPr id="9" name="Rectangle 8"/>
          <p:cNvSpPr/>
          <p:nvPr/>
        </p:nvSpPr>
        <p:spPr>
          <a:xfrm>
            <a:off x="533400" y="990600"/>
            <a:ext cx="8153400" cy="2862322"/>
          </a:xfrm>
          <a:prstGeom prst="rect">
            <a:avLst/>
          </a:prstGeom>
        </p:spPr>
        <p:txBody>
          <a:bodyPr wrap="square">
            <a:spAutoFit/>
          </a:bodyPr>
          <a:lstStyle/>
          <a:p>
            <a:r>
              <a:rPr lang="en-US" b="1" u="sng" dirty="0" smtClean="0"/>
              <a:t>IRFZ44N : </a:t>
            </a:r>
          </a:p>
          <a:p>
            <a:pPr>
              <a:buFont typeface="Arial" pitchFamily="34" charset="0"/>
              <a:buChar char="•"/>
            </a:pPr>
            <a:r>
              <a:rPr lang="en-US" dirty="0" smtClean="0"/>
              <a:t>  The </a:t>
            </a:r>
            <a:r>
              <a:rPr lang="en-US" dirty="0" smtClean="0"/>
              <a:t>IRFZ44N is a N-channel MOSFET. Its features include very low on state </a:t>
            </a:r>
            <a:r>
              <a:rPr lang="en-US" dirty="0" smtClean="0"/>
              <a:t>      resistance</a:t>
            </a:r>
            <a:r>
              <a:rPr lang="en-US" dirty="0" smtClean="0"/>
              <a:t>, high speed processing technology, completely avalanche rated etc. The transistor possesses high speed switching capability which makes it ideal to use in applications where high speed switching is a crucial </a:t>
            </a:r>
            <a:r>
              <a:rPr lang="en-US" dirty="0" smtClean="0"/>
              <a:t>requirement.</a:t>
            </a:r>
          </a:p>
          <a:p>
            <a:endParaRPr lang="en-US" dirty="0" smtClean="0"/>
          </a:p>
          <a:p>
            <a:pPr>
              <a:buFont typeface="Arial" pitchFamily="34" charset="0"/>
              <a:buChar char="•"/>
            </a:pPr>
            <a:r>
              <a:rPr lang="en-US" dirty="0" smtClean="0"/>
              <a:t>The</a:t>
            </a:r>
            <a:r>
              <a:rPr lang="en-US" dirty="0" smtClean="0"/>
              <a:t> IRFZ44N is known for its high drain current and fast switching speed. Adding to that it also has a low </a:t>
            </a:r>
            <a:r>
              <a:rPr lang="en-US" dirty="0" err="1" smtClean="0"/>
              <a:t>Rds</a:t>
            </a:r>
            <a:r>
              <a:rPr lang="en-US" dirty="0" smtClean="0"/>
              <a:t> value which will help in increasing the efficiency of switching circuits. </a:t>
            </a:r>
          </a:p>
          <a:p>
            <a:r>
              <a:rPr lang="en-US" dirty="0" smtClean="0"/>
              <a:t> </a:t>
            </a:r>
            <a:endParaRPr lang="en-US" dirty="0"/>
          </a:p>
        </p:txBody>
      </p:sp>
      <p:pic>
        <p:nvPicPr>
          <p:cNvPr id="10" name="Picture 9" descr="1rfz44n.png"/>
          <p:cNvPicPr>
            <a:picLocks noChangeAspect="1"/>
          </p:cNvPicPr>
          <p:nvPr/>
        </p:nvPicPr>
        <p:blipFill>
          <a:blip r:embed="rId2"/>
          <a:stretch>
            <a:fillRect/>
          </a:stretch>
        </p:blipFill>
        <p:spPr>
          <a:xfrm>
            <a:off x="7863431" y="2971800"/>
            <a:ext cx="1280569" cy="1280569"/>
          </a:xfrm>
          <a:prstGeom prst="rect">
            <a:avLst/>
          </a:prstGeom>
        </p:spPr>
      </p:pic>
      <p:sp>
        <p:nvSpPr>
          <p:cNvPr id="11" name="Rectangle 10"/>
          <p:cNvSpPr/>
          <p:nvPr/>
        </p:nvSpPr>
        <p:spPr>
          <a:xfrm>
            <a:off x="533400" y="3810000"/>
            <a:ext cx="7086600" cy="2031325"/>
          </a:xfrm>
          <a:prstGeom prst="rect">
            <a:avLst/>
          </a:prstGeom>
        </p:spPr>
        <p:txBody>
          <a:bodyPr wrap="square">
            <a:spAutoFit/>
          </a:bodyPr>
          <a:lstStyle/>
          <a:p>
            <a:r>
              <a:rPr lang="en-US" b="1" u="sng" dirty="0" smtClean="0"/>
              <a:t>1N4001 Diodes :</a:t>
            </a:r>
          </a:p>
          <a:p>
            <a:pPr>
              <a:buFont typeface="Arial" pitchFamily="34" charset="0"/>
              <a:buChar char="•"/>
            </a:pPr>
            <a:r>
              <a:rPr lang="en-US" dirty="0" smtClean="0"/>
              <a:t>The 1N4001-T is a Rectifier Diode with </a:t>
            </a:r>
            <a:r>
              <a:rPr lang="en-US" dirty="0" err="1" smtClean="0"/>
              <a:t>moulded</a:t>
            </a:r>
            <a:r>
              <a:rPr lang="en-US" dirty="0" smtClean="0"/>
              <a:t> plastic case. The </a:t>
            </a:r>
            <a:r>
              <a:rPr lang="en-US" dirty="0" smtClean="0"/>
              <a:t>rectifier       diode </a:t>
            </a:r>
            <a:r>
              <a:rPr lang="en-US" dirty="0" smtClean="0"/>
              <a:t>has high current capability and low forward voltage </a:t>
            </a:r>
            <a:r>
              <a:rPr lang="en-US" dirty="0" smtClean="0"/>
              <a:t>drop.</a:t>
            </a:r>
          </a:p>
          <a:p>
            <a:pPr>
              <a:buFont typeface="Arial" pitchFamily="34" charset="0"/>
              <a:buChar char="•"/>
            </a:pPr>
            <a:r>
              <a:rPr lang="en-US" dirty="0" smtClean="0"/>
              <a:t>Used </a:t>
            </a:r>
            <a:r>
              <a:rPr lang="en-US" dirty="0" smtClean="0"/>
              <a:t>for rectification in battery chargers, power supply circuits, and other electronics appliances. Used to block the current, block the voltage spikes, and boost the voltage, blocking unwanted incoming voltage, etc. Used in Voltage doublers. Used in adapter circuits.</a:t>
            </a:r>
            <a:endParaRPr lang="en-US" dirty="0"/>
          </a:p>
        </p:txBody>
      </p:sp>
      <p:pic>
        <p:nvPicPr>
          <p:cNvPr id="12" name="Picture 11" descr="1rfz44n.png"/>
          <p:cNvPicPr>
            <a:picLocks noChangeAspect="1"/>
          </p:cNvPicPr>
          <p:nvPr/>
        </p:nvPicPr>
        <p:blipFill>
          <a:blip r:embed="rId3"/>
          <a:stretch>
            <a:fillRect/>
          </a:stretch>
        </p:blipFill>
        <p:spPr>
          <a:xfrm>
            <a:off x="7391400" y="4419600"/>
            <a:ext cx="1437323" cy="1437323"/>
          </a:xfrm>
          <a:prstGeom prst="rect">
            <a:avLst/>
          </a:prstGeom>
        </p:spPr>
      </p:pic>
    </p:spTree>
    <p:extLst>
      <p:ext uri="{BB962C8B-B14F-4D97-AF65-F5344CB8AC3E}">
        <p14:creationId xmlns:p14="http://schemas.microsoft.com/office/powerpoint/2010/main" xmlns="" val="393642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Date Placeholder 3"/>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14</a:t>
            </a:fld>
            <a:endParaRPr lang="en-IN"/>
          </a:p>
        </p:txBody>
      </p:sp>
      <p:pic>
        <p:nvPicPr>
          <p:cNvPr id="7" name="Picture 6" descr="download.png"/>
          <p:cNvPicPr>
            <a:picLocks noChangeAspect="1"/>
          </p:cNvPicPr>
          <p:nvPr/>
        </p:nvPicPr>
        <p:blipFill>
          <a:blip r:embed="rId2"/>
          <a:stretch>
            <a:fillRect/>
          </a:stretch>
        </p:blipFill>
        <p:spPr>
          <a:xfrm>
            <a:off x="6629400" y="1371600"/>
            <a:ext cx="2057400" cy="2057400"/>
          </a:xfrm>
          <a:prstGeom prst="rect">
            <a:avLst/>
          </a:prstGeom>
        </p:spPr>
      </p:pic>
      <p:pic>
        <p:nvPicPr>
          <p:cNvPr id="8" name="Content Placeholder 7" descr="images2.png"/>
          <p:cNvPicPr>
            <a:picLocks noGrp="1" noChangeAspect="1"/>
          </p:cNvPicPr>
          <p:nvPr>
            <p:ph idx="1"/>
          </p:nvPr>
        </p:nvPicPr>
        <p:blipFill>
          <a:blip r:embed="rId3"/>
          <a:stretch>
            <a:fillRect/>
          </a:stretch>
        </p:blipFill>
        <p:spPr>
          <a:xfrm>
            <a:off x="6858000" y="3886200"/>
            <a:ext cx="2133600" cy="2133600"/>
          </a:xfrm>
          <a:prstGeom prst="rect">
            <a:avLst/>
          </a:prstGeom>
        </p:spPr>
      </p:pic>
      <p:sp>
        <p:nvSpPr>
          <p:cNvPr id="9" name="Rectangle 8"/>
          <p:cNvSpPr/>
          <p:nvPr/>
        </p:nvSpPr>
        <p:spPr>
          <a:xfrm>
            <a:off x="457200" y="990600"/>
            <a:ext cx="6400800" cy="2862322"/>
          </a:xfrm>
          <a:prstGeom prst="rect">
            <a:avLst/>
          </a:prstGeom>
        </p:spPr>
        <p:txBody>
          <a:bodyPr wrap="square">
            <a:spAutoFit/>
          </a:bodyPr>
          <a:lstStyle/>
          <a:p>
            <a:r>
              <a:rPr lang="en-US" b="1" u="sng" dirty="0" smtClean="0"/>
              <a:t>7805 IC :</a:t>
            </a:r>
          </a:p>
          <a:p>
            <a:pPr>
              <a:buFont typeface="Arial" pitchFamily="34" charset="0"/>
              <a:buChar char="•"/>
            </a:pPr>
            <a:r>
              <a:rPr lang="en-US" dirty="0" smtClean="0"/>
              <a:t>The LM7805 is a voltage regulator that outputs +5 volts. </a:t>
            </a:r>
            <a:endParaRPr lang="en-US" dirty="0" smtClean="0"/>
          </a:p>
          <a:p>
            <a:pPr>
              <a:buFont typeface="Arial" pitchFamily="34" charset="0"/>
              <a:buChar char="•"/>
            </a:pPr>
            <a:r>
              <a:rPr lang="en-US" dirty="0" smtClean="0"/>
              <a:t>Voltage </a:t>
            </a:r>
            <a:r>
              <a:rPr lang="en-US" dirty="0" smtClean="0"/>
              <a:t>regulator 7805 IC is used for current regulators and fixed output regulators, and adjustable output voltage </a:t>
            </a:r>
            <a:r>
              <a:rPr lang="en-US" dirty="0" smtClean="0"/>
              <a:t>regulators.</a:t>
            </a:r>
          </a:p>
          <a:p>
            <a:pPr>
              <a:buFont typeface="Arial" pitchFamily="34" charset="0"/>
              <a:buChar char="•"/>
            </a:pPr>
            <a:r>
              <a:rPr lang="en-US" dirty="0" smtClean="0"/>
              <a:t>Minimum </a:t>
            </a:r>
            <a:r>
              <a:rPr lang="en-US" dirty="0" smtClean="0"/>
              <a:t>Input voltage is </a:t>
            </a:r>
            <a:r>
              <a:rPr lang="en-US" dirty="0" smtClean="0"/>
              <a:t>7V</a:t>
            </a:r>
          </a:p>
          <a:p>
            <a:pPr>
              <a:buFont typeface="Arial" pitchFamily="34" charset="0"/>
              <a:buChar char="•"/>
            </a:pPr>
            <a:r>
              <a:rPr lang="en-US" dirty="0" smtClean="0"/>
              <a:t>Maximum </a:t>
            </a:r>
            <a:r>
              <a:rPr lang="en-US" dirty="0" smtClean="0"/>
              <a:t>Input Voltage is </a:t>
            </a:r>
            <a:r>
              <a:rPr lang="en-US" dirty="0" smtClean="0"/>
              <a:t>35V</a:t>
            </a:r>
          </a:p>
          <a:p>
            <a:pPr>
              <a:buFont typeface="Arial" pitchFamily="34" charset="0"/>
              <a:buChar char="•"/>
            </a:pPr>
            <a:r>
              <a:rPr lang="en-US" dirty="0" smtClean="0"/>
              <a:t>Current </a:t>
            </a:r>
            <a:r>
              <a:rPr lang="en-US" dirty="0" smtClean="0"/>
              <a:t>rating </a:t>
            </a:r>
            <a:r>
              <a:rPr lang="en-US" dirty="0" err="1" smtClean="0"/>
              <a:t>Ic</a:t>
            </a:r>
            <a:r>
              <a:rPr lang="en-US" dirty="0" smtClean="0"/>
              <a:t> = </a:t>
            </a:r>
            <a:r>
              <a:rPr lang="en-US" dirty="0" smtClean="0"/>
              <a:t>1A</a:t>
            </a:r>
          </a:p>
          <a:p>
            <a:pPr>
              <a:buFont typeface="Arial" pitchFamily="34" charset="0"/>
              <a:buChar char="•"/>
            </a:pPr>
            <a:r>
              <a:rPr lang="en-US" dirty="0" smtClean="0"/>
              <a:t>Maximum </a:t>
            </a:r>
            <a:r>
              <a:rPr lang="en-US" dirty="0" smtClean="0"/>
              <a:t>Output Voltage </a:t>
            </a:r>
            <a:r>
              <a:rPr lang="en-US" dirty="0" err="1" smtClean="0"/>
              <a:t>VMax</a:t>
            </a:r>
            <a:r>
              <a:rPr lang="en-US" dirty="0" smtClean="0"/>
              <a:t>=5.2V</a:t>
            </a:r>
          </a:p>
          <a:p>
            <a:pPr>
              <a:buFont typeface="Arial" pitchFamily="34" charset="0"/>
              <a:buChar char="•"/>
            </a:pPr>
            <a:r>
              <a:rPr lang="en-US" dirty="0" smtClean="0"/>
              <a:t>Minimum </a:t>
            </a:r>
            <a:r>
              <a:rPr lang="en-US" dirty="0" smtClean="0"/>
              <a:t>Output Voltage </a:t>
            </a:r>
            <a:r>
              <a:rPr lang="en-US" dirty="0" err="1" smtClean="0"/>
              <a:t>VMin</a:t>
            </a:r>
            <a:r>
              <a:rPr lang="en-US" dirty="0" smtClean="0"/>
              <a:t>=4.8V</a:t>
            </a:r>
          </a:p>
          <a:p>
            <a:r>
              <a:rPr lang="en-US" dirty="0" smtClean="0"/>
              <a:t> </a:t>
            </a:r>
            <a:endParaRPr lang="en-US" dirty="0"/>
          </a:p>
        </p:txBody>
      </p:sp>
      <p:sp>
        <p:nvSpPr>
          <p:cNvPr id="10" name="Rectangle 9"/>
          <p:cNvSpPr/>
          <p:nvPr/>
        </p:nvSpPr>
        <p:spPr>
          <a:xfrm>
            <a:off x="457200" y="3810000"/>
            <a:ext cx="6934200" cy="2031325"/>
          </a:xfrm>
          <a:prstGeom prst="rect">
            <a:avLst/>
          </a:prstGeom>
        </p:spPr>
        <p:txBody>
          <a:bodyPr wrap="square">
            <a:spAutoFit/>
          </a:bodyPr>
          <a:lstStyle/>
          <a:p>
            <a:r>
              <a:rPr lang="en-US" b="1" u="sng" dirty="0" smtClean="0"/>
              <a:t>Copper Wires:</a:t>
            </a:r>
          </a:p>
          <a:p>
            <a:pPr>
              <a:buFont typeface="Arial" pitchFamily="34" charset="0"/>
              <a:buChar char="•"/>
            </a:pPr>
            <a:r>
              <a:rPr lang="en-US" dirty="0" smtClean="0"/>
              <a:t>Copper wire is a popular choice for industrial and commercial electrical applications. It can be used for power transmission, communications and networking, electric motors, lighting, and heating. </a:t>
            </a:r>
            <a:endParaRPr lang="en-US" dirty="0" smtClean="0"/>
          </a:p>
          <a:p>
            <a:endParaRPr lang="en-US" dirty="0" smtClean="0"/>
          </a:p>
          <a:p>
            <a:pPr>
              <a:buFont typeface="Arial" pitchFamily="34" charset="0"/>
              <a:buChar char="•"/>
            </a:pPr>
            <a:r>
              <a:rPr lang="en-US" dirty="0" smtClean="0"/>
              <a:t>Copper </a:t>
            </a:r>
            <a:r>
              <a:rPr lang="en-US" dirty="0" smtClean="0"/>
              <a:t>wire is used in a wide variety of applications, including: Wires for electric motors.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Date Placeholder 3"/>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15</a:t>
            </a:fld>
            <a:endParaRPr lang="en-IN"/>
          </a:p>
        </p:txBody>
      </p:sp>
      <p:pic>
        <p:nvPicPr>
          <p:cNvPr id="7" name="Content Placeholder 6" descr="battery.ong.jpeg"/>
          <p:cNvPicPr>
            <a:picLocks noGrp="1" noChangeAspect="1"/>
          </p:cNvPicPr>
          <p:nvPr>
            <p:ph idx="1"/>
          </p:nvPr>
        </p:nvPicPr>
        <p:blipFill>
          <a:blip r:embed="rId2"/>
          <a:stretch>
            <a:fillRect/>
          </a:stretch>
        </p:blipFill>
        <p:spPr>
          <a:xfrm>
            <a:off x="6248400" y="914400"/>
            <a:ext cx="2438400" cy="2438400"/>
          </a:xfrm>
          <a:prstGeom prst="rect">
            <a:avLst/>
          </a:prstGeom>
        </p:spPr>
      </p:pic>
      <p:pic>
        <p:nvPicPr>
          <p:cNvPr id="8" name="Picture 7" descr="vds.png"/>
          <p:cNvPicPr>
            <a:picLocks noChangeAspect="1"/>
          </p:cNvPicPr>
          <p:nvPr/>
        </p:nvPicPr>
        <p:blipFill>
          <a:blip r:embed="rId3"/>
          <a:stretch>
            <a:fillRect/>
          </a:stretch>
        </p:blipFill>
        <p:spPr>
          <a:xfrm>
            <a:off x="76200" y="3124200"/>
            <a:ext cx="2667000" cy="2453640"/>
          </a:xfrm>
          <a:prstGeom prst="rect">
            <a:avLst/>
          </a:prstGeom>
        </p:spPr>
      </p:pic>
      <p:sp>
        <p:nvSpPr>
          <p:cNvPr id="9" name="Rectangle 8"/>
          <p:cNvSpPr/>
          <p:nvPr/>
        </p:nvSpPr>
        <p:spPr>
          <a:xfrm>
            <a:off x="304800" y="1219200"/>
            <a:ext cx="6248400" cy="1200329"/>
          </a:xfrm>
          <a:prstGeom prst="rect">
            <a:avLst/>
          </a:prstGeom>
        </p:spPr>
        <p:txBody>
          <a:bodyPr wrap="square">
            <a:spAutoFit/>
          </a:bodyPr>
          <a:lstStyle/>
          <a:p>
            <a:r>
              <a:rPr lang="en-US" b="1" u="sng" dirty="0" smtClean="0"/>
              <a:t>lithium-ion battery :</a:t>
            </a:r>
          </a:p>
          <a:p>
            <a:pPr>
              <a:buFont typeface="Arial" pitchFamily="34" charset="0"/>
              <a:buChar char="•"/>
            </a:pPr>
            <a:r>
              <a:rPr lang="en-US" dirty="0" smtClean="0"/>
              <a:t>A lithium-ion battery is a type of rechargeable battery that is charged and discharged by lithium ions moving between the negative (anode) and positive (cathode) electrodes.</a:t>
            </a:r>
            <a:endParaRPr lang="en-US" dirty="0"/>
          </a:p>
        </p:txBody>
      </p:sp>
      <p:sp>
        <p:nvSpPr>
          <p:cNvPr id="10" name="Rectangle 9"/>
          <p:cNvSpPr/>
          <p:nvPr/>
        </p:nvSpPr>
        <p:spPr>
          <a:xfrm>
            <a:off x="2971800" y="3657600"/>
            <a:ext cx="6248400" cy="2031325"/>
          </a:xfrm>
          <a:prstGeom prst="rect">
            <a:avLst/>
          </a:prstGeom>
        </p:spPr>
        <p:txBody>
          <a:bodyPr wrap="square">
            <a:spAutoFit/>
          </a:bodyPr>
          <a:lstStyle/>
          <a:p>
            <a:r>
              <a:rPr lang="en-US" b="1" u="sng" dirty="0" smtClean="0"/>
              <a:t>Voltage Digital sensor :</a:t>
            </a:r>
          </a:p>
          <a:p>
            <a:pPr>
              <a:buFont typeface="Arial" pitchFamily="34" charset="0"/>
              <a:buChar char="•"/>
            </a:pPr>
            <a:r>
              <a:rPr lang="en-US" dirty="0" smtClean="0"/>
              <a:t>Sensors can have various Voltage outputs 5 volts, 10 volts -5 to +5 volts and more. </a:t>
            </a:r>
            <a:endParaRPr lang="en-US" dirty="0" smtClean="0"/>
          </a:p>
          <a:p>
            <a:pPr>
              <a:buFont typeface="Arial" pitchFamily="34" charset="0"/>
              <a:buChar char="•"/>
            </a:pPr>
            <a:r>
              <a:rPr lang="en-US" dirty="0" smtClean="0"/>
              <a:t>Sensors </a:t>
            </a:r>
            <a:r>
              <a:rPr lang="en-US" dirty="0" smtClean="0"/>
              <a:t>having a Voltage output are calibrated over this range against various engineering units such as so that the output value corresponds to a specific value of pressure, temperature, load, tilt etc.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Date Placeholder 3"/>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16</a:t>
            </a:fld>
            <a:endParaRPr lang="en-IN"/>
          </a:p>
        </p:txBody>
      </p:sp>
      <p:pic>
        <p:nvPicPr>
          <p:cNvPr id="7" name="Content Placeholder 6" descr="61jRPrJ7zDL._SX355_.png"/>
          <p:cNvPicPr>
            <a:picLocks noGrp="1" noChangeAspect="1"/>
          </p:cNvPicPr>
          <p:nvPr>
            <p:ph idx="1"/>
          </p:nvPr>
        </p:nvPicPr>
        <p:blipFill>
          <a:blip r:embed="rId2"/>
          <a:stretch>
            <a:fillRect/>
          </a:stretch>
        </p:blipFill>
        <p:spPr>
          <a:xfrm>
            <a:off x="6096000" y="1143000"/>
            <a:ext cx="2673350" cy="2116088"/>
          </a:xfrm>
          <a:prstGeom prst="rect">
            <a:avLst/>
          </a:prstGeom>
        </p:spPr>
      </p:pic>
      <p:pic>
        <p:nvPicPr>
          <p:cNvPr id="8" name="Picture 7" descr="HTB1Gh8MosnI8KJjSsziq6z8QpXad.png"/>
          <p:cNvPicPr>
            <a:picLocks noChangeAspect="1"/>
          </p:cNvPicPr>
          <p:nvPr/>
        </p:nvPicPr>
        <p:blipFill>
          <a:blip r:embed="rId3"/>
          <a:stretch>
            <a:fillRect/>
          </a:stretch>
        </p:blipFill>
        <p:spPr>
          <a:xfrm>
            <a:off x="0" y="3124200"/>
            <a:ext cx="2971800" cy="2971800"/>
          </a:xfrm>
          <a:prstGeom prst="rect">
            <a:avLst/>
          </a:prstGeom>
        </p:spPr>
      </p:pic>
      <p:sp>
        <p:nvSpPr>
          <p:cNvPr id="9" name="Rectangle 8"/>
          <p:cNvSpPr/>
          <p:nvPr/>
        </p:nvSpPr>
        <p:spPr>
          <a:xfrm>
            <a:off x="381000" y="1295400"/>
            <a:ext cx="5943600" cy="923330"/>
          </a:xfrm>
          <a:prstGeom prst="rect">
            <a:avLst/>
          </a:prstGeom>
        </p:spPr>
        <p:txBody>
          <a:bodyPr wrap="square">
            <a:spAutoFit/>
          </a:bodyPr>
          <a:lstStyle/>
          <a:p>
            <a:r>
              <a:rPr lang="en-US" b="1" u="sng" dirty="0" smtClean="0"/>
              <a:t>Power Adapter :</a:t>
            </a:r>
          </a:p>
          <a:p>
            <a:pPr>
              <a:buFont typeface="Arial" pitchFamily="34" charset="0"/>
              <a:buChar char="•"/>
            </a:pPr>
            <a:r>
              <a:rPr lang="en-US" dirty="0" smtClean="0"/>
              <a:t>The power adapter serves the purpose of converting AC </a:t>
            </a:r>
            <a:r>
              <a:rPr lang="en-US" dirty="0" smtClean="0"/>
              <a:t>  voltage </a:t>
            </a:r>
            <a:r>
              <a:rPr lang="en-US" dirty="0" smtClean="0"/>
              <a:t>to a single DC voltage for your computer.</a:t>
            </a:r>
            <a:endParaRPr lang="en-US" dirty="0"/>
          </a:p>
        </p:txBody>
      </p:sp>
      <p:sp>
        <p:nvSpPr>
          <p:cNvPr id="10" name="Rectangle 9"/>
          <p:cNvSpPr/>
          <p:nvPr/>
        </p:nvSpPr>
        <p:spPr>
          <a:xfrm>
            <a:off x="2819400" y="3886200"/>
            <a:ext cx="6096000" cy="923330"/>
          </a:xfrm>
          <a:prstGeom prst="rect">
            <a:avLst/>
          </a:prstGeom>
        </p:spPr>
        <p:txBody>
          <a:bodyPr wrap="square">
            <a:spAutoFit/>
          </a:bodyPr>
          <a:lstStyle/>
          <a:p>
            <a:r>
              <a:rPr lang="en-US" b="1" u="sng" dirty="0" smtClean="0"/>
              <a:t>Car </a:t>
            </a:r>
            <a:r>
              <a:rPr lang="en-US" b="1" u="sng" dirty="0" err="1" smtClean="0"/>
              <a:t>Chesis</a:t>
            </a:r>
            <a:r>
              <a:rPr lang="en-US" b="1" u="sng" dirty="0" smtClean="0"/>
              <a:t> :</a:t>
            </a:r>
          </a:p>
          <a:p>
            <a:pPr>
              <a:buFont typeface="Arial" pitchFamily="34" charset="0"/>
              <a:buChar char="•"/>
            </a:pPr>
            <a:r>
              <a:rPr lang="en-US" dirty="0" smtClean="0"/>
              <a:t>The chassis of a vehicle is the load-bearing part of the frame, which in turn is the structural element of the body of the car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D7175-3415-4E7F-85D7-CED09DAEE872}"/>
              </a:ext>
            </a:extLst>
          </p:cNvPr>
          <p:cNvSpPr>
            <a:spLocks noGrp="1"/>
          </p:cNvSpPr>
          <p:nvPr>
            <p:ph type="title"/>
          </p:nvPr>
        </p:nvSpPr>
        <p:spPr/>
        <p:txBody>
          <a:bodyPr>
            <a:normAutofit fontScale="90000"/>
          </a:bodyPr>
          <a:lstStyle/>
          <a:p>
            <a:r>
              <a:rPr lang="en-US"/>
              <a:t>Conclusion</a:t>
            </a:r>
            <a:endParaRPr lang="en-IN" dirty="0"/>
          </a:p>
        </p:txBody>
      </p:sp>
      <p:sp>
        <p:nvSpPr>
          <p:cNvPr id="3" name="Content Placeholder 2">
            <a:extLst>
              <a:ext uri="{FF2B5EF4-FFF2-40B4-BE49-F238E27FC236}">
                <a16:creationId xmlns:a16="http://schemas.microsoft.com/office/drawing/2014/main" xmlns="" id="{09EC8ECE-3AB1-4945-A019-62B3816AE544}"/>
              </a:ext>
            </a:extLst>
          </p:cNvPr>
          <p:cNvSpPr>
            <a:spLocks noGrp="1"/>
          </p:cNvSpPr>
          <p:nvPr>
            <p:ph idx="1"/>
          </p:nvPr>
        </p:nvSpPr>
        <p:spPr/>
        <p:txBody>
          <a:bodyPr>
            <a:normAutofit/>
          </a:bodyPr>
          <a:lstStyle/>
          <a:p>
            <a:pPr>
              <a:buFont typeface="Wingdings" pitchFamily="2" charset="2"/>
              <a:buChar char="Ø"/>
            </a:pPr>
            <a:r>
              <a:rPr lang="en-US" sz="1800" dirty="0" smtClean="0"/>
              <a:t> wireless </a:t>
            </a:r>
            <a:r>
              <a:rPr lang="en-US" sz="1800" dirty="0" smtClean="0"/>
              <a:t>power transfer (WPT) systems have emerged as a promising </a:t>
            </a:r>
            <a:r>
              <a:rPr lang="en-US" sz="1800" dirty="0" smtClean="0"/>
              <a:t> technology </a:t>
            </a:r>
            <a:r>
              <a:rPr lang="en-US" sz="1800" dirty="0" smtClean="0"/>
              <a:t>with numerous applications and benefits. Throughout this study, we have explored the key aspects and implications of WPT systems. Here are the main conclusions drawn from our analysis</a:t>
            </a:r>
            <a:r>
              <a:rPr lang="en-US" sz="1800" dirty="0" smtClean="0"/>
              <a:t>:</a:t>
            </a:r>
          </a:p>
          <a:p>
            <a:pPr>
              <a:buNone/>
            </a:pPr>
            <a:endParaRPr lang="en-US" sz="1800" dirty="0" smtClean="0"/>
          </a:p>
          <a:p>
            <a:r>
              <a:rPr lang="en-US" sz="1600" b="1" dirty="0" smtClean="0"/>
              <a:t>Efficiency </a:t>
            </a:r>
            <a:r>
              <a:rPr lang="en-US" sz="1600" b="1" dirty="0" smtClean="0"/>
              <a:t>and Convenience: </a:t>
            </a:r>
            <a:r>
              <a:rPr lang="en-US" sz="1600" dirty="0" smtClean="0"/>
              <a:t>Wireless power transfer offers the convenience of eliminating the need for physical connections between power sources and devices. This technology enables seamless charging of electronic </a:t>
            </a:r>
            <a:r>
              <a:rPr lang="en-US" sz="1600" dirty="0" smtClean="0"/>
              <a:t>devices. </a:t>
            </a:r>
          </a:p>
          <a:p>
            <a:endParaRPr lang="en-US" sz="1600" dirty="0" smtClean="0"/>
          </a:p>
          <a:p>
            <a:r>
              <a:rPr lang="en-US" sz="1600" b="1" dirty="0" smtClean="0"/>
              <a:t>Scalability and Flexibility: </a:t>
            </a:r>
            <a:r>
              <a:rPr lang="en-US" sz="1600" dirty="0" smtClean="0"/>
              <a:t>WPT systems can be designed to accommodate various power requirements, ranging from low-power applications to high-power applications</a:t>
            </a:r>
            <a:r>
              <a:rPr lang="en-US" sz="1600" dirty="0" smtClean="0"/>
              <a:t>.</a:t>
            </a:r>
          </a:p>
          <a:p>
            <a:pPr>
              <a:buNone/>
            </a:pPr>
            <a:endParaRPr lang="en-US" sz="1600" dirty="0" smtClean="0"/>
          </a:p>
          <a:p>
            <a:r>
              <a:rPr lang="en-US" sz="1600" b="1" dirty="0" smtClean="0"/>
              <a:t>Future Prospects: </a:t>
            </a:r>
            <a:r>
              <a:rPr lang="en-US" sz="1600" dirty="0" smtClean="0"/>
              <a:t>The future of wireless power transfer looks promising. As technology continues to evolve, we can expect further advancements in WPT efficiency, extended operating ranges, and integration into a broader range of applications. WPT has the potential to revolutionize various industries, including consumer electronics, transportation, healthcare, and infrastructure.</a:t>
            </a:r>
          </a:p>
          <a:p>
            <a:pPr>
              <a:buNone/>
            </a:pPr>
            <a:endParaRPr lang="en-IN" sz="1800" dirty="0"/>
          </a:p>
        </p:txBody>
      </p:sp>
      <p:sp>
        <p:nvSpPr>
          <p:cNvPr id="4" name="Date Placeholder 3">
            <a:extLst>
              <a:ext uri="{FF2B5EF4-FFF2-40B4-BE49-F238E27FC236}">
                <a16:creationId xmlns:a16="http://schemas.microsoft.com/office/drawing/2014/main" xmlns="" id="{BB04F3A7-14D4-49AB-B9FF-0BF0C2A33AA2}"/>
              </a:ext>
            </a:extLst>
          </p:cNvPr>
          <p:cNvSpPr>
            <a:spLocks noGrp="1"/>
          </p:cNvSpPr>
          <p:nvPr>
            <p:ph type="dt" sz="half" idx="10"/>
          </p:nvPr>
        </p:nvSpPr>
        <p:spPr/>
        <p:txBody>
          <a:bodyPr/>
          <a:lstStyle/>
          <a:p>
            <a:fld id="{553065FE-0069-489B-9A0E-0CE9C1C17171}" type="datetime1">
              <a:rPr lang="en-IN" smtClean="0"/>
              <a:pPr/>
              <a:t>18-05-2023</a:t>
            </a:fld>
            <a:endParaRPr lang="en-IN"/>
          </a:p>
        </p:txBody>
      </p:sp>
      <p:sp>
        <p:nvSpPr>
          <p:cNvPr id="5" name="Footer Placeholder 4">
            <a:extLst>
              <a:ext uri="{FF2B5EF4-FFF2-40B4-BE49-F238E27FC236}">
                <a16:creationId xmlns:a16="http://schemas.microsoft.com/office/drawing/2014/main" xmlns="" id="{53B47729-0F20-4BDD-9C52-A2693153660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29E2914-A851-45FE-90A4-5945D3F626A4}"/>
              </a:ext>
            </a:extLst>
          </p:cNvPr>
          <p:cNvSpPr>
            <a:spLocks noGrp="1"/>
          </p:cNvSpPr>
          <p:nvPr>
            <p:ph type="sldNum" sz="quarter" idx="12"/>
          </p:nvPr>
        </p:nvSpPr>
        <p:spPr/>
        <p:txBody>
          <a:bodyPr/>
          <a:lstStyle/>
          <a:p>
            <a:fld id="{ADFB7573-0EEC-4F18-B4D8-B9624EC7F9C7}" type="slidenum">
              <a:rPr lang="en-IN" smtClean="0"/>
              <a:pPr/>
              <a:t>17</a:t>
            </a:fld>
            <a:endParaRPr lang="en-IN"/>
          </a:p>
        </p:txBody>
      </p:sp>
    </p:spTree>
    <p:extLst>
      <p:ext uri="{BB962C8B-B14F-4D97-AF65-F5344CB8AC3E}">
        <p14:creationId xmlns:p14="http://schemas.microsoft.com/office/powerpoint/2010/main" xmlns="" val="151456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3B18325C-4572-4FC9-9C64-8112ABED69C9}"/>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a:t>
            </a:r>
            <a:r>
              <a:rPr lang="en-US" sz="2000" b="0" dirty="0">
                <a:solidFill>
                  <a:srgbClr val="222222"/>
                </a:solidFill>
                <a:effectLst/>
                <a:latin typeface="Times New Roman" panose="02020603050405020304" pitchFamily="18" charset="0"/>
                <a:cs typeface="Times New Roman" panose="02020603050405020304" pitchFamily="18" charset="0"/>
              </a:rPr>
              <a:t>Fisher, Taylor M, et al. "Electric vehicle wireless charging technology: a state-of-the-art review of magnetic coupling systems." Wireless Power Transfer (2014).</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[2]    </a:t>
            </a:r>
            <a:r>
              <a:rPr lang="en-US" sz="2000" b="0" dirty="0">
                <a:solidFill>
                  <a:srgbClr val="222222"/>
                </a:solidFill>
                <a:effectLst/>
                <a:latin typeface="Times New Roman" panose="02020603050405020304" pitchFamily="18" charset="0"/>
                <a:cs typeface="Times New Roman" panose="02020603050405020304" pitchFamily="18" charset="0"/>
              </a:rPr>
              <a:t>Amjad, Muhammad, et al. "Wireless charging systems for electric vehicles.’’ Renewable and Sustainable Energy Reviews (2022)</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[3]    </a:t>
            </a:r>
            <a:r>
              <a:rPr lang="en-US" sz="2000" b="0" dirty="0">
                <a:solidFill>
                  <a:srgbClr val="222222"/>
                </a:solidFill>
                <a:effectLst/>
                <a:latin typeface="Times New Roman" panose="02020603050405020304" pitchFamily="18" charset="0"/>
                <a:cs typeface="Times New Roman" panose="02020603050405020304" pitchFamily="18" charset="0"/>
              </a:rPr>
              <a:t>Li, Yong, et al. "A new coil structure and its optimization design with constant output voltage and constant output current for electric vehicle dynamic wireless charging." IEEE Transactions on Industrial Informatics (2019).</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[4]</a:t>
            </a:r>
            <a:r>
              <a:rPr lang="en-US" sz="2000" b="0" dirty="0">
                <a:solidFill>
                  <a:srgbClr val="222222"/>
                </a:solidFill>
                <a:effectLst/>
                <a:latin typeface="Times New Roman" panose="02020603050405020304" pitchFamily="18" charset="0"/>
                <a:cs typeface="Times New Roman" panose="02020603050405020304" pitchFamily="18" charset="0"/>
              </a:rPr>
              <a:t>    </a:t>
            </a:r>
            <a:r>
              <a:rPr lang="en-US" sz="2000" b="0" dirty="0" err="1">
                <a:solidFill>
                  <a:srgbClr val="222222"/>
                </a:solidFill>
                <a:effectLst/>
                <a:latin typeface="Times New Roman" panose="02020603050405020304" pitchFamily="18" charset="0"/>
                <a:cs typeface="Times New Roman" panose="02020603050405020304" pitchFamily="18" charset="0"/>
              </a:rPr>
              <a:t>Alhamrouni</a:t>
            </a:r>
            <a:r>
              <a:rPr lang="en-US" sz="2000" b="0" dirty="0">
                <a:solidFill>
                  <a:srgbClr val="222222"/>
                </a:solidFill>
                <a:effectLst/>
                <a:latin typeface="Times New Roman" panose="02020603050405020304" pitchFamily="18" charset="0"/>
                <a:cs typeface="Times New Roman" panose="02020603050405020304" pitchFamily="18" charset="0"/>
              </a:rPr>
              <a:t>, Ibrahim, et al. "Application of inductive coupling for wireless power transfer." International Journal of Power Electronics and Drive Systems 11.3 (2020)</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[5]    </a:t>
            </a:r>
            <a:r>
              <a:rPr lang="en-IN" sz="2000" b="0" dirty="0" err="1">
                <a:solidFill>
                  <a:srgbClr val="222222"/>
                </a:solidFill>
                <a:effectLst/>
                <a:latin typeface="Times New Roman" panose="02020603050405020304" pitchFamily="18" charset="0"/>
                <a:cs typeface="Times New Roman" panose="02020603050405020304" pitchFamily="18" charset="0"/>
              </a:rPr>
              <a:t>Musavi</a:t>
            </a:r>
            <a:r>
              <a:rPr lang="en-IN" sz="2000" b="0" dirty="0">
                <a:solidFill>
                  <a:srgbClr val="222222"/>
                </a:solidFill>
                <a:effectLst/>
                <a:latin typeface="Times New Roman" panose="02020603050405020304" pitchFamily="18" charset="0"/>
                <a:cs typeface="Times New Roman" panose="02020603050405020304" pitchFamily="18" charset="0"/>
              </a:rPr>
              <a:t>, </a:t>
            </a:r>
            <a:r>
              <a:rPr lang="en-IN" sz="2000" b="0" dirty="0" err="1">
                <a:solidFill>
                  <a:srgbClr val="222222"/>
                </a:solidFill>
                <a:effectLst/>
                <a:latin typeface="Times New Roman" panose="02020603050405020304" pitchFamily="18" charset="0"/>
                <a:cs typeface="Times New Roman" panose="02020603050405020304" pitchFamily="18" charset="0"/>
              </a:rPr>
              <a:t>Fariborz</a:t>
            </a:r>
            <a:r>
              <a:rPr lang="en-IN" sz="2000" b="0" dirty="0">
                <a:solidFill>
                  <a:srgbClr val="222222"/>
                </a:solidFill>
                <a:effectLst/>
                <a:latin typeface="Times New Roman" panose="02020603050405020304" pitchFamily="18" charset="0"/>
                <a:cs typeface="Times New Roman" panose="02020603050405020304" pitchFamily="18" charset="0"/>
              </a:rPr>
              <a:t>, Murray Edington, and Wilson Eberle. "Wireless power transfer: A survey of EV battery charging technologies." 2012 IEEE Energy Conversion Congress and Exposition (ECCE). IEEE, 2012.</a:t>
            </a:r>
          </a:p>
          <a:p>
            <a:pPr marL="0" indent="0">
              <a:buNone/>
            </a:pPr>
            <a:r>
              <a:rPr lang="en-IN" sz="2000" dirty="0">
                <a:solidFill>
                  <a:srgbClr val="222222"/>
                </a:solidFill>
                <a:latin typeface="Times New Roman" panose="02020603050405020304" pitchFamily="18" charset="0"/>
                <a:cs typeface="Times New Roman" panose="02020603050405020304" pitchFamily="18" charset="0"/>
              </a:rPr>
              <a:t>[6]    </a:t>
            </a:r>
            <a:r>
              <a:rPr lang="en-US" sz="2000" b="0" dirty="0">
                <a:solidFill>
                  <a:srgbClr val="222222"/>
                </a:solidFill>
                <a:effectLst/>
                <a:latin typeface="Times New Roman" panose="02020603050405020304" pitchFamily="18" charset="0"/>
                <a:cs typeface="Times New Roman" panose="02020603050405020304" pitchFamily="18" charset="0"/>
              </a:rPr>
              <a:t>Panchal, Chirag, Sascha </a:t>
            </a:r>
            <a:r>
              <a:rPr lang="en-US" sz="2000" b="0" dirty="0" err="1">
                <a:solidFill>
                  <a:srgbClr val="222222"/>
                </a:solidFill>
                <a:effectLst/>
                <a:latin typeface="Times New Roman" panose="02020603050405020304" pitchFamily="18" charset="0"/>
                <a:cs typeface="Times New Roman" panose="02020603050405020304" pitchFamily="18" charset="0"/>
              </a:rPr>
              <a:t>Stegen</a:t>
            </a:r>
            <a:r>
              <a:rPr lang="en-US" sz="2000" b="0" dirty="0">
                <a:solidFill>
                  <a:srgbClr val="222222"/>
                </a:solidFill>
                <a:effectLst/>
                <a:latin typeface="Times New Roman" panose="02020603050405020304" pitchFamily="18" charset="0"/>
                <a:cs typeface="Times New Roman" panose="02020603050405020304" pitchFamily="18" charset="0"/>
              </a:rPr>
              <a:t>, and </a:t>
            </a:r>
            <a:r>
              <a:rPr lang="en-US" sz="2000" b="0" dirty="0" err="1">
                <a:solidFill>
                  <a:srgbClr val="222222"/>
                </a:solidFill>
                <a:effectLst/>
                <a:latin typeface="Times New Roman" panose="02020603050405020304" pitchFamily="18" charset="0"/>
                <a:cs typeface="Times New Roman" panose="02020603050405020304" pitchFamily="18" charset="0"/>
              </a:rPr>
              <a:t>Junwei</a:t>
            </a:r>
            <a:r>
              <a:rPr lang="en-US" sz="2000" b="0" dirty="0">
                <a:solidFill>
                  <a:srgbClr val="222222"/>
                </a:solidFill>
                <a:effectLst/>
                <a:latin typeface="Times New Roman" panose="02020603050405020304" pitchFamily="18" charset="0"/>
                <a:cs typeface="Times New Roman" panose="02020603050405020304" pitchFamily="18" charset="0"/>
              </a:rPr>
              <a:t> Lu. "Review of static and dynamic wireless electric vehicle charging system." Engineering science and technology, an international journal 21.5 (2018)</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0854A40-6917-4545-815D-83E5B8F5F704}"/>
              </a:ext>
            </a:extLst>
          </p:cNvPr>
          <p:cNvSpPr>
            <a:spLocks noGrp="1"/>
          </p:cNvSpPr>
          <p:nvPr>
            <p:ph type="dt" sz="half" idx="10"/>
          </p:nvPr>
        </p:nvSpPr>
        <p:spPr/>
        <p:txBody>
          <a:bodyPr/>
          <a:lstStyle/>
          <a:p>
            <a:fld id="{CFD2862B-87A5-4073-B616-5F0F829D58CA}" type="datetime1">
              <a:rPr lang="en-IN" smtClean="0"/>
              <a:pPr/>
              <a:t>18-05-2023</a:t>
            </a:fld>
            <a:endParaRPr lang="en-IN"/>
          </a:p>
        </p:txBody>
      </p:sp>
      <p:sp>
        <p:nvSpPr>
          <p:cNvPr id="5" name="Footer Placeholder 4">
            <a:extLst>
              <a:ext uri="{FF2B5EF4-FFF2-40B4-BE49-F238E27FC236}">
                <a16:creationId xmlns:a16="http://schemas.microsoft.com/office/drawing/2014/main" xmlns=""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9907148-A110-4012-A661-80C04D728D67}"/>
              </a:ext>
            </a:extLst>
          </p:cNvPr>
          <p:cNvSpPr>
            <a:spLocks noGrp="1"/>
          </p:cNvSpPr>
          <p:nvPr>
            <p:ph type="sldNum" sz="quarter" idx="12"/>
          </p:nvPr>
        </p:nvSpPr>
        <p:spPr/>
        <p:txBody>
          <a:bodyPr/>
          <a:lstStyle/>
          <a:p>
            <a:fld id="{ADFB7573-0EEC-4F18-B4D8-B9624EC7F9C7}" type="slidenum">
              <a:rPr lang="en-IN" smtClean="0"/>
              <a:pPr/>
              <a:t>18</a:t>
            </a:fld>
            <a:endParaRPr lang="en-IN"/>
          </a:p>
        </p:txBody>
      </p:sp>
    </p:spTree>
    <p:extLst>
      <p:ext uri="{BB962C8B-B14F-4D97-AF65-F5344CB8AC3E}">
        <p14:creationId xmlns:p14="http://schemas.microsoft.com/office/powerpoint/2010/main" xmlns="" val="174279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F10A4-639D-4F22-9C5D-BDE292E17FEE}"/>
              </a:ext>
            </a:extLst>
          </p:cNvPr>
          <p:cNvSpPr>
            <a:spLocks noGrp="1"/>
          </p:cNvSpPr>
          <p:nvPr>
            <p:ph type="title"/>
          </p:nvPr>
        </p:nvSpPr>
        <p:spPr/>
        <p:txBody>
          <a:bodyPr>
            <a:normAutofit fontScale="90000"/>
          </a:bodyPr>
          <a:lstStyle/>
          <a:p>
            <a:endParaRPr lang="en-IN"/>
          </a:p>
        </p:txBody>
      </p:sp>
      <p:sp>
        <p:nvSpPr>
          <p:cNvPr id="4" name="Date Placeholder 3">
            <a:extLst>
              <a:ext uri="{FF2B5EF4-FFF2-40B4-BE49-F238E27FC236}">
                <a16:creationId xmlns:a16="http://schemas.microsoft.com/office/drawing/2014/main" xmlns="" id="{0EEB088B-0B5C-41DF-A0DC-D07E0F4424DA}"/>
              </a:ext>
            </a:extLst>
          </p:cNvPr>
          <p:cNvSpPr>
            <a:spLocks noGrp="1"/>
          </p:cNvSpPr>
          <p:nvPr>
            <p:ph type="dt" sz="half" idx="10"/>
          </p:nvPr>
        </p:nvSpPr>
        <p:spPr/>
        <p:txBody>
          <a:bodyPr/>
          <a:lstStyle/>
          <a:p>
            <a:fld id="{4FC09D73-6C67-49EE-ACA2-D71846FB9B23}" type="datetime1">
              <a:rPr lang="en-IN" smtClean="0"/>
              <a:pPr/>
              <a:t>18-05-2023</a:t>
            </a:fld>
            <a:endParaRPr lang="en-IN"/>
          </a:p>
        </p:txBody>
      </p:sp>
      <p:sp>
        <p:nvSpPr>
          <p:cNvPr id="5" name="Footer Placeholder 4">
            <a:extLst>
              <a:ext uri="{FF2B5EF4-FFF2-40B4-BE49-F238E27FC236}">
                <a16:creationId xmlns:a16="http://schemas.microsoft.com/office/drawing/2014/main" xmlns=""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4F29264-98AF-4446-AC64-007FC86D531A}"/>
              </a:ext>
            </a:extLst>
          </p:cNvPr>
          <p:cNvSpPr>
            <a:spLocks noGrp="1"/>
          </p:cNvSpPr>
          <p:nvPr>
            <p:ph type="sldNum" sz="quarter" idx="12"/>
          </p:nvPr>
        </p:nvSpPr>
        <p:spPr/>
        <p:txBody>
          <a:bodyPr/>
          <a:lstStyle/>
          <a:p>
            <a:fld id="{ADFB7573-0EEC-4F18-B4D8-B9624EC7F9C7}" type="slidenum">
              <a:rPr lang="en-IN" smtClean="0"/>
              <a:pPr/>
              <a:t>19</a:t>
            </a:fld>
            <a:endParaRPr lang="en-IN"/>
          </a:p>
        </p:txBody>
      </p:sp>
      <p:pic>
        <p:nvPicPr>
          <p:cNvPr id="3076" name="Picture 4" descr="any question - Masaka.luxiarweddingphoto.com">
            <a:extLst>
              <a:ext uri="{FF2B5EF4-FFF2-40B4-BE49-F238E27FC236}">
                <a16:creationId xmlns:a16="http://schemas.microsoft.com/office/drawing/2014/main" xmlns="" id="{6053F465-F367-AD8D-51C1-E0ECA41B8028}"/>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14884" y="1008063"/>
            <a:ext cx="6930107" cy="51958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181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xmlns="" id="{40241B09-66EE-494B-AB83-084049831A1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	</a:t>
            </a:r>
          </a:p>
          <a:p>
            <a:r>
              <a:rPr lang="en-US" dirty="0">
                <a:latin typeface="Times New Roman" panose="02020603050405020304" pitchFamily="18" charset="0"/>
                <a:cs typeface="Times New Roman" panose="02020603050405020304" pitchFamily="18" charset="0"/>
              </a:rPr>
              <a:t>Literature Survey	</a:t>
            </a:r>
          </a:p>
          <a:p>
            <a:r>
              <a:rPr lang="en-US" dirty="0">
                <a:latin typeface="Times New Roman" panose="02020603050405020304" pitchFamily="18" charset="0"/>
                <a:cs typeface="Times New Roman" panose="02020603050405020304" pitchFamily="18" charset="0"/>
              </a:rPr>
              <a:t>Design Scheme	</a:t>
            </a:r>
          </a:p>
          <a:p>
            <a:r>
              <a:rPr lang="en-US" dirty="0">
                <a:latin typeface="Times New Roman" panose="02020603050405020304" pitchFamily="18" charset="0"/>
                <a:cs typeface="Times New Roman" panose="02020603050405020304" pitchFamily="18" charset="0"/>
              </a:rPr>
              <a:t>Testing, Analysis, And Evaluation	</a:t>
            </a:r>
          </a:p>
          <a:p>
            <a:r>
              <a:rPr lang="en-US" dirty="0">
                <a:latin typeface="Times New Roman" panose="02020603050405020304" pitchFamily="18" charset="0"/>
                <a:cs typeface="Times New Roman" panose="02020603050405020304" pitchFamily="18" charset="0"/>
              </a:rPr>
              <a:t>Socio-economic Issues Associated With The Project</a:t>
            </a:r>
          </a:p>
          <a:p>
            <a:r>
              <a:rPr lang="en-US" dirty="0">
                <a:latin typeface="Times New Roman" panose="02020603050405020304" pitchFamily="18" charset="0"/>
                <a:cs typeface="Times New Roman" panose="02020603050405020304" pitchFamily="18" charset="0"/>
              </a:rPr>
              <a:t>Engineering Tools And Standards	</a:t>
            </a:r>
          </a:p>
          <a:p>
            <a:r>
              <a:rPr lang="en-US" dirty="0">
                <a:latin typeface="Times New Roman" panose="02020603050405020304" pitchFamily="18" charset="0"/>
                <a:cs typeface="Times New Roman" panose="02020603050405020304" pitchFamily="18" charset="0"/>
              </a:rPr>
              <a:t>Conclusion</a:t>
            </a:r>
          </a:p>
          <a:p>
            <a:pPr marL="0" indent="0">
              <a:buNone/>
            </a:pPr>
            <a:endParaRPr lang="en-IN" dirty="0"/>
          </a:p>
        </p:txBody>
      </p:sp>
      <p:sp>
        <p:nvSpPr>
          <p:cNvPr id="4" name="Date Placeholder 3">
            <a:extLst>
              <a:ext uri="{FF2B5EF4-FFF2-40B4-BE49-F238E27FC236}">
                <a16:creationId xmlns:a16="http://schemas.microsoft.com/office/drawing/2014/main" xmlns="" id="{3EE05AB0-97FA-46C0-9103-759A544B42DB}"/>
              </a:ext>
            </a:extLst>
          </p:cNvPr>
          <p:cNvSpPr>
            <a:spLocks noGrp="1"/>
          </p:cNvSpPr>
          <p:nvPr>
            <p:ph type="dt" sz="half" idx="10"/>
          </p:nvPr>
        </p:nvSpPr>
        <p:spPr/>
        <p:txBody>
          <a:bodyPr/>
          <a:lstStyle/>
          <a:p>
            <a:fld id="{0B1DAA84-F85C-4617-A1EC-E732260831FD}" type="datetime1">
              <a:rPr lang="en-IN" smtClean="0"/>
              <a:pPr/>
              <a:t>18-05-2023</a:t>
            </a:fld>
            <a:endParaRPr lang="en-IN"/>
          </a:p>
        </p:txBody>
      </p:sp>
      <p:sp>
        <p:nvSpPr>
          <p:cNvPr id="5" name="Footer Placeholder 4">
            <a:extLst>
              <a:ext uri="{FF2B5EF4-FFF2-40B4-BE49-F238E27FC236}">
                <a16:creationId xmlns:a16="http://schemas.microsoft.com/office/drawing/2014/main" xmlns="" id="{491E03A6-7930-4EB8-BE49-CB366A3EA0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0AFEBD3-61BF-443F-9481-BE1580B7CF89}"/>
              </a:ext>
            </a:extLst>
          </p:cNvPr>
          <p:cNvSpPr>
            <a:spLocks noGrp="1"/>
          </p:cNvSpPr>
          <p:nvPr>
            <p:ph type="sldNum" sz="quarter" idx="12"/>
          </p:nvPr>
        </p:nvSpPr>
        <p:spPr/>
        <p:txBody>
          <a:bodyPr/>
          <a:lstStyle/>
          <a:p>
            <a:fld id="{ADFB7573-0EEC-4F18-B4D8-B9624EC7F9C7}" type="slidenum">
              <a:rPr lang="en-IN" smtClean="0"/>
              <a:pPr/>
              <a:t>2</a:t>
            </a:fld>
            <a:endParaRPr lang="en-IN"/>
          </a:p>
        </p:txBody>
      </p:sp>
    </p:spTree>
    <p:extLst>
      <p:ext uri="{BB962C8B-B14F-4D97-AF65-F5344CB8AC3E}">
        <p14:creationId xmlns:p14="http://schemas.microsoft.com/office/powerpoint/2010/main" xmlns="" val="1769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xmlns="" id="{57845966-6EFC-468A-9CC7-BAB4B95854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4000" cy="6858000"/>
          </a:xfrm>
          <a:prstGeom prst="rect">
            <a:avLst/>
          </a:prstGeom>
          <a:solidFill>
            <a:srgbClr val="727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35" name="Picture 1034">
            <a:extLst>
              <a:ext uri="{FF2B5EF4-FFF2-40B4-BE49-F238E27FC236}">
                <a16:creationId xmlns:a16="http://schemas.microsoft.com/office/drawing/2014/main" xmlns="" id="{75554383-98AF-4A47-BB65-705FAAA4BE6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l="12500" r="12500"/>
          <a:stretch/>
        </p:blipFill>
        <p:spPr>
          <a:xfrm>
            <a:off x="0" y="0"/>
            <a:ext cx="9144000" cy="6858000"/>
          </a:xfrm>
          <a:prstGeom prst="rect">
            <a:avLst/>
          </a:prstGeom>
        </p:spPr>
      </p:pic>
      <p:sp>
        <p:nvSpPr>
          <p:cNvPr id="4" name="Date Placeholder 3">
            <a:extLst>
              <a:ext uri="{FF2B5EF4-FFF2-40B4-BE49-F238E27FC236}">
                <a16:creationId xmlns:a16="http://schemas.microsoft.com/office/drawing/2014/main" xmlns="" id="{4027F2A9-19A9-4319-8E39-B664A50C7BDB}"/>
              </a:ext>
            </a:extLst>
          </p:cNvPr>
          <p:cNvSpPr>
            <a:spLocks noGrp="1"/>
          </p:cNvSpPr>
          <p:nvPr>
            <p:ph type="dt" sz="half" idx="10"/>
          </p:nvPr>
        </p:nvSpPr>
        <p:spPr>
          <a:xfrm>
            <a:off x="628650" y="6356351"/>
            <a:ext cx="2057400" cy="365125"/>
          </a:xfrm>
        </p:spPr>
        <p:txBody>
          <a:bodyPr vert="horz" lIns="91440" tIns="45720" rIns="91440" bIns="45720" rtlCol="0" anchor="ctr">
            <a:normAutofit/>
          </a:bodyPr>
          <a:lstStyle/>
          <a:p>
            <a:pPr defTabSz="914400">
              <a:spcAft>
                <a:spcPts val="600"/>
              </a:spcAft>
            </a:pPr>
            <a:fld id="{7EA8749E-3FF3-41B2-B4DE-BB379C572509}" type="datetime1">
              <a:rPr lang="en-US" sz="1050">
                <a:solidFill>
                  <a:srgbClr val="898989"/>
                </a:solidFill>
                <a:latin typeface="+mn-lt"/>
                <a:cs typeface="+mn-cs"/>
              </a:rPr>
              <a:pPr defTabSz="914400">
                <a:spcAft>
                  <a:spcPts val="600"/>
                </a:spcAft>
              </a:pPr>
              <a:t>5/18/2023</a:t>
            </a:fld>
            <a:endParaRPr lang="en-US" sz="1050">
              <a:solidFill>
                <a:srgbClr val="898989"/>
              </a:solidFill>
              <a:latin typeface="+mn-lt"/>
              <a:cs typeface="+mn-cs"/>
            </a:endParaRPr>
          </a:p>
        </p:txBody>
      </p:sp>
      <p:sp>
        <p:nvSpPr>
          <p:cNvPr id="6" name="Slide Number Placeholder 5">
            <a:extLst>
              <a:ext uri="{FF2B5EF4-FFF2-40B4-BE49-F238E27FC236}">
                <a16:creationId xmlns:a16="http://schemas.microsoft.com/office/drawing/2014/main" xmlns="" id="{AEF4D8C0-FCAD-44C7-9CF2-4F653D760C5F}"/>
              </a:ext>
            </a:extLst>
          </p:cNvPr>
          <p:cNvSpPr>
            <a:spLocks noGrp="1"/>
          </p:cNvSpPr>
          <p:nvPr>
            <p:ph type="sldNum" sz="quarter" idx="12"/>
          </p:nvPr>
        </p:nvSpPr>
        <p:spPr>
          <a:xfrm>
            <a:off x="6457950" y="6356351"/>
            <a:ext cx="2057400" cy="365125"/>
          </a:xfrm>
        </p:spPr>
        <p:txBody>
          <a:bodyPr vert="horz" lIns="91440" tIns="45720" rIns="91440" bIns="45720" rtlCol="0" anchor="ctr">
            <a:normAutofit/>
          </a:bodyPr>
          <a:lstStyle/>
          <a:p>
            <a:pPr defTabSz="914400">
              <a:spcAft>
                <a:spcPts val="600"/>
              </a:spcAft>
            </a:pPr>
            <a:fld id="{ADFB7573-0EEC-4F18-B4D8-B9624EC7F9C7}" type="slidenum">
              <a:rPr lang="en-US" sz="1050">
                <a:solidFill>
                  <a:schemeClr val="tx1">
                    <a:tint val="75000"/>
                  </a:schemeClr>
                </a:solidFill>
                <a:latin typeface="+mn-lt"/>
                <a:cs typeface="+mn-cs"/>
              </a:rPr>
              <a:pPr defTabSz="914400">
                <a:spcAft>
                  <a:spcPts val="600"/>
                </a:spcAft>
              </a:pPr>
              <a:t>20</a:t>
            </a:fld>
            <a:endParaRPr lang="en-US" sz="1050">
              <a:solidFill>
                <a:schemeClr val="tx1">
                  <a:tint val="75000"/>
                </a:schemeClr>
              </a:solidFill>
              <a:latin typeface="+mn-lt"/>
              <a:cs typeface="+mn-cs"/>
            </a:endParaRPr>
          </a:p>
        </p:txBody>
      </p:sp>
      <p:sp>
        <p:nvSpPr>
          <p:cNvPr id="1037" name="Freeform: Shape 1036">
            <a:extLst>
              <a:ext uri="{FF2B5EF4-FFF2-40B4-BE49-F238E27FC236}">
                <a16:creationId xmlns:a16="http://schemas.microsoft.com/office/drawing/2014/main" xmlns="" id="{ADAD1991-FFD1-4E94-ABAB-7560D33008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028" name="Picture 4" descr="Cute Thank You. Black Vector. Wish For You. Red Color Illustration On ...">
            <a:extLst>
              <a:ext uri="{FF2B5EF4-FFF2-40B4-BE49-F238E27FC236}">
                <a16:creationId xmlns:a16="http://schemas.microsoft.com/office/drawing/2014/main" xmlns="" id="{A69C567E-AACA-A023-94F5-6526DB38FFBA}"/>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272619" y="1172029"/>
            <a:ext cx="4513942" cy="451394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a:extLst>
              <a:ext uri="{FF2B5EF4-FFF2-40B4-BE49-F238E27FC236}">
                <a16:creationId xmlns:a16="http://schemas.microsoft.com/office/drawing/2014/main" xmlns="" id="{A7C8759C-36E1-4842-9D6B-C71751B5E1B9}"/>
              </a:ext>
            </a:extLst>
          </p:cNvPr>
          <p:cNvSpPr>
            <a:spLocks noGrp="1"/>
          </p:cNvSpPr>
          <p:nvPr>
            <p:ph type="ftr" sz="quarter" idx="11"/>
          </p:nvPr>
        </p:nvSpPr>
        <p:spPr>
          <a:xfrm>
            <a:off x="2986540" y="6401991"/>
            <a:ext cx="3086100" cy="273844"/>
          </a:xfrm>
        </p:spPr>
        <p:txBody>
          <a:bodyPr vert="horz" lIns="91440" tIns="45720" rIns="91440" bIns="45720" rtlCol="0" anchor="ctr">
            <a:normAutofit/>
          </a:bodyPr>
          <a:lstStyle/>
          <a:p>
            <a:pPr defTabSz="914400"/>
            <a:endParaRPr lang="en-US" sz="105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xmlns="" val="318386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xmlns="" id="{8539FD1C-EC1F-4F98-87A9-6C64F1FEC070}"/>
              </a:ext>
            </a:extLst>
          </p:cNvPr>
          <p:cNvSpPr>
            <a:spLocks noGrp="1"/>
          </p:cNvSpPr>
          <p:nvPr>
            <p:ph idx="1"/>
          </p:nvPr>
        </p:nvSpPr>
        <p:spPr/>
        <p:txBody>
          <a:bodyPr>
            <a:normAutofit lnSpcReduction="10000"/>
          </a:bodyPr>
          <a:lstStyle/>
          <a:p>
            <a:pPr marL="285750" lvl="0" indent="-285750" algn="l" rtl="0">
              <a:lnSpc>
                <a:spcPct val="100000"/>
              </a:lnSpc>
              <a:spcBef>
                <a:spcPts val="1000"/>
              </a:spcBef>
              <a:spcAft>
                <a:spcPts val="0"/>
              </a:spcAft>
              <a:buSzPts val="2000"/>
              <a:buFont typeface="Arial"/>
              <a:buChar char="•"/>
            </a:pPr>
            <a:r>
              <a:rPr lang="en-US" sz="2600" dirty="0">
                <a:latin typeface="Times New Roman" panose="02020603050405020304" pitchFamily="18" charset="0"/>
                <a:ea typeface="Times New Roman"/>
                <a:cs typeface="Times New Roman" panose="02020603050405020304" pitchFamily="18" charset="0"/>
                <a:sym typeface="Times New Roman"/>
              </a:rPr>
              <a:t>Eco-friendly vehicle is the global trend in the automobile industry. It is the most suitable alternative of petroleum vehicles.</a:t>
            </a:r>
            <a:endParaRPr lang="en-US" sz="26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SzPts val="2000"/>
              <a:buFont typeface="Arial"/>
              <a:buChar char="•"/>
            </a:pPr>
            <a:r>
              <a:rPr lang="en-US" sz="2600" dirty="0">
                <a:latin typeface="Times New Roman" panose="02020603050405020304" pitchFamily="18" charset="0"/>
                <a:ea typeface="Times New Roman"/>
                <a:cs typeface="Times New Roman" panose="02020603050405020304" pitchFamily="18" charset="0"/>
                <a:sym typeface="Times New Roman"/>
              </a:rPr>
              <a:t>Electric Vehicles charging process and travelling range has become a major issue which is affecting it’s adoption over petrol or diesel vehicles. </a:t>
            </a:r>
            <a:endParaRPr lang="en-US" sz="26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SzPts val="2000"/>
              <a:buFont typeface="Arial"/>
              <a:buChar char="•"/>
            </a:pPr>
            <a:r>
              <a:rPr lang="en-US" sz="2600" dirty="0">
                <a:latin typeface="Times New Roman" panose="02020603050405020304" pitchFamily="18" charset="0"/>
                <a:ea typeface="Times New Roman"/>
                <a:cs typeface="Times New Roman" panose="02020603050405020304" pitchFamily="18" charset="0"/>
                <a:sym typeface="Times New Roman"/>
              </a:rPr>
              <a:t>To solve these problems, wireless charging of electric vehicle is introduced. </a:t>
            </a:r>
            <a:endParaRPr lang="en-US" sz="26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00"/>
              </a:spcBef>
              <a:spcAft>
                <a:spcPts val="0"/>
              </a:spcAft>
              <a:buSzPts val="2000"/>
              <a:buFont typeface="Arial"/>
              <a:buChar char="•"/>
            </a:pPr>
            <a:r>
              <a:rPr lang="en-US" sz="2600" dirty="0">
                <a:latin typeface="Times New Roman" panose="02020603050405020304" pitchFamily="18" charset="0"/>
                <a:ea typeface="Times New Roman"/>
                <a:cs typeface="Times New Roman" panose="02020603050405020304" pitchFamily="18" charset="0"/>
                <a:sym typeface="Times New Roman"/>
              </a:rPr>
              <a:t>It reduces the time spent on recharging or even allows the EV to get charged during its movement.</a:t>
            </a:r>
            <a:endParaRPr lang="en-IN" sz="2600" dirty="0">
              <a:latin typeface="Times New Roman" panose="02020603050405020304" pitchFamily="18" charset="0"/>
              <a:ea typeface="Times New Roman"/>
              <a:cs typeface="Times New Roman" panose="02020603050405020304" pitchFamily="18" charset="0"/>
              <a:sym typeface="Times New Roman"/>
            </a:endParaRPr>
          </a:p>
          <a:p>
            <a:pPr marL="285750" indent="-285750">
              <a:lnSpc>
                <a:spcPct val="100000"/>
              </a:lnSpc>
              <a:buSzPts val="2000"/>
              <a:buFont typeface="Arial"/>
              <a:buChar char="•"/>
            </a:pPr>
            <a:r>
              <a:rPr lang="en-US" sz="2600" dirty="0">
                <a:latin typeface="Times New Roman" panose="02020603050405020304" pitchFamily="18" charset="0"/>
                <a:ea typeface="Times New Roman"/>
                <a:cs typeface="Times New Roman" panose="02020603050405020304" pitchFamily="18" charset="0"/>
                <a:sym typeface="Times New Roman"/>
              </a:rPr>
              <a:t>The daily travel expenses of individuals can be less with using electric vehicles.</a:t>
            </a:r>
          </a:p>
          <a:p>
            <a:pPr marL="285750" lvl="0" indent="-285750" algn="l" rtl="0">
              <a:lnSpc>
                <a:spcPct val="100000"/>
              </a:lnSpc>
              <a:spcBef>
                <a:spcPts val="1000"/>
              </a:spcBef>
              <a:spcAft>
                <a:spcPts val="0"/>
              </a:spcAft>
              <a:buSzPts val="2000"/>
              <a:buFont typeface="Arial"/>
              <a:buChar char="•"/>
            </a:pPr>
            <a:endParaRPr lang="en-US" sz="2400" dirty="0"/>
          </a:p>
        </p:txBody>
      </p:sp>
      <p:sp>
        <p:nvSpPr>
          <p:cNvPr id="4" name="Date Placeholder 3">
            <a:extLst>
              <a:ext uri="{FF2B5EF4-FFF2-40B4-BE49-F238E27FC236}">
                <a16:creationId xmlns:a16="http://schemas.microsoft.com/office/drawing/2014/main" xmlns="" id="{64414526-8011-4C79-AB11-4EFF2BB6B288}"/>
              </a:ext>
            </a:extLst>
          </p:cNvPr>
          <p:cNvSpPr>
            <a:spLocks noGrp="1"/>
          </p:cNvSpPr>
          <p:nvPr>
            <p:ph type="dt" sz="half" idx="10"/>
          </p:nvPr>
        </p:nvSpPr>
        <p:spPr/>
        <p:txBody>
          <a:bodyPr/>
          <a:lstStyle/>
          <a:p>
            <a:fld id="{F96ED9C6-6521-4398-A7DC-DB682660407D}" type="datetime1">
              <a:rPr lang="en-IN" smtClean="0"/>
              <a:pPr/>
              <a:t>18-05-2023</a:t>
            </a:fld>
            <a:endParaRPr lang="en-IN"/>
          </a:p>
        </p:txBody>
      </p:sp>
      <p:sp>
        <p:nvSpPr>
          <p:cNvPr id="5" name="Footer Placeholder 4">
            <a:extLst>
              <a:ext uri="{FF2B5EF4-FFF2-40B4-BE49-F238E27FC236}">
                <a16:creationId xmlns:a16="http://schemas.microsoft.com/office/drawing/2014/main" xmlns=""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9C5D16-38AE-4E8A-8719-DC2DB0EC3B1F}"/>
              </a:ext>
            </a:extLst>
          </p:cNvPr>
          <p:cNvSpPr>
            <a:spLocks noGrp="1"/>
          </p:cNvSpPr>
          <p:nvPr>
            <p:ph type="sldNum" sz="quarter" idx="12"/>
          </p:nvPr>
        </p:nvSpPr>
        <p:spPr/>
        <p:txBody>
          <a:bodyPr/>
          <a:lstStyle/>
          <a:p>
            <a:fld id="{ADFB7573-0EEC-4F18-B4D8-B9624EC7F9C7}" type="slidenum">
              <a:rPr lang="en-IN" smtClean="0"/>
              <a:pPr/>
              <a:t>3</a:t>
            </a:fld>
            <a:endParaRPr lang="en-IN"/>
          </a:p>
        </p:txBody>
      </p:sp>
    </p:spTree>
    <p:extLst>
      <p:ext uri="{BB962C8B-B14F-4D97-AF65-F5344CB8AC3E}">
        <p14:creationId xmlns:p14="http://schemas.microsoft.com/office/powerpoint/2010/main" xmlns=""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DA67D-7919-4BD9-85F8-F9B052700BED}"/>
              </a:ext>
            </a:extLst>
          </p:cNvPr>
          <p:cNvSpPr>
            <a:spLocks noGrp="1"/>
          </p:cNvSpPr>
          <p:nvPr>
            <p:ph type="title"/>
          </p:nvPr>
        </p:nvSpPr>
        <p:spPr/>
        <p:txBody>
          <a:bodyPr>
            <a:normAutofit fontScale="90000"/>
          </a:bodyPr>
          <a:lstStyle/>
          <a:p>
            <a:r>
              <a:rPr lang="en-US" dirty="0"/>
              <a:t>Literature Survey	</a:t>
            </a:r>
            <a:endParaRPr lang="en-IN" dirty="0"/>
          </a:p>
        </p:txBody>
      </p:sp>
      <p:sp>
        <p:nvSpPr>
          <p:cNvPr id="4" name="Date Placeholder 3">
            <a:extLst>
              <a:ext uri="{FF2B5EF4-FFF2-40B4-BE49-F238E27FC236}">
                <a16:creationId xmlns:a16="http://schemas.microsoft.com/office/drawing/2014/main" xmlns="" id="{5A73A2C1-2501-4DAC-9128-40D36DA36C08}"/>
              </a:ext>
            </a:extLst>
          </p:cNvPr>
          <p:cNvSpPr>
            <a:spLocks noGrp="1"/>
          </p:cNvSpPr>
          <p:nvPr>
            <p:ph type="dt" sz="half" idx="10"/>
          </p:nvPr>
        </p:nvSpPr>
        <p:spPr/>
        <p:txBody>
          <a:bodyPr/>
          <a:lstStyle/>
          <a:p>
            <a:fld id="{C06AB7E8-BBD7-4FE9-80F4-3C999F840AFA}" type="datetime1">
              <a:rPr lang="en-IN" smtClean="0"/>
              <a:pPr/>
              <a:t>18-05-2023</a:t>
            </a:fld>
            <a:endParaRPr lang="en-IN"/>
          </a:p>
        </p:txBody>
      </p:sp>
      <p:sp>
        <p:nvSpPr>
          <p:cNvPr id="5" name="Footer Placeholder 4">
            <a:extLst>
              <a:ext uri="{FF2B5EF4-FFF2-40B4-BE49-F238E27FC236}">
                <a16:creationId xmlns:a16="http://schemas.microsoft.com/office/drawing/2014/main" xmlns="" id="{9522AA19-EE50-43B1-AE91-BD1DDB38BC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EED7361-8AF9-49A3-B25B-B1043E057DE8}"/>
              </a:ext>
            </a:extLst>
          </p:cNvPr>
          <p:cNvSpPr>
            <a:spLocks noGrp="1"/>
          </p:cNvSpPr>
          <p:nvPr>
            <p:ph type="sldNum" sz="quarter" idx="12"/>
          </p:nvPr>
        </p:nvSpPr>
        <p:spPr/>
        <p:txBody>
          <a:bodyPr/>
          <a:lstStyle/>
          <a:p>
            <a:fld id="{ADFB7573-0EEC-4F18-B4D8-B9624EC7F9C7}" type="slidenum">
              <a:rPr lang="en-IN" smtClean="0"/>
              <a:pPr/>
              <a:t>4</a:t>
            </a:fld>
            <a:endParaRPr lang="en-IN"/>
          </a:p>
        </p:txBody>
      </p:sp>
      <p:graphicFrame>
        <p:nvGraphicFramePr>
          <p:cNvPr id="8" name="Content Placeholder 3">
            <a:extLst>
              <a:ext uri="{FF2B5EF4-FFF2-40B4-BE49-F238E27FC236}">
                <a16:creationId xmlns:a16="http://schemas.microsoft.com/office/drawing/2014/main" xmlns="" id="{89876CDF-C4CA-304D-B206-A67FA96F124C}"/>
              </a:ext>
            </a:extLst>
          </p:cNvPr>
          <p:cNvGraphicFramePr>
            <a:graphicFrameLocks/>
          </p:cNvGraphicFramePr>
          <p:nvPr>
            <p:extLst>
              <p:ext uri="{D42A27DB-BD31-4B8C-83A1-F6EECF244321}">
                <p14:modId xmlns:p14="http://schemas.microsoft.com/office/powerpoint/2010/main" xmlns="" val="3326590425"/>
              </p:ext>
            </p:extLst>
          </p:nvPr>
        </p:nvGraphicFramePr>
        <p:xfrm>
          <a:off x="188005" y="1071418"/>
          <a:ext cx="8785076" cy="5143500"/>
        </p:xfrm>
        <a:graphic>
          <a:graphicData uri="http://schemas.openxmlformats.org/drawingml/2006/table">
            <a:tbl>
              <a:tblPr firstRow="1" bandRow="1">
                <a:tableStyleId>{5C22544A-7EE6-4342-B048-85BDC9FD1C3A}</a:tableStyleId>
              </a:tblPr>
              <a:tblGrid>
                <a:gridCol w="561473">
                  <a:extLst>
                    <a:ext uri="{9D8B030D-6E8A-4147-A177-3AD203B41FA5}">
                      <a16:colId xmlns:a16="http://schemas.microsoft.com/office/drawing/2014/main" xmlns="" val="20000"/>
                    </a:ext>
                  </a:extLst>
                </a:gridCol>
                <a:gridCol w="1282522">
                  <a:extLst>
                    <a:ext uri="{9D8B030D-6E8A-4147-A177-3AD203B41FA5}">
                      <a16:colId xmlns:a16="http://schemas.microsoft.com/office/drawing/2014/main" xmlns="" val="20001"/>
                    </a:ext>
                  </a:extLst>
                </a:gridCol>
                <a:gridCol w="1617765">
                  <a:extLst>
                    <a:ext uri="{9D8B030D-6E8A-4147-A177-3AD203B41FA5}">
                      <a16:colId xmlns:a16="http://schemas.microsoft.com/office/drawing/2014/main" xmlns="" val="20002"/>
                    </a:ext>
                  </a:extLst>
                </a:gridCol>
                <a:gridCol w="5323316">
                  <a:extLst>
                    <a:ext uri="{9D8B030D-6E8A-4147-A177-3AD203B41FA5}">
                      <a16:colId xmlns:a16="http://schemas.microsoft.com/office/drawing/2014/main" xmlns="" val="20003"/>
                    </a:ext>
                  </a:extLst>
                </a:gridCol>
              </a:tblGrid>
              <a:tr h="597408">
                <a:tc>
                  <a:txBody>
                    <a:bodyPr/>
                    <a:lstStyle/>
                    <a:p>
                      <a:r>
                        <a:rPr lang="en-IN" sz="1800" dirty="0" err="1">
                          <a:latin typeface="Times New Roman" panose="02020603050405020304" pitchFamily="18" charset="0"/>
                          <a:cs typeface="Times New Roman" panose="02020603050405020304" pitchFamily="18" charset="0"/>
                        </a:rPr>
                        <a:t>Sl</a:t>
                      </a:r>
                      <a:r>
                        <a:rPr lang="en-IN" sz="1800" dirty="0">
                          <a:latin typeface="Times New Roman" panose="02020603050405020304" pitchFamily="18" charset="0"/>
                          <a:cs typeface="Times New Roman" panose="02020603050405020304" pitchFamily="18" charset="0"/>
                        </a:rPr>
                        <a:t> No.</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Techniques</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Description</a:t>
                      </a:r>
                    </a:p>
                  </a:txBody>
                  <a:tcPr marL="68580" marR="68580" marT="34290" marB="34290"/>
                </a:tc>
                <a:extLst>
                  <a:ext uri="{0D108BD9-81ED-4DB2-BD59-A6C34878D82A}">
                    <a16:rowId xmlns:a16="http://schemas.microsoft.com/office/drawing/2014/main" xmlns="" val="10000"/>
                  </a:ext>
                </a:extLst>
              </a:tr>
              <a:tr h="2456011">
                <a:tc>
                  <a:txBody>
                    <a:bodyPr/>
                    <a:lstStyle/>
                    <a:p>
                      <a:r>
                        <a:rPr lang="en-IN" sz="18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Taylor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M.Fisher</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Yabiao</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Gao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[1]</a:t>
                      </a:r>
                      <a:endParaRPr lang="en-IN" sz="1800" u="none"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Wireless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Transfer</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Wireless charging (WC) technology operates on the principles of magnetic inductance and magnetic resonance.</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magnetic field is induced in the surrounding area by running currents through a coil of wire.</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Exposing another coil nearby to that magnetic field will induce an electric current in the nearby coil; thus, wireless power transfer (WPT) is achieved.</a:t>
                      </a:r>
                    </a:p>
                    <a:p>
                      <a:pPr marL="285750" indent="-285750">
                        <a:buFont typeface="Arial" panose="020B0604020202020204" pitchFamily="34" charset="0"/>
                        <a:buChar char="•"/>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xmlns="" val="10001"/>
                  </a:ext>
                </a:extLst>
              </a:tr>
              <a:tr h="1924981">
                <a:tc>
                  <a:txBody>
                    <a:bodyPr/>
                    <a:lstStyle/>
                    <a:p>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Muhammad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Amzad,Farooq</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-Azam</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[2]</a:t>
                      </a:r>
                      <a:endParaRPr lang="en-IN" sz="1800" u="none"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Types of EV Wireless Charging Technology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charging is a stationary wireless charging method, where the vehicle charges under standstill conditions.</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 Dynamic charging method, a stationary transmitter transmits power over the air to the receiver coil in a moving vehicle.</a:t>
                      </a:r>
                    </a:p>
                  </a:txBody>
                  <a:tcPr marL="68580" marR="68580" marT="34290" marB="3429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DA67D-7919-4BD9-85F8-F9B052700BED}"/>
              </a:ext>
            </a:extLst>
          </p:cNvPr>
          <p:cNvSpPr>
            <a:spLocks noGrp="1"/>
          </p:cNvSpPr>
          <p:nvPr>
            <p:ph type="title"/>
          </p:nvPr>
        </p:nvSpPr>
        <p:spPr/>
        <p:txBody>
          <a:bodyPr>
            <a:normAutofit fontScale="90000"/>
          </a:bodyPr>
          <a:lstStyle/>
          <a:p>
            <a:r>
              <a:rPr lang="en-US" dirty="0"/>
              <a:t>Literature Survey	</a:t>
            </a:r>
            <a:endParaRPr lang="en-IN" dirty="0"/>
          </a:p>
        </p:txBody>
      </p:sp>
      <p:sp>
        <p:nvSpPr>
          <p:cNvPr id="4" name="Date Placeholder 3">
            <a:extLst>
              <a:ext uri="{FF2B5EF4-FFF2-40B4-BE49-F238E27FC236}">
                <a16:creationId xmlns:a16="http://schemas.microsoft.com/office/drawing/2014/main" xmlns="" id="{5A73A2C1-2501-4DAC-9128-40D36DA36C08}"/>
              </a:ext>
            </a:extLst>
          </p:cNvPr>
          <p:cNvSpPr>
            <a:spLocks noGrp="1"/>
          </p:cNvSpPr>
          <p:nvPr>
            <p:ph type="dt" sz="half" idx="10"/>
          </p:nvPr>
        </p:nvSpPr>
        <p:spPr/>
        <p:txBody>
          <a:bodyPr/>
          <a:lstStyle/>
          <a:p>
            <a:fld id="{C06AB7E8-BBD7-4FE9-80F4-3C999F840AFA}" type="datetime1">
              <a:rPr lang="en-IN" smtClean="0"/>
              <a:pPr/>
              <a:t>18-05-2023</a:t>
            </a:fld>
            <a:endParaRPr lang="en-IN"/>
          </a:p>
        </p:txBody>
      </p:sp>
      <p:sp>
        <p:nvSpPr>
          <p:cNvPr id="5" name="Footer Placeholder 4">
            <a:extLst>
              <a:ext uri="{FF2B5EF4-FFF2-40B4-BE49-F238E27FC236}">
                <a16:creationId xmlns:a16="http://schemas.microsoft.com/office/drawing/2014/main" xmlns="" id="{9522AA19-EE50-43B1-AE91-BD1DDB38BC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EED7361-8AF9-49A3-B25B-B1043E057DE8}"/>
              </a:ext>
            </a:extLst>
          </p:cNvPr>
          <p:cNvSpPr>
            <a:spLocks noGrp="1"/>
          </p:cNvSpPr>
          <p:nvPr>
            <p:ph type="sldNum" sz="quarter" idx="12"/>
          </p:nvPr>
        </p:nvSpPr>
        <p:spPr/>
        <p:txBody>
          <a:bodyPr/>
          <a:lstStyle/>
          <a:p>
            <a:fld id="{ADFB7573-0EEC-4F18-B4D8-B9624EC7F9C7}" type="slidenum">
              <a:rPr lang="en-IN" smtClean="0"/>
              <a:pPr/>
              <a:t>5</a:t>
            </a:fld>
            <a:endParaRPr lang="en-IN"/>
          </a:p>
        </p:txBody>
      </p:sp>
      <p:graphicFrame>
        <p:nvGraphicFramePr>
          <p:cNvPr id="8" name="Content Placeholder 3">
            <a:extLst>
              <a:ext uri="{FF2B5EF4-FFF2-40B4-BE49-F238E27FC236}">
                <a16:creationId xmlns:a16="http://schemas.microsoft.com/office/drawing/2014/main" xmlns="" id="{89876CDF-C4CA-304D-B206-A67FA96F124C}"/>
              </a:ext>
            </a:extLst>
          </p:cNvPr>
          <p:cNvGraphicFramePr>
            <a:graphicFrameLocks/>
          </p:cNvGraphicFramePr>
          <p:nvPr>
            <p:extLst>
              <p:ext uri="{D42A27DB-BD31-4B8C-83A1-F6EECF244321}">
                <p14:modId xmlns:p14="http://schemas.microsoft.com/office/powerpoint/2010/main" xmlns="" val="2650671168"/>
              </p:ext>
            </p:extLst>
          </p:nvPr>
        </p:nvGraphicFramePr>
        <p:xfrm>
          <a:off x="188005" y="1071418"/>
          <a:ext cx="8785076" cy="4869180"/>
        </p:xfrm>
        <a:graphic>
          <a:graphicData uri="http://schemas.openxmlformats.org/drawingml/2006/table">
            <a:tbl>
              <a:tblPr firstRow="1" bandRow="1">
                <a:tableStyleId>{5C22544A-7EE6-4342-B048-85BDC9FD1C3A}</a:tableStyleId>
              </a:tblPr>
              <a:tblGrid>
                <a:gridCol w="561473">
                  <a:extLst>
                    <a:ext uri="{9D8B030D-6E8A-4147-A177-3AD203B41FA5}">
                      <a16:colId xmlns:a16="http://schemas.microsoft.com/office/drawing/2014/main" xmlns="" val="20000"/>
                    </a:ext>
                  </a:extLst>
                </a:gridCol>
                <a:gridCol w="1282522">
                  <a:extLst>
                    <a:ext uri="{9D8B030D-6E8A-4147-A177-3AD203B41FA5}">
                      <a16:colId xmlns:a16="http://schemas.microsoft.com/office/drawing/2014/main" xmlns="" val="20001"/>
                    </a:ext>
                  </a:extLst>
                </a:gridCol>
                <a:gridCol w="1617765">
                  <a:extLst>
                    <a:ext uri="{9D8B030D-6E8A-4147-A177-3AD203B41FA5}">
                      <a16:colId xmlns:a16="http://schemas.microsoft.com/office/drawing/2014/main" xmlns="" val="20002"/>
                    </a:ext>
                  </a:extLst>
                </a:gridCol>
                <a:gridCol w="5323316">
                  <a:extLst>
                    <a:ext uri="{9D8B030D-6E8A-4147-A177-3AD203B41FA5}">
                      <a16:colId xmlns:a16="http://schemas.microsoft.com/office/drawing/2014/main" xmlns="" val="20003"/>
                    </a:ext>
                  </a:extLst>
                </a:gridCol>
              </a:tblGrid>
              <a:tr h="597408">
                <a:tc>
                  <a:txBody>
                    <a:bodyPr/>
                    <a:lstStyle/>
                    <a:p>
                      <a:r>
                        <a:rPr lang="en-IN" sz="1800" dirty="0" err="1">
                          <a:latin typeface="Times New Roman" panose="02020603050405020304" pitchFamily="18" charset="0"/>
                          <a:cs typeface="Times New Roman" panose="02020603050405020304" pitchFamily="18" charset="0"/>
                        </a:rPr>
                        <a:t>Sl</a:t>
                      </a:r>
                      <a:r>
                        <a:rPr lang="en-IN" sz="1800" dirty="0">
                          <a:latin typeface="Times New Roman" panose="02020603050405020304" pitchFamily="18" charset="0"/>
                          <a:cs typeface="Times New Roman" panose="02020603050405020304" pitchFamily="18" charset="0"/>
                        </a:rPr>
                        <a:t> No.</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Techniques</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Description</a:t>
                      </a:r>
                    </a:p>
                  </a:txBody>
                  <a:tcPr marL="68580" marR="68580" marT="34290" marB="34290"/>
                </a:tc>
                <a:extLst>
                  <a:ext uri="{0D108BD9-81ED-4DB2-BD59-A6C34878D82A}">
                    <a16:rowId xmlns:a16="http://schemas.microsoft.com/office/drawing/2014/main" xmlns="" val="10000"/>
                  </a:ext>
                </a:extLst>
              </a:tr>
              <a:tr h="1774998">
                <a:tc>
                  <a:txBody>
                    <a:bodyPr/>
                    <a:lstStyle/>
                    <a:p>
                      <a:r>
                        <a:rPr lang="en-IN" sz="18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Yong Li,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Jiefeng</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Hu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[3]</a:t>
                      </a:r>
                      <a:endParaRPr lang="en-IN" sz="1800" u="none"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Types of Dynamic charging for EV</a:t>
                      </a:r>
                    </a:p>
                  </a:txBody>
                  <a:tcPr marL="68580" marR="68580" marT="34290" marB="34290"/>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Wireless Capacitive Electric Vehicle Charging System.</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Permanent Magnetic Gear Wireless Electric Vehicle Charging System. </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Inductive Wireless Electric Vehicle Charging System.</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Resonant induction Electric Vehicle Charging System.</a:t>
                      </a:r>
                    </a:p>
                  </a:txBody>
                  <a:tcPr marL="68580" marR="68580" marT="34290" marB="34290"/>
                </a:tc>
                <a:extLst>
                  <a:ext uri="{0D108BD9-81ED-4DB2-BD59-A6C34878D82A}">
                    <a16:rowId xmlns:a16="http://schemas.microsoft.com/office/drawing/2014/main" xmlns="" val="10001"/>
                  </a:ext>
                </a:extLst>
              </a:tr>
              <a:tr h="1924981">
                <a:tc>
                  <a:txBody>
                    <a:bodyPr/>
                    <a:lstStyle/>
                    <a:p>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rgbClr val="222222"/>
                          </a:solidFill>
                          <a:effectLst/>
                          <a:latin typeface="Times New Roman" panose="02020603050405020304" pitchFamily="18" charset="0"/>
                          <a:cs typeface="Times New Roman" panose="02020603050405020304" pitchFamily="18" charset="0"/>
                        </a:rPr>
                        <a:t>Alhamroun,Ibrahim</a:t>
                      </a:r>
                      <a:endParaRPr lang="en-IN" sz="1800" b="0" i="0" u="none"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[4]</a:t>
                      </a:r>
                      <a:endParaRPr lang="en-IN" sz="1800" u="none"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Inductive wireless charging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dirty="0">
                          <a:latin typeface="Times New Roman" panose="02020603050405020304" pitchFamily="18" charset="0"/>
                          <a:ea typeface="Times New Roman"/>
                          <a:cs typeface="Times New Roman" panose="02020603050405020304" pitchFamily="18" charset="0"/>
                          <a:sym typeface="Times New Roman"/>
                        </a:rPr>
                        <a:t>The basic principle of inductive wireless charging(IWC) is </a:t>
                      </a:r>
                      <a:r>
                        <a:rPr lang="en-US" sz="1800" b="0" i="0" u="none" dirty="0">
                          <a:solidFill>
                            <a:schemeClr val="tx1"/>
                          </a:solidFill>
                          <a:latin typeface="Times New Roman" panose="02020603050405020304" pitchFamily="18" charset="0"/>
                          <a:ea typeface="Times New Roman"/>
                          <a:cs typeface="Times New Roman" panose="02020603050405020304" pitchFamily="18" charset="0"/>
                          <a:sym typeface="Times New Roman"/>
                          <a:hlinkClick r:id="rId2">
                            <a:extLst>
                              <a:ext uri="{A12FA001-AC4F-418D-AE19-62706E023703}">
                                <ahyp:hlinkClr xmlns:ahyp="http://schemas.microsoft.com/office/drawing/2018/hyperlinkcolor" xmlns="" val="tx"/>
                              </a:ext>
                            </a:extLst>
                          </a:hlinkClick>
                        </a:rPr>
                        <a:t>Faraday's law of induction</a:t>
                      </a:r>
                      <a:r>
                        <a:rPr lang="en-US" sz="1800" b="0"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a:t>
                      </a:r>
                      <a:endParaRPr lang="en-US" b="0" u="none"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ea typeface="Times New Roman"/>
                          <a:cs typeface="Times New Roman" panose="02020603050405020304" pitchFamily="18" charset="0"/>
                          <a:sym typeface="Times New Roman"/>
                        </a:rPr>
                        <a:t>The </a:t>
                      </a:r>
                      <a:r>
                        <a:rPr lang="en-US" sz="1800" b="0" i="0" dirty="0">
                          <a:latin typeface="Times New Roman" panose="02020603050405020304" pitchFamily="18" charset="0"/>
                          <a:ea typeface="Times New Roman"/>
                          <a:cs typeface="Times New Roman" panose="02020603050405020304" pitchFamily="18" charset="0"/>
                          <a:sym typeface="Times New Roman"/>
                        </a:rPr>
                        <a:t>wireless transmission of power is achieved by mutual induction of magnetic field between transmitter and receiver coil.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72359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DA67D-7919-4BD9-85F8-F9B052700BED}"/>
              </a:ext>
            </a:extLst>
          </p:cNvPr>
          <p:cNvSpPr>
            <a:spLocks noGrp="1"/>
          </p:cNvSpPr>
          <p:nvPr>
            <p:ph type="title"/>
          </p:nvPr>
        </p:nvSpPr>
        <p:spPr/>
        <p:txBody>
          <a:bodyPr>
            <a:normAutofit fontScale="90000"/>
          </a:bodyPr>
          <a:lstStyle/>
          <a:p>
            <a:r>
              <a:rPr lang="en-US" dirty="0"/>
              <a:t>Literature Survey	</a:t>
            </a:r>
            <a:endParaRPr lang="en-IN" dirty="0"/>
          </a:p>
        </p:txBody>
      </p:sp>
      <p:sp>
        <p:nvSpPr>
          <p:cNvPr id="4" name="Date Placeholder 3">
            <a:extLst>
              <a:ext uri="{FF2B5EF4-FFF2-40B4-BE49-F238E27FC236}">
                <a16:creationId xmlns:a16="http://schemas.microsoft.com/office/drawing/2014/main" xmlns="" id="{5A73A2C1-2501-4DAC-9128-40D36DA36C08}"/>
              </a:ext>
            </a:extLst>
          </p:cNvPr>
          <p:cNvSpPr>
            <a:spLocks noGrp="1"/>
          </p:cNvSpPr>
          <p:nvPr>
            <p:ph type="dt" sz="half" idx="10"/>
          </p:nvPr>
        </p:nvSpPr>
        <p:spPr/>
        <p:txBody>
          <a:bodyPr/>
          <a:lstStyle/>
          <a:p>
            <a:fld id="{C06AB7E8-BBD7-4FE9-80F4-3C999F840AFA}" type="datetime1">
              <a:rPr lang="en-IN" smtClean="0"/>
              <a:pPr/>
              <a:t>18-05-2023</a:t>
            </a:fld>
            <a:endParaRPr lang="en-IN"/>
          </a:p>
        </p:txBody>
      </p:sp>
      <p:sp>
        <p:nvSpPr>
          <p:cNvPr id="5" name="Footer Placeholder 4">
            <a:extLst>
              <a:ext uri="{FF2B5EF4-FFF2-40B4-BE49-F238E27FC236}">
                <a16:creationId xmlns:a16="http://schemas.microsoft.com/office/drawing/2014/main" xmlns="" id="{9522AA19-EE50-43B1-AE91-BD1DDB38BC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EED7361-8AF9-49A3-B25B-B1043E057DE8}"/>
              </a:ext>
            </a:extLst>
          </p:cNvPr>
          <p:cNvSpPr>
            <a:spLocks noGrp="1"/>
          </p:cNvSpPr>
          <p:nvPr>
            <p:ph type="sldNum" sz="quarter" idx="12"/>
          </p:nvPr>
        </p:nvSpPr>
        <p:spPr/>
        <p:txBody>
          <a:bodyPr/>
          <a:lstStyle/>
          <a:p>
            <a:fld id="{ADFB7573-0EEC-4F18-B4D8-B9624EC7F9C7}" type="slidenum">
              <a:rPr lang="en-IN" smtClean="0"/>
              <a:pPr/>
              <a:t>6</a:t>
            </a:fld>
            <a:endParaRPr lang="en-IN"/>
          </a:p>
        </p:txBody>
      </p:sp>
      <p:graphicFrame>
        <p:nvGraphicFramePr>
          <p:cNvPr id="8" name="Content Placeholder 3">
            <a:extLst>
              <a:ext uri="{FF2B5EF4-FFF2-40B4-BE49-F238E27FC236}">
                <a16:creationId xmlns:a16="http://schemas.microsoft.com/office/drawing/2014/main" xmlns="" id="{89876CDF-C4CA-304D-B206-A67FA96F124C}"/>
              </a:ext>
            </a:extLst>
          </p:cNvPr>
          <p:cNvGraphicFramePr>
            <a:graphicFrameLocks/>
          </p:cNvGraphicFramePr>
          <p:nvPr>
            <p:extLst>
              <p:ext uri="{D42A27DB-BD31-4B8C-83A1-F6EECF244321}">
                <p14:modId xmlns:p14="http://schemas.microsoft.com/office/powerpoint/2010/main" xmlns="" val="1725619706"/>
              </p:ext>
            </p:extLst>
          </p:nvPr>
        </p:nvGraphicFramePr>
        <p:xfrm>
          <a:off x="188005" y="1071418"/>
          <a:ext cx="8785076" cy="4358640"/>
        </p:xfrm>
        <a:graphic>
          <a:graphicData uri="http://schemas.openxmlformats.org/drawingml/2006/table">
            <a:tbl>
              <a:tblPr firstRow="1" bandRow="1">
                <a:tableStyleId>{5C22544A-7EE6-4342-B048-85BDC9FD1C3A}</a:tableStyleId>
              </a:tblPr>
              <a:tblGrid>
                <a:gridCol w="561473">
                  <a:extLst>
                    <a:ext uri="{9D8B030D-6E8A-4147-A177-3AD203B41FA5}">
                      <a16:colId xmlns:a16="http://schemas.microsoft.com/office/drawing/2014/main" xmlns="" val="20000"/>
                    </a:ext>
                  </a:extLst>
                </a:gridCol>
                <a:gridCol w="1282522">
                  <a:extLst>
                    <a:ext uri="{9D8B030D-6E8A-4147-A177-3AD203B41FA5}">
                      <a16:colId xmlns:a16="http://schemas.microsoft.com/office/drawing/2014/main" xmlns="" val="20001"/>
                    </a:ext>
                  </a:extLst>
                </a:gridCol>
                <a:gridCol w="1617765">
                  <a:extLst>
                    <a:ext uri="{9D8B030D-6E8A-4147-A177-3AD203B41FA5}">
                      <a16:colId xmlns:a16="http://schemas.microsoft.com/office/drawing/2014/main" xmlns="" val="20002"/>
                    </a:ext>
                  </a:extLst>
                </a:gridCol>
                <a:gridCol w="5323316">
                  <a:extLst>
                    <a:ext uri="{9D8B030D-6E8A-4147-A177-3AD203B41FA5}">
                      <a16:colId xmlns:a16="http://schemas.microsoft.com/office/drawing/2014/main" xmlns="" val="20003"/>
                    </a:ext>
                  </a:extLst>
                </a:gridCol>
              </a:tblGrid>
              <a:tr h="557674">
                <a:tc>
                  <a:txBody>
                    <a:bodyPr/>
                    <a:lstStyle/>
                    <a:p>
                      <a:r>
                        <a:rPr lang="en-IN" sz="1800" dirty="0" err="1">
                          <a:latin typeface="Times New Roman" panose="02020603050405020304" pitchFamily="18" charset="0"/>
                          <a:cs typeface="Times New Roman" panose="02020603050405020304" pitchFamily="18" charset="0"/>
                        </a:rPr>
                        <a:t>Sl</a:t>
                      </a:r>
                      <a:r>
                        <a:rPr lang="en-IN" sz="1800" dirty="0">
                          <a:latin typeface="Times New Roman" panose="02020603050405020304" pitchFamily="18" charset="0"/>
                          <a:cs typeface="Times New Roman" panose="02020603050405020304" pitchFamily="18" charset="0"/>
                        </a:rPr>
                        <a:t> No.</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Techniques</a:t>
                      </a:r>
                    </a:p>
                  </a:txBody>
                  <a:tcPr marL="68580" marR="68580" marT="34290" marB="34290"/>
                </a:tc>
                <a:tc>
                  <a:txBody>
                    <a:bodyPr/>
                    <a:lstStyle/>
                    <a:p>
                      <a:r>
                        <a:rPr lang="en-IN" sz="1800" dirty="0">
                          <a:latin typeface="Times New Roman" panose="02020603050405020304" pitchFamily="18" charset="0"/>
                          <a:cs typeface="Times New Roman" panose="02020603050405020304" pitchFamily="18" charset="0"/>
                        </a:rPr>
                        <a:t>Description</a:t>
                      </a:r>
                    </a:p>
                  </a:txBody>
                  <a:tcPr marL="68580" marR="68580" marT="34290" marB="34290"/>
                </a:tc>
                <a:extLst>
                  <a:ext uri="{0D108BD9-81ED-4DB2-BD59-A6C34878D82A}">
                    <a16:rowId xmlns:a16="http://schemas.microsoft.com/office/drawing/2014/main" xmlns="" val="10000"/>
                  </a:ext>
                </a:extLst>
              </a:tr>
              <a:tr h="2407410">
                <a:tc>
                  <a:txBody>
                    <a:bodyPr/>
                    <a:lstStyle/>
                    <a:p>
                      <a:r>
                        <a:rPr lang="en-IN" sz="18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dirty="0" err="1">
                          <a:solidFill>
                            <a:srgbClr val="222222"/>
                          </a:solidFill>
                          <a:effectLst/>
                          <a:latin typeface="Times New Roman" panose="02020603050405020304" pitchFamily="18" charset="0"/>
                          <a:cs typeface="Times New Roman" panose="02020603050405020304" pitchFamily="18" charset="0"/>
                        </a:rPr>
                        <a:t>Musavi</a:t>
                      </a:r>
                      <a:r>
                        <a:rPr 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0" dirty="0" err="1">
                          <a:solidFill>
                            <a:srgbClr val="222222"/>
                          </a:solidFill>
                          <a:effectLst/>
                          <a:latin typeface="Times New Roman" panose="02020603050405020304" pitchFamily="18" charset="0"/>
                          <a:cs typeface="Times New Roman" panose="02020603050405020304" pitchFamily="18" charset="0"/>
                        </a:rPr>
                        <a:t>Fariborz</a:t>
                      </a:r>
                      <a:r>
                        <a:rPr lang="en-IN" sz="1800" b="0" i="0" dirty="0">
                          <a:solidFill>
                            <a:srgbClr val="222222"/>
                          </a:solidFill>
                          <a:effectLst/>
                          <a:latin typeface="Times New Roman" panose="02020603050405020304" pitchFamily="18" charset="0"/>
                          <a:cs typeface="Times New Roman" panose="02020603050405020304" pitchFamily="18" charset="0"/>
                        </a:rPr>
                        <a:t>, Murray Edington</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[5]</a:t>
                      </a:r>
                      <a:endParaRPr lang="en-IN" sz="1800" u="none"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Working principle used for power transfer</a:t>
                      </a:r>
                    </a:p>
                  </a:txBody>
                  <a:tcPr marL="68580" marR="68580" marT="34290" marB="34290"/>
                </a:tc>
                <a:tc>
                  <a:txBody>
                    <a:bodyPr/>
                    <a:lstStyle/>
                    <a:p>
                      <a:pPr marL="285750" lvl="0" indent="-285750" algn="just" rtl="0">
                        <a:spcBef>
                          <a:spcPts val="1000"/>
                        </a:spcBef>
                        <a:spcAft>
                          <a:spcPts val="0"/>
                        </a:spcAft>
                        <a:buSzPts val="2000"/>
                        <a:buFont typeface="Arial"/>
                        <a:buChar char="•"/>
                      </a:pPr>
                      <a:r>
                        <a:rPr lang="en-US" sz="1800" b="0" i="0" dirty="0">
                          <a:latin typeface="Times New Roman"/>
                          <a:ea typeface="Times New Roman"/>
                          <a:cs typeface="Times New Roman"/>
                          <a:sym typeface="Times New Roman"/>
                        </a:rPr>
                        <a:t>When the main AC supply applied to the transmitter coil, it creates AC magnetic field that passes through receiver coil and this magnetic field moves electrons in receiver coil causes AC power output. </a:t>
                      </a:r>
                      <a:endParaRPr lang="en-US" dirty="0"/>
                    </a:p>
                    <a:p>
                      <a:pPr marL="285750" lvl="0" indent="-285750" algn="just" rtl="0">
                        <a:spcBef>
                          <a:spcPts val="1000"/>
                        </a:spcBef>
                        <a:spcAft>
                          <a:spcPts val="0"/>
                        </a:spcAft>
                        <a:buSzPts val="2000"/>
                        <a:buFont typeface="Arial"/>
                        <a:buChar char="•"/>
                      </a:pPr>
                      <a:r>
                        <a:rPr lang="en-US" sz="1800" b="0" i="0" dirty="0">
                          <a:latin typeface="Times New Roman"/>
                          <a:ea typeface="Times New Roman"/>
                          <a:cs typeface="Times New Roman"/>
                          <a:sym typeface="Times New Roman"/>
                        </a:rPr>
                        <a:t>This AC output is rectified and filtered to Charge the EV’s energy storage system. The amount of power transferred depends on frequency, mutual inductance and distance between transmitter and receiver coil. </a:t>
                      </a:r>
                    </a:p>
                    <a:p>
                      <a:pPr marL="285750" marR="0" lvl="0" indent="-285750" algn="just" defTabSz="914400" rtl="0" eaLnBrk="1" fontAlgn="auto" latinLnBrk="0" hangingPunct="1">
                        <a:lnSpc>
                          <a:spcPct val="100000"/>
                        </a:lnSpc>
                        <a:spcBef>
                          <a:spcPts val="1000"/>
                        </a:spcBef>
                        <a:spcAft>
                          <a:spcPts val="0"/>
                        </a:spcAft>
                        <a:buClrTx/>
                        <a:buSzPts val="2000"/>
                        <a:buFont typeface="Arial"/>
                        <a:buChar char="•"/>
                        <a:tabLst/>
                        <a:defRPr/>
                      </a:pPr>
                      <a:r>
                        <a:rPr lang="en-US" sz="1800" b="0" i="0" dirty="0">
                          <a:latin typeface="Times New Roman"/>
                          <a:ea typeface="Times New Roman"/>
                          <a:cs typeface="Times New Roman"/>
                          <a:sym typeface="Times New Roman"/>
                        </a:rPr>
                        <a:t>Operating frequency of inductive wireless charging is between 19 to 50 </a:t>
                      </a:r>
                      <a:r>
                        <a:rPr lang="en-US" sz="1800" b="0" i="0" dirty="0" err="1">
                          <a:latin typeface="Times New Roman"/>
                          <a:ea typeface="Times New Roman"/>
                          <a:cs typeface="Times New Roman"/>
                          <a:sym typeface="Times New Roman"/>
                        </a:rPr>
                        <a:t>KHz</a:t>
                      </a:r>
                      <a:r>
                        <a:rPr lang="en-US" sz="1800" b="0" i="0" dirty="0">
                          <a:latin typeface="Times New Roman"/>
                          <a:ea typeface="Times New Roman"/>
                          <a:cs typeface="Times New Roman"/>
                          <a:sym typeface="Times New Roman"/>
                        </a:rPr>
                        <a:t> [6].</a:t>
                      </a:r>
                      <a:endParaRPr lang="en-US" sz="1800" dirty="0">
                        <a:latin typeface="Times New Roman"/>
                        <a:ea typeface="Times New Roman"/>
                        <a:cs typeface="Times New Roman"/>
                        <a:sym typeface="Times New Roman"/>
                      </a:endParaRPr>
                    </a:p>
                    <a:p>
                      <a:pPr marL="285750" lvl="0" indent="-285750" algn="just" rtl="0">
                        <a:spcBef>
                          <a:spcPts val="1000"/>
                        </a:spcBef>
                        <a:spcAft>
                          <a:spcPts val="0"/>
                        </a:spcAft>
                        <a:buSzPts val="2000"/>
                        <a:buFont typeface="Arial"/>
                        <a:buChar char="•"/>
                      </a:pPr>
                      <a:endParaRPr lang="en-US" dirty="0"/>
                    </a:p>
                    <a:p>
                      <a:pPr marL="0" indent="0">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61386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BDCC2-6D33-475E-B7AB-E070F315DCFB}"/>
              </a:ext>
            </a:extLst>
          </p:cNvPr>
          <p:cNvSpPr>
            <a:spLocks noGrp="1"/>
          </p:cNvSpPr>
          <p:nvPr>
            <p:ph type="title"/>
          </p:nvPr>
        </p:nvSpPr>
        <p:spPr/>
        <p:txBody>
          <a:bodyPr>
            <a:normAutofit fontScale="90000"/>
          </a:bodyPr>
          <a:lstStyle/>
          <a:p>
            <a:r>
              <a:rPr lang="en-US" dirty="0"/>
              <a:t>Design Scheme	</a:t>
            </a:r>
            <a:endParaRPr lang="en-IN" dirty="0"/>
          </a:p>
        </p:txBody>
      </p:sp>
      <p:sp>
        <p:nvSpPr>
          <p:cNvPr id="4" name="Date Placeholder 3">
            <a:extLst>
              <a:ext uri="{FF2B5EF4-FFF2-40B4-BE49-F238E27FC236}">
                <a16:creationId xmlns:a16="http://schemas.microsoft.com/office/drawing/2014/main" xmlns="" id="{06AF3C58-E326-42D4-919E-EF72FBD5D137}"/>
              </a:ext>
            </a:extLst>
          </p:cNvPr>
          <p:cNvSpPr>
            <a:spLocks noGrp="1"/>
          </p:cNvSpPr>
          <p:nvPr>
            <p:ph type="dt" sz="half" idx="10"/>
          </p:nvPr>
        </p:nvSpPr>
        <p:spPr/>
        <p:txBody>
          <a:bodyPr/>
          <a:lstStyle/>
          <a:p>
            <a:fld id="{99A6435B-86FB-4477-9359-4E079732371F}" type="datetime1">
              <a:rPr lang="en-IN" smtClean="0"/>
              <a:pPr/>
              <a:t>18-05-2023</a:t>
            </a:fld>
            <a:endParaRPr lang="en-IN"/>
          </a:p>
        </p:txBody>
      </p:sp>
      <p:sp>
        <p:nvSpPr>
          <p:cNvPr id="5" name="Footer Placeholder 4">
            <a:extLst>
              <a:ext uri="{FF2B5EF4-FFF2-40B4-BE49-F238E27FC236}">
                <a16:creationId xmlns:a16="http://schemas.microsoft.com/office/drawing/2014/main" xmlns=""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E9D8E9-34BC-4BA8-9B48-41A92F1A1837}"/>
              </a:ext>
            </a:extLst>
          </p:cNvPr>
          <p:cNvSpPr>
            <a:spLocks noGrp="1"/>
          </p:cNvSpPr>
          <p:nvPr>
            <p:ph type="sldNum" sz="quarter" idx="12"/>
          </p:nvPr>
        </p:nvSpPr>
        <p:spPr/>
        <p:txBody>
          <a:bodyPr/>
          <a:lstStyle/>
          <a:p>
            <a:fld id="{ADFB7573-0EEC-4F18-B4D8-B9624EC7F9C7}" type="slidenum">
              <a:rPr lang="en-IN" smtClean="0"/>
              <a:pPr/>
              <a:t>7</a:t>
            </a:fld>
            <a:endParaRPr lang="en-IN"/>
          </a:p>
        </p:txBody>
      </p:sp>
      <p:pic>
        <p:nvPicPr>
          <p:cNvPr id="7" name="Google Shape;231;p28">
            <a:extLst>
              <a:ext uri="{FF2B5EF4-FFF2-40B4-BE49-F238E27FC236}">
                <a16:creationId xmlns:a16="http://schemas.microsoft.com/office/drawing/2014/main" xmlns="" id="{57DB493D-6F77-4065-035A-93943BDB9645}"/>
              </a:ext>
            </a:extLst>
          </p:cNvPr>
          <p:cNvPicPr preferRelativeResize="0"/>
          <p:nvPr/>
        </p:nvPicPr>
        <p:blipFill rotWithShape="1">
          <a:blip r:embed="rId2">
            <a:alphaModFix/>
          </a:blip>
          <a:srcRect/>
          <a:stretch/>
        </p:blipFill>
        <p:spPr>
          <a:xfrm>
            <a:off x="170916" y="1120303"/>
            <a:ext cx="8754077" cy="4975431"/>
          </a:xfrm>
          <a:prstGeom prst="rect">
            <a:avLst/>
          </a:prstGeom>
          <a:noFill/>
          <a:ln>
            <a:noFill/>
          </a:ln>
        </p:spPr>
      </p:pic>
      <p:sp>
        <p:nvSpPr>
          <p:cNvPr id="9" name="TextBox 8">
            <a:extLst>
              <a:ext uri="{FF2B5EF4-FFF2-40B4-BE49-F238E27FC236}">
                <a16:creationId xmlns:a16="http://schemas.microsoft.com/office/drawing/2014/main" xmlns="" id="{8EDCE7F0-314A-9F3F-C121-7A5988F1E882}"/>
              </a:ext>
            </a:extLst>
          </p:cNvPr>
          <p:cNvSpPr txBox="1"/>
          <p:nvPr/>
        </p:nvSpPr>
        <p:spPr>
          <a:xfrm>
            <a:off x="3970254" y="1197562"/>
            <a:ext cx="500283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a:ea typeface="Times New Roman"/>
                <a:cs typeface="Times New Roman"/>
                <a:sym typeface="Times New Roman"/>
              </a:rPr>
              <a:t>Block diagram of a wireless power transfer for electric vehicles </a:t>
            </a:r>
            <a:endParaRPr lang="en-IN" dirty="0"/>
          </a:p>
        </p:txBody>
      </p:sp>
    </p:spTree>
    <p:extLst>
      <p:ext uri="{BB962C8B-B14F-4D97-AF65-F5344CB8AC3E}">
        <p14:creationId xmlns:p14="http://schemas.microsoft.com/office/powerpoint/2010/main" xmlns="" val="24065081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BDCC2-6D33-475E-B7AB-E070F315DCFB}"/>
              </a:ext>
            </a:extLst>
          </p:cNvPr>
          <p:cNvSpPr>
            <a:spLocks noGrp="1"/>
          </p:cNvSpPr>
          <p:nvPr>
            <p:ph type="title"/>
          </p:nvPr>
        </p:nvSpPr>
        <p:spPr/>
        <p:txBody>
          <a:bodyPr>
            <a:normAutofit fontScale="90000"/>
          </a:bodyPr>
          <a:lstStyle/>
          <a:p>
            <a:r>
              <a:rPr lang="en-US" dirty="0" smtClean="0"/>
              <a:t>Circuit Diagram : Transmitter </a:t>
            </a:r>
            <a:r>
              <a:rPr lang="en-US" dirty="0"/>
              <a:t>	</a:t>
            </a:r>
            <a:endParaRPr lang="en-IN" dirty="0"/>
          </a:p>
        </p:txBody>
      </p:sp>
      <p:sp>
        <p:nvSpPr>
          <p:cNvPr id="4" name="Date Placeholder 3">
            <a:extLst>
              <a:ext uri="{FF2B5EF4-FFF2-40B4-BE49-F238E27FC236}">
                <a16:creationId xmlns:a16="http://schemas.microsoft.com/office/drawing/2014/main" xmlns="" id="{06AF3C58-E326-42D4-919E-EF72FBD5D137}"/>
              </a:ext>
            </a:extLst>
          </p:cNvPr>
          <p:cNvSpPr>
            <a:spLocks noGrp="1"/>
          </p:cNvSpPr>
          <p:nvPr>
            <p:ph type="dt" sz="half" idx="10"/>
          </p:nvPr>
        </p:nvSpPr>
        <p:spPr/>
        <p:txBody>
          <a:bodyPr/>
          <a:lstStyle/>
          <a:p>
            <a:fld id="{99A6435B-86FB-4477-9359-4E079732371F}" type="datetime1">
              <a:rPr lang="en-IN" smtClean="0"/>
              <a:pPr/>
              <a:t>18-05-2023</a:t>
            </a:fld>
            <a:endParaRPr lang="en-IN"/>
          </a:p>
        </p:txBody>
      </p:sp>
      <p:sp>
        <p:nvSpPr>
          <p:cNvPr id="5" name="Footer Placeholder 4">
            <a:extLst>
              <a:ext uri="{FF2B5EF4-FFF2-40B4-BE49-F238E27FC236}">
                <a16:creationId xmlns:a16="http://schemas.microsoft.com/office/drawing/2014/main" xmlns=""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E9D8E9-34BC-4BA8-9B48-41A92F1A1837}"/>
              </a:ext>
            </a:extLst>
          </p:cNvPr>
          <p:cNvSpPr>
            <a:spLocks noGrp="1"/>
          </p:cNvSpPr>
          <p:nvPr>
            <p:ph type="sldNum" sz="quarter" idx="12"/>
          </p:nvPr>
        </p:nvSpPr>
        <p:spPr/>
        <p:txBody>
          <a:bodyPr/>
          <a:lstStyle/>
          <a:p>
            <a:fld id="{ADFB7573-0EEC-4F18-B4D8-B9624EC7F9C7}" type="slidenum">
              <a:rPr lang="en-IN" smtClean="0"/>
              <a:pPr/>
              <a:t>8</a:t>
            </a:fld>
            <a:endParaRPr lang="en-IN"/>
          </a:p>
        </p:txBody>
      </p:sp>
      <p:pic>
        <p:nvPicPr>
          <p:cNvPr id="7" name="Picture 6" descr="Screenshot 2023-05-18 113217.png"/>
          <p:cNvPicPr>
            <a:picLocks noChangeAspect="1"/>
          </p:cNvPicPr>
          <p:nvPr/>
        </p:nvPicPr>
        <p:blipFill>
          <a:blip r:embed="rId2"/>
          <a:stretch>
            <a:fillRect/>
          </a:stretch>
        </p:blipFill>
        <p:spPr>
          <a:xfrm>
            <a:off x="609600" y="914400"/>
            <a:ext cx="7845550" cy="5029199"/>
          </a:xfrm>
          <a:prstGeom prst="rect">
            <a:avLst/>
          </a:prstGeom>
        </p:spPr>
      </p:pic>
      <p:sp>
        <p:nvSpPr>
          <p:cNvPr id="9" name="Rectangle 8"/>
          <p:cNvSpPr/>
          <p:nvPr/>
        </p:nvSpPr>
        <p:spPr>
          <a:xfrm>
            <a:off x="609600" y="5181600"/>
            <a:ext cx="4572000" cy="646331"/>
          </a:xfrm>
          <a:prstGeom prst="rect">
            <a:avLst/>
          </a:prstGeom>
        </p:spPr>
        <p:txBody>
          <a:bodyPr>
            <a:spAutoFit/>
          </a:bodyPr>
          <a:lstStyle/>
          <a:p>
            <a:pPr marL="285750" indent="-285750">
              <a:buFont typeface="Wingdings" panose="05000000000000000000" pitchFamily="2" charset="2"/>
              <a:buChar char="Ø"/>
            </a:pPr>
            <a:r>
              <a:rPr lang="en-US" b="1" dirty="0" smtClean="0">
                <a:latin typeface="Times New Roman"/>
                <a:ea typeface="Times New Roman"/>
                <a:cs typeface="Times New Roman"/>
                <a:sym typeface="Times New Roman"/>
              </a:rPr>
              <a:t>Transmitter Part </a:t>
            </a:r>
            <a:r>
              <a:rPr lang="en-US" dirty="0" smtClean="0">
                <a:latin typeface="Times New Roman"/>
                <a:ea typeface="Times New Roman"/>
                <a:cs typeface="Times New Roman"/>
                <a:sym typeface="Times New Roman"/>
              </a:rPr>
              <a:t>of a wireless power transfer for electric vehicles </a:t>
            </a:r>
            <a:endParaRPr lang="en-IN" dirty="0"/>
          </a:p>
        </p:txBody>
      </p:sp>
      <p:sp>
        <p:nvSpPr>
          <p:cNvPr id="10" name="Rectangle 9"/>
          <p:cNvSpPr/>
          <p:nvPr/>
        </p:nvSpPr>
        <p:spPr>
          <a:xfrm>
            <a:off x="7696200" y="1981200"/>
            <a:ext cx="685799" cy="369332"/>
          </a:xfrm>
          <a:prstGeom prst="rect">
            <a:avLst/>
          </a:prstGeom>
        </p:spPr>
        <p:txBody>
          <a:bodyPr wrap="square">
            <a:spAutoFit/>
          </a:bodyPr>
          <a:lstStyle/>
          <a:p>
            <a:r>
              <a:rPr lang="en-US" sz="900" dirty="0" smtClean="0">
                <a:latin typeface="Times New Roman"/>
                <a:cs typeface="Times New Roman"/>
                <a:sym typeface="Times New Roman"/>
              </a:rPr>
              <a:t>10 Turn </a:t>
            </a:r>
          </a:p>
          <a:p>
            <a:r>
              <a:rPr lang="en-US" sz="900" dirty="0" smtClean="0">
                <a:latin typeface="Times New Roman"/>
                <a:cs typeface="Times New Roman"/>
                <a:sym typeface="Times New Roman"/>
              </a:rPr>
              <a:t>20 AWG</a:t>
            </a:r>
            <a:endParaRPr lang="en-US" sz="900" dirty="0"/>
          </a:p>
        </p:txBody>
      </p:sp>
      <p:sp>
        <p:nvSpPr>
          <p:cNvPr id="11" name="Rectangle 10"/>
          <p:cNvSpPr/>
          <p:nvPr/>
        </p:nvSpPr>
        <p:spPr>
          <a:xfrm>
            <a:off x="5486400" y="3733800"/>
            <a:ext cx="633507" cy="230832"/>
          </a:xfrm>
          <a:prstGeom prst="rect">
            <a:avLst/>
          </a:prstGeom>
        </p:spPr>
        <p:txBody>
          <a:bodyPr wrap="none">
            <a:spAutoFit/>
          </a:bodyPr>
          <a:lstStyle/>
          <a:p>
            <a:r>
              <a:rPr lang="en-US" sz="900" dirty="0" smtClean="0">
                <a:latin typeface="Times New Roman"/>
                <a:cs typeface="Times New Roman"/>
                <a:sym typeface="Times New Roman"/>
              </a:rPr>
              <a:t>IRFZ44N</a:t>
            </a:r>
            <a:endParaRPr lang="en-US" sz="900" dirty="0"/>
          </a:p>
        </p:txBody>
      </p:sp>
    </p:spTree>
    <p:extLst>
      <p:ext uri="{BB962C8B-B14F-4D97-AF65-F5344CB8AC3E}">
        <p14:creationId xmlns:p14="http://schemas.microsoft.com/office/powerpoint/2010/main" xmlns="" val="2138228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Circuit Diagram : Receiver</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pPr/>
              <a:t>9</a:t>
            </a:fld>
            <a:endParaRPr lang="en-IN"/>
          </a:p>
        </p:txBody>
      </p:sp>
      <p:pic>
        <p:nvPicPr>
          <p:cNvPr id="9" name="Content Placeholder 8" descr="Screenshot 2023-05-18 121613.png"/>
          <p:cNvPicPr>
            <a:picLocks noGrp="1" noChangeAspect="1"/>
          </p:cNvPicPr>
          <p:nvPr>
            <p:ph idx="1"/>
          </p:nvPr>
        </p:nvPicPr>
        <p:blipFill>
          <a:blip r:embed="rId2"/>
          <a:stretch>
            <a:fillRect/>
          </a:stretch>
        </p:blipFill>
        <p:spPr>
          <a:xfrm>
            <a:off x="187325" y="1697889"/>
            <a:ext cx="8785225" cy="3816234"/>
          </a:xfrm>
        </p:spPr>
      </p:pic>
      <p:sp>
        <p:nvSpPr>
          <p:cNvPr id="10" name="Rectangle 9"/>
          <p:cNvSpPr/>
          <p:nvPr/>
        </p:nvSpPr>
        <p:spPr>
          <a:xfrm>
            <a:off x="381000" y="4800600"/>
            <a:ext cx="4572000" cy="646331"/>
          </a:xfrm>
          <a:prstGeom prst="rect">
            <a:avLst/>
          </a:prstGeom>
        </p:spPr>
        <p:txBody>
          <a:bodyPr>
            <a:spAutoFit/>
          </a:bodyPr>
          <a:lstStyle/>
          <a:p>
            <a:pPr marL="285750" indent="-285750">
              <a:buFont typeface="Wingdings" panose="05000000000000000000" pitchFamily="2" charset="2"/>
              <a:buChar char="Ø"/>
            </a:pPr>
            <a:r>
              <a:rPr lang="en-US" b="1" dirty="0" smtClean="0">
                <a:latin typeface="Times New Roman"/>
                <a:ea typeface="Times New Roman"/>
                <a:cs typeface="Times New Roman"/>
                <a:sym typeface="Times New Roman"/>
              </a:rPr>
              <a:t>Receiver </a:t>
            </a:r>
            <a:r>
              <a:rPr lang="en-US" b="1" dirty="0" smtClean="0">
                <a:latin typeface="Times New Roman"/>
                <a:ea typeface="Times New Roman"/>
                <a:cs typeface="Times New Roman"/>
                <a:sym typeface="Times New Roman"/>
              </a:rPr>
              <a:t>Part </a:t>
            </a:r>
            <a:r>
              <a:rPr lang="en-US" dirty="0" smtClean="0">
                <a:latin typeface="Times New Roman"/>
                <a:ea typeface="Times New Roman"/>
                <a:cs typeface="Times New Roman"/>
                <a:sym typeface="Times New Roman"/>
              </a:rPr>
              <a:t>of a wireless power transfer for electric vehicles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812</Words>
  <PresentationFormat>On-screen Show (4:3)</PresentationFormat>
  <Paragraphs>179</Paragraphs>
  <Slides>20</Slides>
  <Notes>0</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Senior Design Project Presentation on WIRELESS POWER TRANSFER FOR CHARGING OF ELECTRIC VEHICLES</vt:lpstr>
      <vt:lpstr>Contents</vt:lpstr>
      <vt:lpstr>Introduction </vt:lpstr>
      <vt:lpstr>Literature Survey </vt:lpstr>
      <vt:lpstr>Literature Survey </vt:lpstr>
      <vt:lpstr>Literature Survey </vt:lpstr>
      <vt:lpstr>Design Scheme </vt:lpstr>
      <vt:lpstr>Circuit Diagram : Transmitter  </vt:lpstr>
      <vt:lpstr>Circuit Diagram : Receiver</vt:lpstr>
      <vt:lpstr>Testing </vt:lpstr>
      <vt:lpstr>Results, Analysis and Evaluation</vt:lpstr>
      <vt:lpstr>Socio-economic Issues Associated With The Project</vt:lpstr>
      <vt:lpstr>Engineering Tools And Standards </vt:lpstr>
      <vt:lpstr>Slide 14</vt:lpstr>
      <vt:lpstr>Slide 15</vt:lpstr>
      <vt:lpstr>Slide 16</vt:lpstr>
      <vt:lpstr>Conclusion</vt:lpstr>
      <vt:lpstr>References</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Project Presentation on WIRELESS POWER TRANSFER FOR CHARGING OF ELECTRIC VEHICLES</dc:title>
  <dc:creator>asus</dc:creator>
  <cp:lastModifiedBy>asus</cp:lastModifiedBy>
  <cp:revision>8</cp:revision>
  <dcterms:modified xsi:type="dcterms:W3CDTF">2023-05-18T07:26:31Z</dcterms:modified>
</cp:coreProperties>
</file>