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8"/>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D41B-5F69-394F-AA36-6ADFDC9EBF23}"/>
              </a:ext>
            </a:extLst>
          </p:cNvPr>
          <p:cNvSpPr>
            <a:spLocks noGrp="1"/>
          </p:cNvSpPr>
          <p:nvPr>
            <p:ph type="ctrTitle"/>
          </p:nvPr>
        </p:nvSpPr>
        <p:spPr>
          <a:xfrm>
            <a:off x="1154955" y="869795"/>
            <a:ext cx="8825658" cy="2223752"/>
          </a:xfrm>
        </p:spPr>
        <p:txBody>
          <a:bodyPr/>
          <a:lstStyle/>
          <a:p>
            <a:r>
              <a:rPr lang="en-BD" sz="6600" dirty="0"/>
              <a:t>Library Management System</a:t>
            </a:r>
          </a:p>
        </p:txBody>
      </p:sp>
      <p:sp>
        <p:nvSpPr>
          <p:cNvPr id="3" name="Subtitle 2">
            <a:extLst>
              <a:ext uri="{FF2B5EF4-FFF2-40B4-BE49-F238E27FC236}">
                <a16:creationId xmlns:a16="http://schemas.microsoft.com/office/drawing/2014/main" id="{E57D4DFE-B7F7-9F43-AB73-82EE91EA35CA}"/>
              </a:ext>
            </a:extLst>
          </p:cNvPr>
          <p:cNvSpPr>
            <a:spLocks noGrp="1"/>
          </p:cNvSpPr>
          <p:nvPr>
            <p:ph type="subTitle" idx="1"/>
          </p:nvPr>
        </p:nvSpPr>
        <p:spPr>
          <a:xfrm>
            <a:off x="1154955" y="4041400"/>
            <a:ext cx="8825658" cy="1946805"/>
          </a:xfrm>
        </p:spPr>
        <p:txBody>
          <a:bodyPr>
            <a:normAutofit fontScale="85000" lnSpcReduction="20000"/>
          </a:bodyPr>
          <a:lstStyle/>
          <a:p>
            <a:r>
              <a:rPr lang="en-BD" b="1" dirty="0"/>
              <a:t>Presented by:</a:t>
            </a:r>
            <a:br>
              <a:rPr lang="en-BD" b="1" dirty="0"/>
            </a:br>
            <a:r>
              <a:rPr lang="en-BD" b="1" dirty="0"/>
              <a:t>	</a:t>
            </a:r>
          </a:p>
          <a:p>
            <a:r>
              <a:rPr lang="en-BD" dirty="0"/>
              <a:t>	Tithir Mahmud Bakshi</a:t>
            </a:r>
            <a:br>
              <a:rPr lang="en-BD" dirty="0"/>
            </a:br>
            <a:r>
              <a:rPr lang="en-BD" dirty="0"/>
              <a:t>	</a:t>
            </a:r>
          </a:p>
          <a:p>
            <a:r>
              <a:rPr lang="en-BD" dirty="0"/>
              <a:t>	Snehashis Ghosh Pial </a:t>
            </a:r>
            <a:br>
              <a:rPr lang="en-BD" dirty="0"/>
            </a:br>
            <a:r>
              <a:rPr lang="en-BD" dirty="0"/>
              <a:t>	</a:t>
            </a:r>
          </a:p>
          <a:p>
            <a:r>
              <a:rPr lang="en-BD" dirty="0"/>
              <a:t>	Afrina Mustofa</a:t>
            </a:r>
          </a:p>
        </p:txBody>
      </p:sp>
    </p:spTree>
    <p:extLst>
      <p:ext uri="{BB962C8B-B14F-4D97-AF65-F5344CB8AC3E}">
        <p14:creationId xmlns:p14="http://schemas.microsoft.com/office/powerpoint/2010/main" val="11054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44E0-DBC5-D54D-9E05-359C0B8F52EB}"/>
              </a:ext>
            </a:extLst>
          </p:cNvPr>
          <p:cNvSpPr>
            <a:spLocks noGrp="1"/>
          </p:cNvSpPr>
          <p:nvPr>
            <p:ph type="title"/>
          </p:nvPr>
        </p:nvSpPr>
        <p:spPr/>
        <p:txBody>
          <a:bodyPr/>
          <a:lstStyle/>
          <a:p>
            <a:r>
              <a:rPr lang="en-BD" dirty="0"/>
              <a:t>Join Query Sample</a:t>
            </a:r>
          </a:p>
        </p:txBody>
      </p:sp>
      <p:pic>
        <p:nvPicPr>
          <p:cNvPr id="4" name="Content Placeholder 3">
            <a:extLst>
              <a:ext uri="{FF2B5EF4-FFF2-40B4-BE49-F238E27FC236}">
                <a16:creationId xmlns:a16="http://schemas.microsoft.com/office/drawing/2014/main" id="{7F60A991-CEED-B94F-8536-38FE3CE146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133" y="2066088"/>
            <a:ext cx="11035016" cy="3292991"/>
          </a:xfrm>
          <a:prstGeom prst="rect">
            <a:avLst/>
          </a:prstGeom>
          <a:noFill/>
          <a:ln>
            <a:noFill/>
          </a:ln>
        </p:spPr>
      </p:pic>
    </p:spTree>
    <p:extLst>
      <p:ext uri="{BB962C8B-B14F-4D97-AF65-F5344CB8AC3E}">
        <p14:creationId xmlns:p14="http://schemas.microsoft.com/office/powerpoint/2010/main" val="359277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1128-3915-7F4A-9DF8-08D0EE31346F}"/>
              </a:ext>
            </a:extLst>
          </p:cNvPr>
          <p:cNvSpPr>
            <a:spLocks noGrp="1"/>
          </p:cNvSpPr>
          <p:nvPr>
            <p:ph type="title"/>
          </p:nvPr>
        </p:nvSpPr>
        <p:spPr/>
        <p:txBody>
          <a:bodyPr/>
          <a:lstStyle/>
          <a:p>
            <a:r>
              <a:rPr lang="en-BD" dirty="0"/>
              <a:t>Join Query Sample</a:t>
            </a:r>
          </a:p>
        </p:txBody>
      </p:sp>
      <p:sp>
        <p:nvSpPr>
          <p:cNvPr id="3" name="Content Placeholder 2">
            <a:extLst>
              <a:ext uri="{FF2B5EF4-FFF2-40B4-BE49-F238E27FC236}">
                <a16:creationId xmlns:a16="http://schemas.microsoft.com/office/drawing/2014/main" id="{8043E93B-C9F0-7C49-AF78-B8F5C33781BF}"/>
              </a:ext>
            </a:extLst>
          </p:cNvPr>
          <p:cNvSpPr>
            <a:spLocks noGrp="1"/>
          </p:cNvSpPr>
          <p:nvPr>
            <p:ph idx="1"/>
          </p:nvPr>
        </p:nvSpPr>
        <p:spPr/>
        <p:txBody>
          <a:bodyPr>
            <a:normAutofit fontScale="92500"/>
          </a:bodyPr>
          <a:lstStyle/>
          <a:p>
            <a:pPr marL="0" indent="0">
              <a:buNone/>
            </a:pPr>
            <a:r>
              <a:rPr lang="en-BD" b="1" dirty="0"/>
              <a:t>Natural Join (to calculate the fine for delayed book submission):</a:t>
            </a:r>
          </a:p>
          <a:p>
            <a:pPr marL="0" indent="0">
              <a:buNone/>
            </a:pPr>
            <a:endParaRPr lang="en-US" dirty="0"/>
          </a:p>
          <a:p>
            <a:pPr marL="0" indent="0">
              <a:buNone/>
            </a:pPr>
            <a:r>
              <a:rPr lang="en-US" dirty="0"/>
              <a:t>with</a:t>
            </a:r>
            <a:endParaRPr lang="en-BD" dirty="0"/>
          </a:p>
          <a:p>
            <a:pPr marL="0" indent="0">
              <a:buNone/>
            </a:pPr>
            <a:r>
              <a:rPr lang="en-US" dirty="0"/>
              <a:t>temp as(select </a:t>
            </a:r>
            <a:r>
              <a:rPr lang="en-US" dirty="0" err="1"/>
              <a:t>borrower_username,book_id,title,Timestampdiff</a:t>
            </a:r>
            <a:r>
              <a:rPr lang="en-US" dirty="0"/>
              <a:t>(day,(select </a:t>
            </a:r>
            <a:r>
              <a:rPr lang="en-US" dirty="0" err="1"/>
              <a:t>returns_date</a:t>
            </a:r>
            <a:r>
              <a:rPr lang="en-US" dirty="0"/>
              <a:t> from report where </a:t>
            </a:r>
            <a:r>
              <a:rPr lang="en-US" dirty="0" err="1"/>
              <a:t>return_status</a:t>
            </a:r>
            <a:r>
              <a:rPr lang="en-US" dirty="0"/>
              <a:t>="EXPIRED"), </a:t>
            </a:r>
            <a:r>
              <a:rPr lang="en-US" dirty="0" err="1"/>
              <a:t>curdate</a:t>
            </a:r>
            <a:r>
              <a:rPr lang="en-US" dirty="0"/>
              <a:t>()) as </a:t>
            </a:r>
            <a:r>
              <a:rPr lang="en-US" dirty="0" err="1"/>
              <a:t>delay_day</a:t>
            </a:r>
            <a:endParaRPr lang="en-BD" dirty="0"/>
          </a:p>
          <a:p>
            <a:pPr marL="0" indent="0">
              <a:buNone/>
            </a:pPr>
            <a:r>
              <a:rPr lang="en-US" dirty="0"/>
              <a:t>from report natural join book</a:t>
            </a:r>
            <a:endParaRPr lang="en-BD" dirty="0"/>
          </a:p>
          <a:p>
            <a:pPr marL="0" indent="0">
              <a:buNone/>
            </a:pPr>
            <a:r>
              <a:rPr lang="en-US" dirty="0"/>
              <a:t>where </a:t>
            </a:r>
            <a:r>
              <a:rPr lang="en-US" dirty="0" err="1"/>
              <a:t>return_status</a:t>
            </a:r>
            <a:r>
              <a:rPr lang="en-US" dirty="0"/>
              <a:t>="EXPIRED")</a:t>
            </a:r>
            <a:endParaRPr lang="en-BD" dirty="0"/>
          </a:p>
          <a:p>
            <a:pPr marL="0" indent="0">
              <a:buNone/>
            </a:pPr>
            <a:r>
              <a:rPr lang="en-US" dirty="0"/>
              <a:t>select </a:t>
            </a:r>
            <a:r>
              <a:rPr lang="en-US" dirty="0" err="1"/>
              <a:t>borrower_username,book_id,title,delay_day</a:t>
            </a:r>
            <a:r>
              <a:rPr lang="en-US" dirty="0"/>
              <a:t>, </a:t>
            </a:r>
            <a:r>
              <a:rPr lang="en-US" dirty="0" err="1"/>
              <a:t>delay_day</a:t>
            </a:r>
            <a:r>
              <a:rPr lang="en-US" dirty="0"/>
              <a:t>*50 as </a:t>
            </a:r>
            <a:r>
              <a:rPr lang="en-US" dirty="0" err="1"/>
              <a:t>delay_fine</a:t>
            </a:r>
            <a:endParaRPr lang="en-BD" dirty="0"/>
          </a:p>
          <a:p>
            <a:pPr marL="0" indent="0">
              <a:buNone/>
            </a:pPr>
            <a:r>
              <a:rPr lang="en-US" dirty="0"/>
              <a:t>from temp;</a:t>
            </a:r>
            <a:endParaRPr lang="en-BD" dirty="0"/>
          </a:p>
          <a:p>
            <a:pPr marL="0" indent="0">
              <a:buNone/>
            </a:pPr>
            <a:endParaRPr lang="en-BD" dirty="0"/>
          </a:p>
        </p:txBody>
      </p:sp>
    </p:spTree>
    <p:extLst>
      <p:ext uri="{BB962C8B-B14F-4D97-AF65-F5344CB8AC3E}">
        <p14:creationId xmlns:p14="http://schemas.microsoft.com/office/powerpoint/2010/main" val="143236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0CF-C678-2D46-8162-571C9A642515}"/>
              </a:ext>
            </a:extLst>
          </p:cNvPr>
          <p:cNvSpPr>
            <a:spLocks noGrp="1"/>
          </p:cNvSpPr>
          <p:nvPr>
            <p:ph type="title"/>
          </p:nvPr>
        </p:nvSpPr>
        <p:spPr/>
        <p:txBody>
          <a:bodyPr/>
          <a:lstStyle/>
          <a:p>
            <a:r>
              <a:rPr lang="en-BD" dirty="0"/>
              <a:t>Join Query Sample</a:t>
            </a:r>
          </a:p>
        </p:txBody>
      </p:sp>
      <p:pic>
        <p:nvPicPr>
          <p:cNvPr id="4" name="Content Placeholder 3">
            <a:extLst>
              <a:ext uri="{FF2B5EF4-FFF2-40B4-BE49-F238E27FC236}">
                <a16:creationId xmlns:a16="http://schemas.microsoft.com/office/drawing/2014/main" id="{CD932EBE-8634-244A-A45D-76D8A4C8E4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394" y="1736202"/>
            <a:ext cx="10915796" cy="4016415"/>
          </a:xfrm>
          <a:prstGeom prst="rect">
            <a:avLst/>
          </a:prstGeom>
          <a:noFill/>
          <a:ln>
            <a:noFill/>
          </a:ln>
        </p:spPr>
      </p:pic>
    </p:spTree>
    <p:extLst>
      <p:ext uri="{BB962C8B-B14F-4D97-AF65-F5344CB8AC3E}">
        <p14:creationId xmlns:p14="http://schemas.microsoft.com/office/powerpoint/2010/main" val="174823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5CBF-142A-DB4B-B2D7-E70B530C7BE5}"/>
              </a:ext>
            </a:extLst>
          </p:cNvPr>
          <p:cNvSpPr>
            <a:spLocks noGrp="1"/>
          </p:cNvSpPr>
          <p:nvPr>
            <p:ph type="title"/>
          </p:nvPr>
        </p:nvSpPr>
        <p:spPr/>
        <p:txBody>
          <a:bodyPr/>
          <a:lstStyle/>
          <a:p>
            <a:r>
              <a:rPr lang="en-BD" dirty="0"/>
              <a:t>Update and Delete Query Sample</a:t>
            </a:r>
          </a:p>
        </p:txBody>
      </p:sp>
      <p:sp>
        <p:nvSpPr>
          <p:cNvPr id="3" name="Content Placeholder 2">
            <a:extLst>
              <a:ext uri="{FF2B5EF4-FFF2-40B4-BE49-F238E27FC236}">
                <a16:creationId xmlns:a16="http://schemas.microsoft.com/office/drawing/2014/main" id="{7FC4BD80-C86C-1748-9842-22F4C84AE022}"/>
              </a:ext>
            </a:extLst>
          </p:cNvPr>
          <p:cNvSpPr>
            <a:spLocks noGrp="1"/>
          </p:cNvSpPr>
          <p:nvPr>
            <p:ph idx="1"/>
          </p:nvPr>
        </p:nvSpPr>
        <p:spPr/>
        <p:txBody>
          <a:bodyPr/>
          <a:lstStyle/>
          <a:p>
            <a:pPr marL="0" indent="0">
              <a:buNone/>
            </a:pPr>
            <a:r>
              <a:rPr lang="en-BD" b="1" dirty="0"/>
              <a:t>To update the not approved request to approve:</a:t>
            </a:r>
          </a:p>
          <a:p>
            <a:pPr marL="0" indent="0">
              <a:buNone/>
            </a:pPr>
            <a:endParaRPr lang="en-US" dirty="0"/>
          </a:p>
          <a:p>
            <a:pPr marL="0" indent="0">
              <a:buNone/>
            </a:pPr>
            <a:r>
              <a:rPr lang="en-US" dirty="0"/>
              <a:t>update </a:t>
            </a:r>
            <a:r>
              <a:rPr lang="en-US" dirty="0" err="1"/>
              <a:t>issue_book</a:t>
            </a:r>
            <a:r>
              <a:rPr lang="en-US" dirty="0"/>
              <a:t> set approve="Approved",</a:t>
            </a:r>
            <a:r>
              <a:rPr lang="en-US" dirty="0" err="1"/>
              <a:t>issue_date</a:t>
            </a:r>
            <a:r>
              <a:rPr lang="en-US" dirty="0"/>
              <a:t>="2021-12-18", </a:t>
            </a:r>
            <a:endParaRPr lang="en-BD" dirty="0"/>
          </a:p>
          <a:p>
            <a:pPr marL="0" indent="0">
              <a:buNone/>
            </a:pPr>
            <a:r>
              <a:rPr lang="en-US" dirty="0" err="1"/>
              <a:t>return_date</a:t>
            </a:r>
            <a:r>
              <a:rPr lang="en-US" dirty="0"/>
              <a:t>="2021-12-28"</a:t>
            </a:r>
            <a:endParaRPr lang="en-BD" dirty="0"/>
          </a:p>
          <a:p>
            <a:pPr marL="0" indent="0">
              <a:buNone/>
            </a:pPr>
            <a:r>
              <a:rPr lang="en-US" dirty="0"/>
              <a:t>where username in(select username from </a:t>
            </a:r>
            <a:r>
              <a:rPr lang="en-US" dirty="0" err="1"/>
              <a:t>issue_book</a:t>
            </a:r>
            <a:endParaRPr lang="en-BD" dirty="0"/>
          </a:p>
          <a:p>
            <a:pPr marL="0" indent="0">
              <a:buNone/>
            </a:pPr>
            <a:r>
              <a:rPr lang="en-US" dirty="0"/>
              <a:t>                  where username="2016-1-60-095" and </a:t>
            </a:r>
            <a:r>
              <a:rPr lang="en-US" dirty="0" err="1"/>
              <a:t>book_id</a:t>
            </a:r>
            <a:r>
              <a:rPr lang="en-US" dirty="0"/>
              <a:t>=3);</a:t>
            </a:r>
            <a:endParaRPr lang="en-BD" dirty="0"/>
          </a:p>
          <a:p>
            <a:pPr marL="0" indent="0">
              <a:buNone/>
            </a:pPr>
            <a:endParaRPr lang="en-BD" dirty="0"/>
          </a:p>
        </p:txBody>
      </p:sp>
    </p:spTree>
    <p:extLst>
      <p:ext uri="{BB962C8B-B14F-4D97-AF65-F5344CB8AC3E}">
        <p14:creationId xmlns:p14="http://schemas.microsoft.com/office/powerpoint/2010/main" val="18086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448B-4BCB-1F4C-B122-2B31EF821D6F}"/>
              </a:ext>
            </a:extLst>
          </p:cNvPr>
          <p:cNvSpPr>
            <a:spLocks noGrp="1"/>
          </p:cNvSpPr>
          <p:nvPr>
            <p:ph type="title"/>
          </p:nvPr>
        </p:nvSpPr>
        <p:spPr/>
        <p:txBody>
          <a:bodyPr/>
          <a:lstStyle/>
          <a:p>
            <a:r>
              <a:rPr lang="en-BD" dirty="0"/>
              <a:t>Update and Delete Query Sample</a:t>
            </a:r>
          </a:p>
        </p:txBody>
      </p:sp>
      <p:sp>
        <p:nvSpPr>
          <p:cNvPr id="3" name="Content Placeholder 2">
            <a:extLst>
              <a:ext uri="{FF2B5EF4-FFF2-40B4-BE49-F238E27FC236}">
                <a16:creationId xmlns:a16="http://schemas.microsoft.com/office/drawing/2014/main" id="{DAF64E56-9374-3B4B-B8BC-7E8EEC105436}"/>
              </a:ext>
            </a:extLst>
          </p:cNvPr>
          <p:cNvSpPr>
            <a:spLocks noGrp="1"/>
          </p:cNvSpPr>
          <p:nvPr>
            <p:ph idx="1"/>
          </p:nvPr>
        </p:nvSpPr>
        <p:spPr/>
        <p:txBody>
          <a:bodyPr/>
          <a:lstStyle/>
          <a:p>
            <a:pPr marL="0" indent="0">
              <a:buNone/>
            </a:pPr>
            <a:r>
              <a:rPr lang="en-BD" b="1" dirty="0"/>
              <a:t>Delete student from the relation who returns the book in due time:</a:t>
            </a:r>
          </a:p>
          <a:p>
            <a:pPr marL="0" indent="0">
              <a:buNone/>
            </a:pPr>
            <a:endParaRPr lang="en-US" dirty="0"/>
          </a:p>
          <a:p>
            <a:pPr marL="0" indent="0">
              <a:buNone/>
            </a:pPr>
            <a:r>
              <a:rPr lang="en-US" dirty="0"/>
              <a:t>delete from report</a:t>
            </a:r>
            <a:endParaRPr lang="en-BD" dirty="0"/>
          </a:p>
          <a:p>
            <a:pPr marL="0" indent="0">
              <a:buNone/>
            </a:pPr>
            <a:r>
              <a:rPr lang="en-US" dirty="0"/>
              <a:t>where </a:t>
            </a:r>
            <a:r>
              <a:rPr lang="en-US" dirty="0" err="1"/>
              <a:t>borrower_username</a:t>
            </a:r>
            <a:r>
              <a:rPr lang="en-US" dirty="0"/>
              <a:t> not in(select </a:t>
            </a:r>
            <a:r>
              <a:rPr lang="en-US" dirty="0" err="1"/>
              <a:t>borrower_username</a:t>
            </a:r>
            <a:r>
              <a:rPr lang="en-US" dirty="0"/>
              <a:t> </a:t>
            </a:r>
            <a:endParaRPr lang="en-BD" dirty="0"/>
          </a:p>
          <a:p>
            <a:pPr marL="0" indent="0">
              <a:buNone/>
            </a:pPr>
            <a:r>
              <a:rPr lang="en-US" dirty="0"/>
              <a:t>                               from report</a:t>
            </a:r>
            <a:endParaRPr lang="en-BD" dirty="0"/>
          </a:p>
          <a:p>
            <a:pPr marL="0" indent="0">
              <a:buNone/>
            </a:pPr>
            <a:r>
              <a:rPr lang="en-US" dirty="0"/>
              <a:t>                               where </a:t>
            </a:r>
            <a:r>
              <a:rPr lang="en-US" dirty="0" err="1"/>
              <a:t>return_status</a:t>
            </a:r>
            <a:r>
              <a:rPr lang="en-US" dirty="0"/>
              <a:t>="EXPIRED");</a:t>
            </a:r>
            <a:endParaRPr lang="en-BD" dirty="0"/>
          </a:p>
          <a:p>
            <a:pPr marL="0" indent="0">
              <a:buNone/>
            </a:pPr>
            <a:endParaRPr lang="en-BD" dirty="0"/>
          </a:p>
        </p:txBody>
      </p:sp>
    </p:spTree>
    <p:extLst>
      <p:ext uri="{BB962C8B-B14F-4D97-AF65-F5344CB8AC3E}">
        <p14:creationId xmlns:p14="http://schemas.microsoft.com/office/powerpoint/2010/main" val="75247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3558-F7C9-9E4C-BE04-181B9F1969E5}"/>
              </a:ext>
            </a:extLst>
          </p:cNvPr>
          <p:cNvSpPr>
            <a:spLocks noGrp="1"/>
          </p:cNvSpPr>
          <p:nvPr>
            <p:ph type="title"/>
          </p:nvPr>
        </p:nvSpPr>
        <p:spPr/>
        <p:txBody>
          <a:bodyPr/>
          <a:lstStyle/>
          <a:p>
            <a:r>
              <a:rPr lang="en-BD" dirty="0"/>
              <a:t>View and Materialized View </a:t>
            </a:r>
          </a:p>
        </p:txBody>
      </p:sp>
      <p:sp>
        <p:nvSpPr>
          <p:cNvPr id="3" name="Content Placeholder 2">
            <a:extLst>
              <a:ext uri="{FF2B5EF4-FFF2-40B4-BE49-F238E27FC236}">
                <a16:creationId xmlns:a16="http://schemas.microsoft.com/office/drawing/2014/main" id="{60694DF3-78A3-C44A-A845-470E95D8130B}"/>
              </a:ext>
            </a:extLst>
          </p:cNvPr>
          <p:cNvSpPr>
            <a:spLocks noGrp="1"/>
          </p:cNvSpPr>
          <p:nvPr>
            <p:ph idx="1"/>
          </p:nvPr>
        </p:nvSpPr>
        <p:spPr/>
        <p:txBody>
          <a:bodyPr/>
          <a:lstStyle/>
          <a:p>
            <a:pPr marL="0" indent="0">
              <a:buNone/>
            </a:pPr>
            <a:r>
              <a:rPr lang="en-BD" b="1" dirty="0"/>
              <a:t>To Hide the confidential information from the user:</a:t>
            </a:r>
          </a:p>
          <a:p>
            <a:pPr marL="0" indent="0">
              <a:buNone/>
            </a:pPr>
            <a:endParaRPr lang="en-BD" dirty="0"/>
          </a:p>
          <a:p>
            <a:pPr marL="0" indent="0">
              <a:buNone/>
            </a:pPr>
            <a:r>
              <a:rPr lang="en-US" dirty="0"/>
              <a:t>create view </a:t>
            </a:r>
            <a:r>
              <a:rPr lang="en-US" dirty="0" err="1"/>
              <a:t>student_info</a:t>
            </a:r>
            <a:r>
              <a:rPr lang="en-US" dirty="0"/>
              <a:t> as </a:t>
            </a:r>
            <a:endParaRPr lang="en-BD" dirty="0"/>
          </a:p>
          <a:p>
            <a:pPr marL="0" indent="0">
              <a:buNone/>
            </a:pPr>
            <a:r>
              <a:rPr lang="en-US" dirty="0"/>
              <a:t>select </a:t>
            </a:r>
            <a:r>
              <a:rPr lang="en-US" dirty="0" err="1"/>
              <a:t>std_id_no,first_name,last_name,username</a:t>
            </a:r>
            <a:endParaRPr lang="en-BD" dirty="0"/>
          </a:p>
          <a:p>
            <a:pPr marL="0" indent="0">
              <a:buNone/>
            </a:pPr>
            <a:r>
              <a:rPr lang="en-US" dirty="0"/>
              <a:t>from student;</a:t>
            </a:r>
            <a:endParaRPr lang="en-BD" dirty="0"/>
          </a:p>
          <a:p>
            <a:pPr marL="0" indent="0">
              <a:buNone/>
            </a:pPr>
            <a:endParaRPr lang="en-BD" dirty="0"/>
          </a:p>
        </p:txBody>
      </p:sp>
    </p:spTree>
    <p:extLst>
      <p:ext uri="{BB962C8B-B14F-4D97-AF65-F5344CB8AC3E}">
        <p14:creationId xmlns:p14="http://schemas.microsoft.com/office/powerpoint/2010/main" val="25783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517B-A4CB-B04B-A1A1-43E6710B53E8}"/>
              </a:ext>
            </a:extLst>
          </p:cNvPr>
          <p:cNvSpPr>
            <a:spLocks noGrp="1"/>
          </p:cNvSpPr>
          <p:nvPr>
            <p:ph type="title"/>
          </p:nvPr>
        </p:nvSpPr>
        <p:spPr/>
        <p:txBody>
          <a:bodyPr/>
          <a:lstStyle/>
          <a:p>
            <a:r>
              <a:rPr lang="en-BD" dirty="0"/>
              <a:t>View and Materialized View </a:t>
            </a:r>
          </a:p>
        </p:txBody>
      </p:sp>
      <p:sp>
        <p:nvSpPr>
          <p:cNvPr id="3" name="Content Placeholder 2">
            <a:extLst>
              <a:ext uri="{FF2B5EF4-FFF2-40B4-BE49-F238E27FC236}">
                <a16:creationId xmlns:a16="http://schemas.microsoft.com/office/drawing/2014/main" id="{EF070D2A-4EEF-E64F-8FCA-25B9F429A749}"/>
              </a:ext>
            </a:extLst>
          </p:cNvPr>
          <p:cNvSpPr>
            <a:spLocks noGrp="1"/>
          </p:cNvSpPr>
          <p:nvPr>
            <p:ph idx="1"/>
          </p:nvPr>
        </p:nvSpPr>
        <p:spPr>
          <a:xfrm>
            <a:off x="725223" y="2027323"/>
            <a:ext cx="8946541" cy="415384"/>
          </a:xfrm>
        </p:spPr>
        <p:txBody>
          <a:bodyPr/>
          <a:lstStyle/>
          <a:p>
            <a:pPr marL="0" indent="0">
              <a:buNone/>
            </a:pPr>
            <a:r>
              <a:rPr lang="en-US" dirty="0"/>
              <a:t>Execute:  select * from </a:t>
            </a:r>
            <a:r>
              <a:rPr lang="en-US" dirty="0" err="1"/>
              <a:t>student_info</a:t>
            </a:r>
            <a:r>
              <a:rPr lang="en-US" dirty="0"/>
              <a:t>;</a:t>
            </a:r>
            <a:endParaRPr lang="en-BD" dirty="0"/>
          </a:p>
          <a:p>
            <a:pPr marL="0" indent="0">
              <a:buNone/>
            </a:pPr>
            <a:endParaRPr lang="en-BD" dirty="0"/>
          </a:p>
        </p:txBody>
      </p:sp>
      <p:pic>
        <p:nvPicPr>
          <p:cNvPr id="4" name="Picture 3">
            <a:extLst>
              <a:ext uri="{FF2B5EF4-FFF2-40B4-BE49-F238E27FC236}">
                <a16:creationId xmlns:a16="http://schemas.microsoft.com/office/drawing/2014/main" id="{D56D8A5B-0CB9-344C-96B4-97883E063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223" y="2616783"/>
            <a:ext cx="10360136" cy="3436776"/>
          </a:xfrm>
          <a:prstGeom prst="rect">
            <a:avLst/>
          </a:prstGeom>
          <a:noFill/>
          <a:ln>
            <a:noFill/>
          </a:ln>
        </p:spPr>
      </p:pic>
    </p:spTree>
    <p:extLst>
      <p:ext uri="{BB962C8B-B14F-4D97-AF65-F5344CB8AC3E}">
        <p14:creationId xmlns:p14="http://schemas.microsoft.com/office/powerpoint/2010/main" val="277919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F466-D750-AA41-A443-71228B29910C}"/>
              </a:ext>
            </a:extLst>
          </p:cNvPr>
          <p:cNvSpPr>
            <a:spLocks noGrp="1"/>
          </p:cNvSpPr>
          <p:nvPr>
            <p:ph type="title"/>
          </p:nvPr>
        </p:nvSpPr>
        <p:spPr/>
        <p:txBody>
          <a:bodyPr/>
          <a:lstStyle/>
          <a:p>
            <a:r>
              <a:rPr lang="en-BD" dirty="0"/>
              <a:t>View and Materialized View </a:t>
            </a:r>
          </a:p>
        </p:txBody>
      </p:sp>
      <p:sp>
        <p:nvSpPr>
          <p:cNvPr id="3" name="Content Placeholder 2">
            <a:extLst>
              <a:ext uri="{FF2B5EF4-FFF2-40B4-BE49-F238E27FC236}">
                <a16:creationId xmlns:a16="http://schemas.microsoft.com/office/drawing/2014/main" id="{F6B68D17-0191-E94F-8467-86C37BA5B4C9}"/>
              </a:ext>
            </a:extLst>
          </p:cNvPr>
          <p:cNvSpPr>
            <a:spLocks noGrp="1"/>
          </p:cNvSpPr>
          <p:nvPr>
            <p:ph idx="1"/>
          </p:nvPr>
        </p:nvSpPr>
        <p:spPr/>
        <p:txBody>
          <a:bodyPr/>
          <a:lstStyle/>
          <a:p>
            <a:pPr marL="0" indent="0">
              <a:buNone/>
            </a:pPr>
            <a:r>
              <a:rPr lang="en-BD" b="1" dirty="0"/>
              <a:t>To Hide admin information:</a:t>
            </a:r>
          </a:p>
          <a:p>
            <a:pPr marL="0" indent="0">
              <a:buNone/>
            </a:pPr>
            <a:endParaRPr lang="en-BD" dirty="0"/>
          </a:p>
          <a:p>
            <a:pPr marL="0" indent="0">
              <a:buNone/>
            </a:pPr>
            <a:r>
              <a:rPr lang="en-US" dirty="0"/>
              <a:t>create MATERIALIZED view </a:t>
            </a:r>
            <a:r>
              <a:rPr lang="en-US" dirty="0" err="1"/>
              <a:t>admin_info</a:t>
            </a:r>
            <a:r>
              <a:rPr lang="en-US" dirty="0"/>
              <a:t> AS</a:t>
            </a:r>
            <a:endParaRPr lang="en-BD" dirty="0"/>
          </a:p>
          <a:p>
            <a:pPr marL="0" indent="0">
              <a:buNone/>
            </a:pPr>
            <a:r>
              <a:rPr lang="en-US" dirty="0"/>
              <a:t>select </a:t>
            </a:r>
            <a:r>
              <a:rPr lang="en-US" dirty="0" err="1"/>
              <a:t>Admin_id,first_name,last_name,email</a:t>
            </a:r>
            <a:endParaRPr lang="en-BD" dirty="0"/>
          </a:p>
          <a:p>
            <a:pPr marL="0" indent="0">
              <a:buNone/>
            </a:pPr>
            <a:r>
              <a:rPr lang="en-US" dirty="0"/>
              <a:t>from admin;</a:t>
            </a:r>
            <a:endParaRPr lang="en-BD" dirty="0"/>
          </a:p>
          <a:p>
            <a:pPr marL="0" indent="0">
              <a:buNone/>
            </a:pPr>
            <a:endParaRPr lang="en-BD" dirty="0"/>
          </a:p>
          <a:p>
            <a:pPr marL="0" indent="0">
              <a:buNone/>
            </a:pPr>
            <a:r>
              <a:rPr lang="en-US" dirty="0"/>
              <a:t>Execute: select * from </a:t>
            </a:r>
            <a:r>
              <a:rPr lang="en-US" dirty="0" err="1"/>
              <a:t>admin_info</a:t>
            </a:r>
            <a:endParaRPr lang="en-BD" dirty="0"/>
          </a:p>
          <a:p>
            <a:pPr marL="0" indent="0">
              <a:buNone/>
            </a:pPr>
            <a:endParaRPr lang="en-BD" dirty="0"/>
          </a:p>
        </p:txBody>
      </p:sp>
    </p:spTree>
    <p:extLst>
      <p:ext uri="{BB962C8B-B14F-4D97-AF65-F5344CB8AC3E}">
        <p14:creationId xmlns:p14="http://schemas.microsoft.com/office/powerpoint/2010/main" val="4207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0947-D31D-4140-BD31-9868224D4288}"/>
              </a:ext>
            </a:extLst>
          </p:cNvPr>
          <p:cNvSpPr>
            <a:spLocks noGrp="1"/>
          </p:cNvSpPr>
          <p:nvPr>
            <p:ph type="title"/>
          </p:nvPr>
        </p:nvSpPr>
        <p:spPr/>
        <p:txBody>
          <a:bodyPr/>
          <a:lstStyle/>
          <a:p>
            <a:r>
              <a:rPr lang="en-BD" dirty="0"/>
              <a:t>Conclusion</a:t>
            </a:r>
          </a:p>
        </p:txBody>
      </p:sp>
      <p:sp>
        <p:nvSpPr>
          <p:cNvPr id="3" name="Content Placeholder 2">
            <a:extLst>
              <a:ext uri="{FF2B5EF4-FFF2-40B4-BE49-F238E27FC236}">
                <a16:creationId xmlns:a16="http://schemas.microsoft.com/office/drawing/2014/main" id="{E010C048-1996-F04F-9B47-206FC90FC806}"/>
              </a:ext>
            </a:extLst>
          </p:cNvPr>
          <p:cNvSpPr>
            <a:spLocks noGrp="1"/>
          </p:cNvSpPr>
          <p:nvPr>
            <p:ph idx="1"/>
          </p:nvPr>
        </p:nvSpPr>
        <p:spPr/>
        <p:txBody>
          <a:bodyPr/>
          <a:lstStyle/>
          <a:p>
            <a:pPr marL="0" indent="0" algn="just">
              <a:buNone/>
            </a:pPr>
            <a:r>
              <a:rPr lang="en-US" dirty="0"/>
              <a:t>To conclude, our generated database is user friendly. This system allows storing the details of all data related to library. Admin, student and teacher can interact with each other very easily. We do not develop any interface. For this reason, we can not add different important features like authentication system, communication chat-box, email verification process etc. In future, we will develop a interface using php or python so that we can represent the interaction more graphically. The implement of our database will reduce data entry time and provide readily calculated reports.</a:t>
            </a:r>
            <a:endParaRPr lang="en-BD" dirty="0"/>
          </a:p>
          <a:p>
            <a:pPr marL="0" indent="0">
              <a:buNone/>
            </a:pPr>
            <a:endParaRPr lang="en-BD" dirty="0"/>
          </a:p>
        </p:txBody>
      </p:sp>
    </p:spTree>
    <p:extLst>
      <p:ext uri="{BB962C8B-B14F-4D97-AF65-F5344CB8AC3E}">
        <p14:creationId xmlns:p14="http://schemas.microsoft.com/office/powerpoint/2010/main" val="370893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C7A4-2DA0-C041-B5F8-F2418E461C95}"/>
              </a:ext>
            </a:extLst>
          </p:cNvPr>
          <p:cNvSpPr>
            <a:spLocks noGrp="1"/>
          </p:cNvSpPr>
          <p:nvPr>
            <p:ph type="title"/>
          </p:nvPr>
        </p:nvSpPr>
        <p:spPr/>
        <p:txBody>
          <a:bodyPr>
            <a:noAutofit/>
          </a:bodyPr>
          <a:lstStyle/>
          <a:p>
            <a:pPr algn="r"/>
            <a:r>
              <a:rPr lang="en-BD" sz="3200" dirty="0"/>
              <a:t>Thank you!</a:t>
            </a:r>
          </a:p>
        </p:txBody>
      </p:sp>
      <p:pic>
        <p:nvPicPr>
          <p:cNvPr id="1026" name="Picture 2" descr="Any Questions Question Write On Paper Stock Photo, Picture And Royalty Free  Image. Image 44052098.">
            <a:extLst>
              <a:ext uri="{FF2B5EF4-FFF2-40B4-BE49-F238E27FC236}">
                <a16:creationId xmlns:a16="http://schemas.microsoft.com/office/drawing/2014/main" id="{A0EC5BFC-9B8E-F848-99FA-FAF4C3029BA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8914" b="189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93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345F-F764-9544-AC76-217F1D0040A4}"/>
              </a:ext>
            </a:extLst>
          </p:cNvPr>
          <p:cNvSpPr>
            <a:spLocks noGrp="1"/>
          </p:cNvSpPr>
          <p:nvPr>
            <p:ph type="title"/>
          </p:nvPr>
        </p:nvSpPr>
        <p:spPr>
          <a:xfrm>
            <a:off x="646111" y="452718"/>
            <a:ext cx="9404723" cy="885428"/>
          </a:xfrm>
        </p:spPr>
        <p:txBody>
          <a:bodyPr/>
          <a:lstStyle/>
          <a:p>
            <a:r>
              <a:rPr lang="en-BD" dirty="0"/>
              <a:t>Introduction</a:t>
            </a:r>
          </a:p>
        </p:txBody>
      </p:sp>
      <p:sp>
        <p:nvSpPr>
          <p:cNvPr id="3" name="Content Placeholder 2">
            <a:extLst>
              <a:ext uri="{FF2B5EF4-FFF2-40B4-BE49-F238E27FC236}">
                <a16:creationId xmlns:a16="http://schemas.microsoft.com/office/drawing/2014/main" id="{7D8FF808-BD91-4140-A9FD-1FC5AD51ED14}"/>
              </a:ext>
            </a:extLst>
          </p:cNvPr>
          <p:cNvSpPr>
            <a:spLocks noGrp="1"/>
          </p:cNvSpPr>
          <p:nvPr>
            <p:ph idx="1"/>
          </p:nvPr>
        </p:nvSpPr>
        <p:spPr>
          <a:xfrm>
            <a:off x="1103312" y="1650380"/>
            <a:ext cx="8946541" cy="4598019"/>
          </a:xfrm>
        </p:spPr>
        <p:txBody>
          <a:bodyPr/>
          <a:lstStyle/>
          <a:p>
            <a:r>
              <a:rPr lang="en-BD" dirty="0"/>
              <a:t>Library Management System is a small program to manage library which inlcudes the below tasks:</a:t>
            </a:r>
          </a:p>
          <a:p>
            <a:pPr lvl="1"/>
            <a:r>
              <a:rPr lang="en-BD" dirty="0"/>
              <a:t>Adding new users, books</a:t>
            </a:r>
          </a:p>
          <a:p>
            <a:pPr lvl="1"/>
            <a:r>
              <a:rPr lang="en-BD" dirty="0"/>
              <a:t>Updating users, books</a:t>
            </a:r>
          </a:p>
          <a:p>
            <a:pPr lvl="1"/>
            <a:r>
              <a:rPr lang="en-BD" dirty="0"/>
              <a:t>Deleting users, books</a:t>
            </a:r>
          </a:p>
          <a:p>
            <a:pPr lvl="1"/>
            <a:r>
              <a:rPr lang="en-BD" dirty="0"/>
              <a:t>Issueing books</a:t>
            </a:r>
          </a:p>
          <a:p>
            <a:pPr lvl="1"/>
            <a:r>
              <a:rPr lang="en-BD" dirty="0"/>
              <a:t>Collecting books back</a:t>
            </a:r>
          </a:p>
          <a:p>
            <a:pPr lvl="1"/>
            <a:r>
              <a:rPr lang="en-BD" dirty="0"/>
              <a:t>Print interacting reports</a:t>
            </a:r>
          </a:p>
          <a:p>
            <a:pPr lvl="1"/>
            <a:r>
              <a:rPr lang="en-BD" dirty="0"/>
              <a:t>Searching for books, users</a:t>
            </a:r>
          </a:p>
          <a:p>
            <a:pPr lvl="1"/>
            <a:r>
              <a:rPr lang="en-BD" dirty="0"/>
              <a:t>Keep track of user</a:t>
            </a:r>
          </a:p>
        </p:txBody>
      </p:sp>
    </p:spTree>
    <p:extLst>
      <p:ext uri="{BB962C8B-B14F-4D97-AF65-F5344CB8AC3E}">
        <p14:creationId xmlns:p14="http://schemas.microsoft.com/office/powerpoint/2010/main" val="27270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E2C-A462-0844-B57F-C7C7E002A066}"/>
              </a:ext>
            </a:extLst>
          </p:cNvPr>
          <p:cNvSpPr>
            <a:spLocks noGrp="1"/>
          </p:cNvSpPr>
          <p:nvPr>
            <p:ph type="title"/>
          </p:nvPr>
        </p:nvSpPr>
        <p:spPr>
          <a:xfrm>
            <a:off x="646111" y="452718"/>
            <a:ext cx="9404723" cy="840823"/>
          </a:xfrm>
        </p:spPr>
        <p:txBody>
          <a:bodyPr/>
          <a:lstStyle/>
          <a:p>
            <a:r>
              <a:rPr lang="en-BD" dirty="0"/>
              <a:t>Objectives</a:t>
            </a:r>
          </a:p>
        </p:txBody>
      </p:sp>
      <p:sp>
        <p:nvSpPr>
          <p:cNvPr id="3" name="Content Placeholder 2">
            <a:extLst>
              <a:ext uri="{FF2B5EF4-FFF2-40B4-BE49-F238E27FC236}">
                <a16:creationId xmlns:a16="http://schemas.microsoft.com/office/drawing/2014/main" id="{B2855C73-DD37-E34C-A031-40AD23880494}"/>
              </a:ext>
            </a:extLst>
          </p:cNvPr>
          <p:cNvSpPr>
            <a:spLocks noGrp="1"/>
          </p:cNvSpPr>
          <p:nvPr>
            <p:ph idx="1"/>
          </p:nvPr>
        </p:nvSpPr>
        <p:spPr>
          <a:xfrm>
            <a:off x="1103312" y="1984917"/>
            <a:ext cx="8946541" cy="4263482"/>
          </a:xfrm>
        </p:spPr>
        <p:txBody>
          <a:bodyPr/>
          <a:lstStyle/>
          <a:p>
            <a:r>
              <a:rPr lang="en-BD" dirty="0"/>
              <a:t>In this project, our goals are:</a:t>
            </a:r>
          </a:p>
          <a:p>
            <a:pPr lvl="1"/>
            <a:r>
              <a:rPr lang="en-BD" dirty="0"/>
              <a:t> To develop a robust system which can store information and manage the everyday transaction of books. </a:t>
            </a:r>
          </a:p>
          <a:p>
            <a:pPr lvl="1"/>
            <a:r>
              <a:rPr lang="en-BD" dirty="0"/>
              <a:t>To obtain more accuracy and speed improvement</a:t>
            </a:r>
          </a:p>
          <a:p>
            <a:pPr lvl="1"/>
            <a:r>
              <a:rPr lang="en-BD" dirty="0"/>
              <a:t>To handle data inconsistancy </a:t>
            </a:r>
          </a:p>
          <a:p>
            <a:pPr lvl="1"/>
            <a:r>
              <a:rPr lang="en-BD" dirty="0"/>
              <a:t> Better error handling capacity</a:t>
            </a:r>
          </a:p>
          <a:p>
            <a:pPr lvl="1"/>
            <a:r>
              <a:rPr lang="en-GB" dirty="0"/>
              <a:t>T</a:t>
            </a:r>
            <a:r>
              <a:rPr lang="en-BD" dirty="0"/>
              <a:t>o maintain integrity</a:t>
            </a:r>
          </a:p>
          <a:p>
            <a:pPr lvl="1"/>
            <a:r>
              <a:rPr lang="en-BD" dirty="0"/>
              <a:t>To make a user friendly system</a:t>
            </a:r>
          </a:p>
          <a:p>
            <a:pPr lvl="1"/>
            <a:r>
              <a:rPr lang="en-BD" dirty="0"/>
              <a:t>Fully handled by admin</a:t>
            </a:r>
          </a:p>
        </p:txBody>
      </p:sp>
    </p:spTree>
    <p:extLst>
      <p:ext uri="{BB962C8B-B14F-4D97-AF65-F5344CB8AC3E}">
        <p14:creationId xmlns:p14="http://schemas.microsoft.com/office/powerpoint/2010/main" val="31960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3BEF-6631-7C46-9968-462EDDD8EC0E}"/>
              </a:ext>
            </a:extLst>
          </p:cNvPr>
          <p:cNvSpPr>
            <a:spLocks noGrp="1"/>
          </p:cNvSpPr>
          <p:nvPr>
            <p:ph type="title"/>
          </p:nvPr>
        </p:nvSpPr>
        <p:spPr/>
        <p:txBody>
          <a:bodyPr/>
          <a:lstStyle/>
          <a:p>
            <a:r>
              <a:rPr lang="en-BD" dirty="0"/>
              <a:t>Entity Sets</a:t>
            </a:r>
          </a:p>
        </p:txBody>
      </p:sp>
      <p:sp>
        <p:nvSpPr>
          <p:cNvPr id="3" name="Content Placeholder 2">
            <a:extLst>
              <a:ext uri="{FF2B5EF4-FFF2-40B4-BE49-F238E27FC236}">
                <a16:creationId xmlns:a16="http://schemas.microsoft.com/office/drawing/2014/main" id="{17A39475-539C-5D41-85E3-66E866B47BC0}"/>
              </a:ext>
            </a:extLst>
          </p:cNvPr>
          <p:cNvSpPr>
            <a:spLocks noGrp="1"/>
          </p:cNvSpPr>
          <p:nvPr>
            <p:ph idx="1"/>
          </p:nvPr>
        </p:nvSpPr>
        <p:spPr/>
        <p:txBody>
          <a:bodyPr/>
          <a:lstStyle/>
          <a:p>
            <a:r>
              <a:rPr lang="en-BD" dirty="0"/>
              <a:t>Names of entities are given below:</a:t>
            </a:r>
          </a:p>
          <a:p>
            <a:pPr lvl="1"/>
            <a:r>
              <a:rPr lang="en-BD" dirty="0"/>
              <a:t>Admin</a:t>
            </a:r>
          </a:p>
          <a:p>
            <a:pPr lvl="1"/>
            <a:r>
              <a:rPr lang="en-BD" dirty="0"/>
              <a:t>Student</a:t>
            </a:r>
          </a:p>
          <a:p>
            <a:pPr lvl="1"/>
            <a:r>
              <a:rPr lang="en-BD" dirty="0"/>
              <a:t>Teacher</a:t>
            </a:r>
          </a:p>
          <a:p>
            <a:pPr lvl="1"/>
            <a:r>
              <a:rPr lang="en-BD" dirty="0"/>
              <a:t>Book</a:t>
            </a:r>
          </a:p>
          <a:p>
            <a:pPr lvl="1"/>
            <a:r>
              <a:rPr lang="en-BD" dirty="0"/>
              <a:t>Issue Book</a:t>
            </a:r>
          </a:p>
          <a:p>
            <a:pPr lvl="1"/>
            <a:r>
              <a:rPr lang="en-BD" dirty="0"/>
              <a:t>Report</a:t>
            </a:r>
          </a:p>
        </p:txBody>
      </p:sp>
    </p:spTree>
    <p:extLst>
      <p:ext uri="{BB962C8B-B14F-4D97-AF65-F5344CB8AC3E}">
        <p14:creationId xmlns:p14="http://schemas.microsoft.com/office/powerpoint/2010/main" val="32009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EAFF-8427-9E4A-99FA-82D7DAEA0541}"/>
              </a:ext>
            </a:extLst>
          </p:cNvPr>
          <p:cNvSpPr>
            <a:spLocks noGrp="1"/>
          </p:cNvSpPr>
          <p:nvPr>
            <p:ph type="title"/>
          </p:nvPr>
        </p:nvSpPr>
        <p:spPr>
          <a:xfrm>
            <a:off x="646111" y="452718"/>
            <a:ext cx="9404723" cy="740462"/>
          </a:xfrm>
        </p:spPr>
        <p:txBody>
          <a:bodyPr/>
          <a:lstStyle/>
          <a:p>
            <a:r>
              <a:rPr lang="en-BD" dirty="0"/>
              <a:t>ER-Diagram</a:t>
            </a:r>
          </a:p>
        </p:txBody>
      </p:sp>
      <p:pic>
        <p:nvPicPr>
          <p:cNvPr id="5" name="Content Placeholder 4">
            <a:extLst>
              <a:ext uri="{FF2B5EF4-FFF2-40B4-BE49-F238E27FC236}">
                <a16:creationId xmlns:a16="http://schemas.microsoft.com/office/drawing/2014/main" id="{D31E2A74-17C3-EB4E-A55C-3B5175912A4E}"/>
              </a:ext>
            </a:extLst>
          </p:cNvPr>
          <p:cNvPicPr>
            <a:picLocks noGrp="1" noChangeAspect="1"/>
          </p:cNvPicPr>
          <p:nvPr>
            <p:ph idx="1"/>
          </p:nvPr>
        </p:nvPicPr>
        <p:blipFill>
          <a:blip r:embed="rId2"/>
          <a:stretch>
            <a:fillRect/>
          </a:stretch>
        </p:blipFill>
        <p:spPr>
          <a:xfrm>
            <a:off x="639652" y="1282263"/>
            <a:ext cx="10186003" cy="5393288"/>
          </a:xfrm>
        </p:spPr>
      </p:pic>
    </p:spTree>
    <p:extLst>
      <p:ext uri="{BB962C8B-B14F-4D97-AF65-F5344CB8AC3E}">
        <p14:creationId xmlns:p14="http://schemas.microsoft.com/office/powerpoint/2010/main" val="349250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8027-8537-2647-853E-7E1F0F3D7705}"/>
              </a:ext>
            </a:extLst>
          </p:cNvPr>
          <p:cNvSpPr>
            <a:spLocks noGrp="1"/>
          </p:cNvSpPr>
          <p:nvPr>
            <p:ph type="title"/>
          </p:nvPr>
        </p:nvSpPr>
        <p:spPr>
          <a:xfrm>
            <a:off x="646111" y="107030"/>
            <a:ext cx="9404723" cy="703420"/>
          </a:xfrm>
        </p:spPr>
        <p:txBody>
          <a:bodyPr/>
          <a:lstStyle/>
          <a:p>
            <a:r>
              <a:rPr lang="en-BD" dirty="0"/>
              <a:t>Relational Schema</a:t>
            </a:r>
          </a:p>
        </p:txBody>
      </p:sp>
      <p:pic>
        <p:nvPicPr>
          <p:cNvPr id="9" name="Content Placeholder 8">
            <a:extLst>
              <a:ext uri="{FF2B5EF4-FFF2-40B4-BE49-F238E27FC236}">
                <a16:creationId xmlns:a16="http://schemas.microsoft.com/office/drawing/2014/main" id="{F00BE1DF-06D3-6A4C-9D52-EE835C2E3A46}"/>
              </a:ext>
            </a:extLst>
          </p:cNvPr>
          <p:cNvPicPr>
            <a:picLocks noGrp="1" noChangeAspect="1"/>
          </p:cNvPicPr>
          <p:nvPr>
            <p:ph idx="1"/>
          </p:nvPr>
        </p:nvPicPr>
        <p:blipFill>
          <a:blip r:embed="rId2"/>
          <a:stretch>
            <a:fillRect/>
          </a:stretch>
        </p:blipFill>
        <p:spPr>
          <a:xfrm>
            <a:off x="836342" y="1058724"/>
            <a:ext cx="10303726" cy="5464097"/>
          </a:xfrm>
        </p:spPr>
      </p:pic>
    </p:spTree>
    <p:extLst>
      <p:ext uri="{BB962C8B-B14F-4D97-AF65-F5344CB8AC3E}">
        <p14:creationId xmlns:p14="http://schemas.microsoft.com/office/powerpoint/2010/main" val="198057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93A3-D60A-6A4B-A6BA-0BF64E30C4CB}"/>
              </a:ext>
            </a:extLst>
          </p:cNvPr>
          <p:cNvSpPr>
            <a:spLocks noGrp="1"/>
          </p:cNvSpPr>
          <p:nvPr>
            <p:ph type="title"/>
          </p:nvPr>
        </p:nvSpPr>
        <p:spPr>
          <a:xfrm>
            <a:off x="646111" y="452718"/>
            <a:ext cx="9404723" cy="863126"/>
          </a:xfrm>
        </p:spPr>
        <p:txBody>
          <a:bodyPr/>
          <a:lstStyle/>
          <a:p>
            <a:r>
              <a:rPr lang="en-BD" dirty="0"/>
              <a:t>Relational Schema Modification</a:t>
            </a:r>
          </a:p>
        </p:txBody>
      </p:sp>
      <p:sp>
        <p:nvSpPr>
          <p:cNvPr id="3" name="Content Placeholder 2">
            <a:extLst>
              <a:ext uri="{FF2B5EF4-FFF2-40B4-BE49-F238E27FC236}">
                <a16:creationId xmlns:a16="http://schemas.microsoft.com/office/drawing/2014/main" id="{396D5B4F-1885-D24A-86C9-B26716002C96}"/>
              </a:ext>
            </a:extLst>
          </p:cNvPr>
          <p:cNvSpPr>
            <a:spLocks noGrp="1"/>
          </p:cNvSpPr>
          <p:nvPr>
            <p:ph idx="1"/>
          </p:nvPr>
        </p:nvSpPr>
        <p:spPr>
          <a:xfrm>
            <a:off x="1103312" y="2152184"/>
            <a:ext cx="8946541" cy="4096215"/>
          </a:xfrm>
        </p:spPr>
        <p:txBody>
          <a:bodyPr/>
          <a:lstStyle/>
          <a:p>
            <a:r>
              <a:rPr lang="en-BD" dirty="0"/>
              <a:t>Renamed borrow table to Issue Book</a:t>
            </a:r>
          </a:p>
          <a:p>
            <a:pPr marL="0" indent="0">
              <a:buNone/>
            </a:pPr>
            <a:endParaRPr lang="en-BD" dirty="0"/>
          </a:p>
          <a:p>
            <a:r>
              <a:rPr lang="en-BD" dirty="0"/>
              <a:t>Added username collumn to Issue Book and Report table</a:t>
            </a:r>
          </a:p>
          <a:p>
            <a:pPr marL="0" indent="0">
              <a:buNone/>
            </a:pPr>
            <a:endParaRPr lang="en-BD" dirty="0"/>
          </a:p>
          <a:p>
            <a:r>
              <a:rPr lang="en-BD" dirty="0"/>
              <a:t>Made username, mail unique</a:t>
            </a:r>
          </a:p>
          <a:p>
            <a:endParaRPr lang="en-BD" dirty="0"/>
          </a:p>
        </p:txBody>
      </p:sp>
    </p:spTree>
    <p:extLst>
      <p:ext uri="{BB962C8B-B14F-4D97-AF65-F5344CB8AC3E}">
        <p14:creationId xmlns:p14="http://schemas.microsoft.com/office/powerpoint/2010/main" val="9050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735F-90B2-084A-B4B9-E92FEBAC0C2B}"/>
              </a:ext>
            </a:extLst>
          </p:cNvPr>
          <p:cNvSpPr>
            <a:spLocks noGrp="1"/>
          </p:cNvSpPr>
          <p:nvPr>
            <p:ph type="title"/>
          </p:nvPr>
        </p:nvSpPr>
        <p:spPr/>
        <p:txBody>
          <a:bodyPr/>
          <a:lstStyle/>
          <a:p>
            <a:r>
              <a:rPr lang="en-BD" dirty="0"/>
              <a:t>Insertion Query Sample</a:t>
            </a:r>
          </a:p>
        </p:txBody>
      </p:sp>
      <p:sp>
        <p:nvSpPr>
          <p:cNvPr id="3" name="Content Placeholder 2">
            <a:extLst>
              <a:ext uri="{FF2B5EF4-FFF2-40B4-BE49-F238E27FC236}">
                <a16:creationId xmlns:a16="http://schemas.microsoft.com/office/drawing/2014/main" id="{98DDD90D-8B3B-6B45-9A74-AD88D54AB7A3}"/>
              </a:ext>
            </a:extLst>
          </p:cNvPr>
          <p:cNvSpPr>
            <a:spLocks noGrp="1"/>
          </p:cNvSpPr>
          <p:nvPr>
            <p:ph idx="1"/>
          </p:nvPr>
        </p:nvSpPr>
        <p:spPr/>
        <p:txBody>
          <a:bodyPr/>
          <a:lstStyle/>
          <a:p>
            <a:r>
              <a:rPr lang="en-BD" dirty="0"/>
              <a:t>Admin</a:t>
            </a:r>
          </a:p>
          <a:p>
            <a:pPr marL="457200" lvl="1" indent="0">
              <a:buNone/>
            </a:pPr>
            <a:r>
              <a:rPr lang="en-GB" dirty="0"/>
              <a:t>INSERT INTO `admin` (`</a:t>
            </a:r>
            <a:r>
              <a:rPr lang="en-GB" dirty="0" err="1"/>
              <a:t>Admin_ID</a:t>
            </a:r>
            <a:r>
              <a:rPr lang="en-GB" dirty="0"/>
              <a:t>`, `</a:t>
            </a:r>
            <a:r>
              <a:rPr lang="en-GB" dirty="0" err="1"/>
              <a:t>first_name</a:t>
            </a:r>
            <a:r>
              <a:rPr lang="en-GB" dirty="0"/>
              <a:t>`, `</a:t>
            </a:r>
            <a:r>
              <a:rPr lang="en-GB" dirty="0" err="1"/>
              <a:t>last_name</a:t>
            </a:r>
            <a:r>
              <a:rPr lang="en-GB" dirty="0"/>
              <a:t>`, `Username`, `Password`, `email`, `phone`) </a:t>
            </a:r>
          </a:p>
          <a:p>
            <a:pPr marL="457200" lvl="1" indent="0">
              <a:buNone/>
            </a:pPr>
            <a:r>
              <a:rPr lang="en-GB" dirty="0"/>
              <a:t>VALUES ('2015-2-15-153', 'Md. </a:t>
            </a:r>
            <a:r>
              <a:rPr lang="en-GB" dirty="0" err="1"/>
              <a:t>Tarikul</a:t>
            </a:r>
            <a:r>
              <a:rPr lang="en-GB" dirty="0"/>
              <a:t>', 'Islam', '</a:t>
            </a:r>
            <a:r>
              <a:rPr lang="en-GB" dirty="0" err="1"/>
              <a:t>tarikul</a:t>
            </a:r>
            <a:r>
              <a:rPr lang="en-GB" dirty="0"/>
              <a:t>', 'tarikul1234', '</a:t>
            </a:r>
            <a:r>
              <a:rPr lang="en-GB" dirty="0" err="1"/>
              <a:t>tarikul@ewubd.edu</a:t>
            </a:r>
            <a:r>
              <a:rPr lang="en-GB" dirty="0"/>
              <a:t>', '+8801912436712'); </a:t>
            </a:r>
          </a:p>
          <a:p>
            <a:r>
              <a:rPr lang="en-GB" dirty="0"/>
              <a:t>Student</a:t>
            </a:r>
          </a:p>
          <a:p>
            <a:pPr marL="457200" lvl="1" indent="0">
              <a:buNone/>
            </a:pPr>
            <a:r>
              <a:rPr lang="en-GB" dirty="0"/>
              <a:t>INSERT INTO `student` (`</a:t>
            </a:r>
            <a:r>
              <a:rPr lang="en-GB" dirty="0" err="1"/>
              <a:t>Std_ID</a:t>
            </a:r>
            <a:r>
              <a:rPr lang="en-GB" dirty="0"/>
              <a:t> no`, `</a:t>
            </a:r>
            <a:r>
              <a:rPr lang="en-GB" dirty="0" err="1"/>
              <a:t>first_name</a:t>
            </a:r>
            <a:r>
              <a:rPr lang="en-GB" dirty="0"/>
              <a:t>`, `</a:t>
            </a:r>
            <a:r>
              <a:rPr lang="en-GB" dirty="0" err="1"/>
              <a:t>last_name</a:t>
            </a:r>
            <a:r>
              <a:rPr lang="en-GB" dirty="0"/>
              <a:t>`, `Username`, `Password`, `Phone`, `Email`) </a:t>
            </a:r>
          </a:p>
          <a:p>
            <a:pPr marL="457200" lvl="1" indent="0">
              <a:buNone/>
            </a:pPr>
            <a:r>
              <a:rPr lang="en-GB" dirty="0"/>
              <a:t>VALUES ('2017-2-60-163', '</a:t>
            </a:r>
            <a:r>
              <a:rPr lang="en-GB" dirty="0" err="1"/>
              <a:t>Snehashis</a:t>
            </a:r>
            <a:r>
              <a:rPr lang="en-GB" dirty="0"/>
              <a:t> Ghosh', 'Pial', '2017-2-60-163', 'pial1234', '+880-1621619047', 'pialghosh32@gmail.com');</a:t>
            </a:r>
          </a:p>
          <a:p>
            <a:pPr marL="457200" lvl="1" indent="0">
              <a:buNone/>
            </a:pPr>
            <a:endParaRPr lang="en-GB" dirty="0"/>
          </a:p>
          <a:p>
            <a:pPr marL="457200" lvl="1" indent="0">
              <a:buNone/>
            </a:pPr>
            <a:endParaRPr lang="en-BD" dirty="0"/>
          </a:p>
        </p:txBody>
      </p:sp>
    </p:spTree>
    <p:extLst>
      <p:ext uri="{BB962C8B-B14F-4D97-AF65-F5344CB8AC3E}">
        <p14:creationId xmlns:p14="http://schemas.microsoft.com/office/powerpoint/2010/main" val="1641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E245-AA72-EA40-A936-BC7ABB2B8974}"/>
              </a:ext>
            </a:extLst>
          </p:cNvPr>
          <p:cNvSpPr>
            <a:spLocks noGrp="1"/>
          </p:cNvSpPr>
          <p:nvPr>
            <p:ph type="title"/>
          </p:nvPr>
        </p:nvSpPr>
        <p:spPr/>
        <p:txBody>
          <a:bodyPr/>
          <a:lstStyle/>
          <a:p>
            <a:r>
              <a:rPr lang="en-BD" dirty="0"/>
              <a:t>Join Query Sample</a:t>
            </a:r>
          </a:p>
        </p:txBody>
      </p:sp>
      <p:sp>
        <p:nvSpPr>
          <p:cNvPr id="3" name="Content Placeholder 2">
            <a:extLst>
              <a:ext uri="{FF2B5EF4-FFF2-40B4-BE49-F238E27FC236}">
                <a16:creationId xmlns:a16="http://schemas.microsoft.com/office/drawing/2014/main" id="{088BE56D-86DF-D348-A6B2-5E905D67BFFD}"/>
              </a:ext>
            </a:extLst>
          </p:cNvPr>
          <p:cNvSpPr>
            <a:spLocks noGrp="1"/>
          </p:cNvSpPr>
          <p:nvPr>
            <p:ph idx="1"/>
          </p:nvPr>
        </p:nvSpPr>
        <p:spPr/>
        <p:txBody>
          <a:bodyPr/>
          <a:lstStyle/>
          <a:p>
            <a:pPr marL="0" indent="0">
              <a:buNone/>
            </a:pPr>
            <a:r>
              <a:rPr lang="en-BD" b="1" dirty="0"/>
              <a:t>Inner Join (to find the information of borrowed books):</a:t>
            </a:r>
          </a:p>
          <a:p>
            <a:pPr marL="0" indent="0">
              <a:buNone/>
            </a:pPr>
            <a:endParaRPr lang="en-BD" b="1" dirty="0"/>
          </a:p>
          <a:p>
            <a:pPr marL="0" indent="0">
              <a:buNone/>
            </a:pPr>
            <a:r>
              <a:rPr lang="en-US" dirty="0"/>
              <a:t>Select </a:t>
            </a:r>
            <a:r>
              <a:rPr lang="en-US" dirty="0" err="1"/>
              <a:t>student.Username</a:t>
            </a:r>
            <a:r>
              <a:rPr lang="en-US" dirty="0"/>
              <a:t>, </a:t>
            </a:r>
            <a:r>
              <a:rPr lang="en-US" dirty="0" err="1"/>
              <a:t>student.first_name</a:t>
            </a:r>
            <a:r>
              <a:rPr lang="en-US" dirty="0"/>
              <a:t>, </a:t>
            </a:r>
            <a:r>
              <a:rPr lang="en-US" dirty="0" err="1"/>
              <a:t>student.last_name</a:t>
            </a:r>
            <a:r>
              <a:rPr lang="en-US" dirty="0"/>
              <a:t>,</a:t>
            </a:r>
          </a:p>
          <a:p>
            <a:pPr marL="0" indent="0">
              <a:buNone/>
            </a:pPr>
            <a:r>
              <a:rPr lang="en-US" dirty="0" err="1"/>
              <a:t>book.book_id</a:t>
            </a:r>
            <a:r>
              <a:rPr lang="en-US" dirty="0"/>
              <a:t>, title, </a:t>
            </a:r>
            <a:r>
              <a:rPr lang="en-US" dirty="0" err="1"/>
              <a:t>authors_name</a:t>
            </a:r>
            <a:r>
              <a:rPr lang="en-US" dirty="0"/>
              <a:t>, edition, </a:t>
            </a:r>
            <a:r>
              <a:rPr lang="en-US" dirty="0" err="1"/>
              <a:t>issue_date</a:t>
            </a:r>
            <a:r>
              <a:rPr lang="en-US" dirty="0"/>
              <a:t>, </a:t>
            </a:r>
            <a:r>
              <a:rPr lang="en-US" dirty="0" err="1"/>
              <a:t>return_date</a:t>
            </a:r>
            <a:r>
              <a:rPr lang="en-US" dirty="0"/>
              <a:t> </a:t>
            </a:r>
          </a:p>
          <a:p>
            <a:pPr marL="0" indent="0">
              <a:buNone/>
            </a:pPr>
            <a:r>
              <a:rPr lang="en-US" dirty="0"/>
              <a:t>from student inner join </a:t>
            </a:r>
            <a:r>
              <a:rPr lang="en-US" dirty="0" err="1"/>
              <a:t>issue_book</a:t>
            </a:r>
            <a:r>
              <a:rPr lang="en-US" dirty="0"/>
              <a:t> </a:t>
            </a:r>
          </a:p>
          <a:p>
            <a:pPr marL="0" indent="0">
              <a:buNone/>
            </a:pPr>
            <a:r>
              <a:rPr lang="en-US" dirty="0"/>
              <a:t>ON </a:t>
            </a:r>
            <a:r>
              <a:rPr lang="en-US" dirty="0" err="1"/>
              <a:t>student.Username</a:t>
            </a:r>
            <a:r>
              <a:rPr lang="en-US" dirty="0"/>
              <a:t>=</a:t>
            </a:r>
            <a:r>
              <a:rPr lang="en-US" dirty="0" err="1"/>
              <a:t>issue_book.username</a:t>
            </a:r>
            <a:r>
              <a:rPr lang="en-US" dirty="0"/>
              <a:t> inner join book </a:t>
            </a:r>
          </a:p>
          <a:p>
            <a:pPr marL="0" indent="0">
              <a:buNone/>
            </a:pPr>
            <a:r>
              <a:rPr lang="en-US" dirty="0"/>
              <a:t>ON </a:t>
            </a:r>
            <a:r>
              <a:rPr lang="en-US" dirty="0" err="1"/>
              <a:t>issue_book.book_id</a:t>
            </a:r>
            <a:r>
              <a:rPr lang="en-US" dirty="0"/>
              <a:t>=</a:t>
            </a:r>
            <a:r>
              <a:rPr lang="en-US" dirty="0" err="1"/>
              <a:t>book.book_id</a:t>
            </a:r>
            <a:r>
              <a:rPr lang="en-BD" dirty="0"/>
              <a:t>  </a:t>
            </a:r>
          </a:p>
          <a:p>
            <a:pPr marL="0" indent="0">
              <a:buNone/>
            </a:pPr>
            <a:r>
              <a:rPr lang="en-US" dirty="0"/>
              <a:t>where </a:t>
            </a:r>
            <a:r>
              <a:rPr lang="en-US" dirty="0" err="1"/>
              <a:t>issue_book.approve</a:t>
            </a:r>
            <a:r>
              <a:rPr lang="en-US" dirty="0"/>
              <a:t>='Approved’</a:t>
            </a:r>
            <a:r>
              <a:rPr lang="en-BD" dirty="0"/>
              <a:t> </a:t>
            </a:r>
            <a:r>
              <a:rPr lang="en-US" dirty="0"/>
              <a:t>order by </a:t>
            </a:r>
            <a:r>
              <a:rPr lang="en-US" dirty="0" err="1"/>
              <a:t>return_date</a:t>
            </a:r>
            <a:r>
              <a:rPr lang="en-US" dirty="0"/>
              <a:t> ASC;</a:t>
            </a:r>
            <a:endParaRPr lang="en-BD" dirty="0"/>
          </a:p>
          <a:p>
            <a:endParaRPr lang="en-BD" dirty="0"/>
          </a:p>
        </p:txBody>
      </p:sp>
    </p:spTree>
    <p:extLst>
      <p:ext uri="{BB962C8B-B14F-4D97-AF65-F5344CB8AC3E}">
        <p14:creationId xmlns:p14="http://schemas.microsoft.com/office/powerpoint/2010/main" val="2232509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185</TotalTime>
  <Words>785</Words>
  <Application>Microsoft Macintosh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Library Management System</vt:lpstr>
      <vt:lpstr>Introduction</vt:lpstr>
      <vt:lpstr>Objectives</vt:lpstr>
      <vt:lpstr>Entity Sets</vt:lpstr>
      <vt:lpstr>ER-Diagram</vt:lpstr>
      <vt:lpstr>Relational Schema</vt:lpstr>
      <vt:lpstr>Relational Schema Modification</vt:lpstr>
      <vt:lpstr>Insertion Query Sample</vt:lpstr>
      <vt:lpstr>Join Query Sample</vt:lpstr>
      <vt:lpstr>Join Query Sample</vt:lpstr>
      <vt:lpstr>Join Query Sample</vt:lpstr>
      <vt:lpstr>Join Query Sample</vt:lpstr>
      <vt:lpstr>Update and Delete Query Sample</vt:lpstr>
      <vt:lpstr>Update and Delete Query Sample</vt:lpstr>
      <vt:lpstr>View and Materialized View </vt:lpstr>
      <vt:lpstr>View and Materialized View </vt:lpstr>
      <vt:lpstr>View and Materialized View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Nuhash Bakshi</dc:creator>
  <cp:lastModifiedBy>Nuhash Bakshi</cp:lastModifiedBy>
  <cp:revision>28</cp:revision>
  <dcterms:created xsi:type="dcterms:W3CDTF">2022-01-09T22:21:04Z</dcterms:created>
  <dcterms:modified xsi:type="dcterms:W3CDTF">2022-01-10T10:31:30Z</dcterms:modified>
</cp:coreProperties>
</file>