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93" r:id="rId2"/>
    <p:sldId id="294" r:id="rId3"/>
    <p:sldId id="284" r:id="rId4"/>
    <p:sldId id="309" r:id="rId5"/>
    <p:sldId id="285" r:id="rId6"/>
    <p:sldId id="286" r:id="rId7"/>
    <p:sldId id="288" r:id="rId8"/>
    <p:sldId id="296" r:id="rId9"/>
    <p:sldId id="304" r:id="rId10"/>
    <p:sldId id="305" r:id="rId11"/>
    <p:sldId id="287" r:id="rId12"/>
    <p:sldId id="306" r:id="rId13"/>
    <p:sldId id="307" r:id="rId14"/>
    <p:sldId id="308" r:id="rId15"/>
    <p:sldId id="290" r:id="rId16"/>
    <p:sldId id="302" r:id="rId17"/>
    <p:sldId id="303" r:id="rId18"/>
    <p:sldId id="279" r:id="rId19"/>
  </p:sldIdLst>
  <p:sldSz cx="9144000" cy="5143500" type="screen16x9"/>
  <p:notesSz cx="6858000" cy="9144000"/>
  <p:embeddedFontLst>
    <p:embeddedFont>
      <p:font typeface="Hind" charset="0"/>
      <p:regular r:id="rId21"/>
      <p:bold r:id="rId22"/>
    </p:embeddedFont>
    <p:embeddedFont>
      <p:font typeface="SimSun" pitchFamily="2" charset="-122"/>
      <p:regular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E640E36-5203-4440-9877-EC61CEF8B0B5}">
  <a:tblStyle styleId="{CE640E36-5203-4440-9877-EC61CEF8B0B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625511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Shape 10"/>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Shape 11"/>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Shape 1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Shape 1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Shape 14"/>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Shape 16"/>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Shape 17"/>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Shape 18"/>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Shape 19"/>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Shape 48"/>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49" name="Shape 49"/>
          <p:cNvGrpSpPr/>
          <p:nvPr/>
        </p:nvGrpSpPr>
        <p:grpSpPr>
          <a:xfrm>
            <a:off x="7395202" y="-6"/>
            <a:ext cx="1748884" cy="4013021"/>
            <a:chOff x="7395202" y="-6"/>
            <a:chExt cx="1748884" cy="4013021"/>
          </a:xfrm>
        </p:grpSpPr>
        <p:sp>
          <p:nvSpPr>
            <p:cNvPr id="50" name="Shape 5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Shape 51"/>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Shape 52"/>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Shape 53"/>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Shape 5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5" name="Shape 55"/>
          <p:cNvGrpSpPr/>
          <p:nvPr/>
        </p:nvGrpSpPr>
        <p:grpSpPr>
          <a:xfrm>
            <a:off x="3" y="2738679"/>
            <a:ext cx="722480" cy="2404814"/>
            <a:chOff x="3" y="2750304"/>
            <a:chExt cx="722480" cy="2404814"/>
          </a:xfrm>
        </p:grpSpPr>
        <p:sp>
          <p:nvSpPr>
            <p:cNvPr id="56" name="Shape 5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 name="Shape 5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Shape 5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Shape 5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Shape 6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3" name="Shape 63"/>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4" name="Shape 64"/>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5" name="Shape 65"/>
          <p:cNvGrpSpPr/>
          <p:nvPr/>
        </p:nvGrpSpPr>
        <p:grpSpPr>
          <a:xfrm>
            <a:off x="7395202" y="-6"/>
            <a:ext cx="1748884" cy="4013021"/>
            <a:chOff x="7395202" y="-6"/>
            <a:chExt cx="1748884" cy="4013021"/>
          </a:xfrm>
        </p:grpSpPr>
        <p:sp>
          <p:nvSpPr>
            <p:cNvPr id="66" name="Shape 6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7" name="Shape 6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 name="Shape 68"/>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9" name="Shape 69"/>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Shape 7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1" name="Shape 71"/>
          <p:cNvGrpSpPr/>
          <p:nvPr/>
        </p:nvGrpSpPr>
        <p:grpSpPr>
          <a:xfrm>
            <a:off x="3" y="2738679"/>
            <a:ext cx="722480" cy="2404814"/>
            <a:chOff x="3" y="2750304"/>
            <a:chExt cx="722480" cy="2404814"/>
          </a:xfrm>
        </p:grpSpPr>
        <p:sp>
          <p:nvSpPr>
            <p:cNvPr id="72" name="Shape 72"/>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Shape 73"/>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Shape 74"/>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 name="Shape 7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Shape 7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Shape 79"/>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0" name="Shape 80"/>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1" name="Shape 81"/>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2" name="Shape 82"/>
          <p:cNvGrpSpPr/>
          <p:nvPr/>
        </p:nvGrpSpPr>
        <p:grpSpPr>
          <a:xfrm>
            <a:off x="7395202" y="-6"/>
            <a:ext cx="1748884" cy="4013021"/>
            <a:chOff x="7395202" y="-6"/>
            <a:chExt cx="1748884" cy="4013021"/>
          </a:xfrm>
        </p:grpSpPr>
        <p:sp>
          <p:nvSpPr>
            <p:cNvPr id="83" name="Shape 83"/>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 name="Shape 8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 name="Shape 8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Shape 8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Shape 8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8" name="Shape 88"/>
          <p:cNvGrpSpPr/>
          <p:nvPr/>
        </p:nvGrpSpPr>
        <p:grpSpPr>
          <a:xfrm>
            <a:off x="3" y="2738679"/>
            <a:ext cx="722480" cy="2404814"/>
            <a:chOff x="3" y="2750304"/>
            <a:chExt cx="722480" cy="2404814"/>
          </a:xfrm>
        </p:grpSpPr>
        <p:sp>
          <p:nvSpPr>
            <p:cNvPr id="89" name="Shape 8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Shape 9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Shape 91"/>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Shape 92"/>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Shape 93"/>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1236500" y="4406300"/>
            <a:ext cx="66711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b="1"/>
            </a:lvl1pPr>
          </a:lstStyle>
          <a:p>
            <a:endParaRPr/>
          </a:p>
        </p:txBody>
      </p:sp>
      <p:grpSp>
        <p:nvGrpSpPr>
          <p:cNvPr id="110" name="Shape 110"/>
          <p:cNvGrpSpPr/>
          <p:nvPr/>
        </p:nvGrpSpPr>
        <p:grpSpPr>
          <a:xfrm>
            <a:off x="7395202" y="-6"/>
            <a:ext cx="1748884" cy="4013021"/>
            <a:chOff x="7395202" y="-6"/>
            <a:chExt cx="1748884" cy="4013021"/>
          </a:xfrm>
        </p:grpSpPr>
        <p:sp>
          <p:nvSpPr>
            <p:cNvPr id="111" name="Shape 111"/>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Shape 112"/>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Shape 113"/>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 name="Shape 1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Shape 11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16" name="Shape 116"/>
          <p:cNvGrpSpPr/>
          <p:nvPr/>
        </p:nvGrpSpPr>
        <p:grpSpPr>
          <a:xfrm>
            <a:off x="3" y="2738679"/>
            <a:ext cx="722480" cy="2404814"/>
            <a:chOff x="3" y="2750304"/>
            <a:chExt cx="722480" cy="2404814"/>
          </a:xfrm>
        </p:grpSpPr>
        <p:sp>
          <p:nvSpPr>
            <p:cNvPr id="117" name="Shape 11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Shape 118"/>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Shape 119"/>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Shape 12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Shape 121"/>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2"/>
        <p:cNvGrpSpPr/>
        <p:nvPr/>
      </p:nvGrpSpPr>
      <p:grpSpPr>
        <a:xfrm>
          <a:off x="0" y="0"/>
          <a:ext cx="0" cy="0"/>
          <a:chOff x="0" y="0"/>
          <a:chExt cx="0" cy="0"/>
        </a:xfrm>
      </p:grpSpPr>
      <p:grpSp>
        <p:nvGrpSpPr>
          <p:cNvPr id="123" name="Shape 123"/>
          <p:cNvGrpSpPr/>
          <p:nvPr/>
        </p:nvGrpSpPr>
        <p:grpSpPr>
          <a:xfrm>
            <a:off x="7934863" y="4"/>
            <a:ext cx="1209179" cy="2774603"/>
            <a:chOff x="7395202" y="-6"/>
            <a:chExt cx="1748884" cy="4013021"/>
          </a:xfrm>
        </p:grpSpPr>
        <p:sp>
          <p:nvSpPr>
            <p:cNvPr id="124" name="Shape 12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Shape 12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Shape 12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Shape 12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Shape 12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9" name="Shape 129"/>
          <p:cNvGrpSpPr/>
          <p:nvPr/>
        </p:nvGrpSpPr>
        <p:grpSpPr>
          <a:xfrm>
            <a:off x="-1" y="2232486"/>
            <a:ext cx="874634" cy="2911268"/>
            <a:chOff x="3" y="2750304"/>
            <a:chExt cx="722480" cy="2404814"/>
          </a:xfrm>
        </p:grpSpPr>
        <p:sp>
          <p:nvSpPr>
            <p:cNvPr id="130" name="Shape 13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Shape 131"/>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Shape 132"/>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Shape 133"/>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Shape 134"/>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35"/>
        <p:cNvGrpSpPr/>
        <p:nvPr/>
      </p:nvGrpSpPr>
      <p:grpSpPr>
        <a:xfrm>
          <a:off x="0" y="0"/>
          <a:ext cx="0" cy="0"/>
          <a:chOff x="0" y="0"/>
          <a:chExt cx="0" cy="0"/>
        </a:xfrm>
      </p:grpSpPr>
      <p:sp>
        <p:nvSpPr>
          <p:cNvPr id="136" name="Shape 136"/>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Shape 137"/>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Shape 138"/>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Shape 139"/>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Shape 140"/>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Shape 14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 name="Shape 142"/>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Shape 143"/>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Shape 144"/>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Shape 145"/>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Shape 7"/>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idx="4294967295"/>
          </p:nvPr>
        </p:nvSpPr>
        <p:spPr>
          <a:xfrm>
            <a:off x="2715450" y="1523250"/>
            <a:ext cx="36912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7200" dirty="0"/>
              <a:t>CSE442</a:t>
            </a:r>
            <a:endParaRPr sz="7200" dirty="0"/>
          </a:p>
        </p:txBody>
      </p:sp>
      <p:sp>
        <p:nvSpPr>
          <p:cNvPr id="198" name="Shape 198"/>
          <p:cNvSpPr txBox="1">
            <a:spLocks noGrp="1"/>
          </p:cNvSpPr>
          <p:nvPr>
            <p:ph type="subTitle" idx="4294967295"/>
          </p:nvPr>
        </p:nvSpPr>
        <p:spPr>
          <a:xfrm>
            <a:off x="2715450" y="2494275"/>
            <a:ext cx="4939200" cy="1451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3200" b="1" dirty="0">
                <a:solidFill>
                  <a:srgbClr val="33CCFF"/>
                </a:solidFill>
              </a:rPr>
              <a:t>Section : 2</a:t>
            </a:r>
            <a:endParaRPr sz="3200" b="1" dirty="0">
              <a:solidFill>
                <a:srgbClr val="33CCFF"/>
              </a:solidFill>
            </a:endParaRPr>
          </a:p>
          <a:p>
            <a:pPr marL="0" lvl="0" indent="0" rtl="0">
              <a:spcBef>
                <a:spcPts val="600"/>
              </a:spcBef>
              <a:spcAft>
                <a:spcPts val="0"/>
              </a:spcAft>
              <a:buClr>
                <a:schemeClr val="dk1"/>
              </a:buClr>
              <a:buSzPts val="1100"/>
              <a:buFont typeface="Arial"/>
              <a:buNone/>
            </a:pPr>
            <a:r>
              <a:rPr lang="en-US" dirty="0"/>
              <a:t>I</a:t>
            </a:r>
            <a:r>
              <a:rPr lang="en" dirty="0"/>
              <a:t>nstructor : Md. Nawab Yousuf Ali</a:t>
            </a:r>
            <a:endParaRPr b="1" dirty="0"/>
          </a:p>
        </p:txBody>
      </p:sp>
    </p:spTree>
    <p:extLst>
      <p:ext uri="{BB962C8B-B14F-4D97-AF65-F5344CB8AC3E}">
        <p14:creationId xmlns:p14="http://schemas.microsoft.com/office/powerpoint/2010/main" val="41720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and Humidity Sensor:</a:t>
            </a:r>
            <a:endParaRPr lang="en-US" dirty="0"/>
          </a:p>
        </p:txBody>
      </p:sp>
      <p:sp>
        <p:nvSpPr>
          <p:cNvPr id="3" name="Text Placeholder 2"/>
          <p:cNvSpPr>
            <a:spLocks noGrp="1"/>
          </p:cNvSpPr>
          <p:nvPr>
            <p:ph type="body" idx="1"/>
          </p:nvPr>
        </p:nvSpPr>
        <p:spPr/>
        <p:txBody>
          <a:bodyPr/>
          <a:lstStyle/>
          <a:p>
            <a:r>
              <a:rPr lang="en-US" dirty="0" smtClean="0"/>
              <a:t>Measures humidity and temperature</a:t>
            </a:r>
          </a:p>
          <a:p>
            <a:r>
              <a:rPr lang="en-US" dirty="0" smtClean="0"/>
              <a:t>Relays the data back to controller</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556" t="7225" r="8498" b="8092"/>
          <a:stretch/>
        </p:blipFill>
        <p:spPr>
          <a:xfrm>
            <a:off x="6413937" y="2343150"/>
            <a:ext cx="2560321" cy="2522696"/>
          </a:xfrm>
          <a:prstGeom prst="rect">
            <a:avLst/>
          </a:prstGeom>
        </p:spPr>
      </p:pic>
    </p:spTree>
    <p:extLst>
      <p:ext uri="{BB962C8B-B14F-4D97-AF65-F5344CB8AC3E}">
        <p14:creationId xmlns:p14="http://schemas.microsoft.com/office/powerpoint/2010/main" val="347907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Structure:</a:t>
            </a:r>
          </a:p>
        </p:txBody>
      </p:sp>
      <p:sp>
        <p:nvSpPr>
          <p:cNvPr id="3" name="Text Placeholder 2"/>
          <p:cNvSpPr>
            <a:spLocks noGrp="1"/>
          </p:cNvSpPr>
          <p:nvPr>
            <p:ph type="body" idx="1"/>
          </p:nvPr>
        </p:nvSpPr>
        <p:spPr/>
        <p:txBody>
          <a:bodyPr>
            <a:normAutofit fontScale="25000" lnSpcReduction="20000"/>
          </a:bodyPr>
          <a:lstStyle/>
          <a:p>
            <a:r>
              <a:rPr lang="en-US" sz="8000" dirty="0">
                <a:latin typeface="Calibri" panose="020F0502020204030204" pitchFamily="34" charset="0"/>
                <a:cs typeface="Calibri" panose="020F0502020204030204" pitchFamily="34" charset="0"/>
              </a:rPr>
              <a:t>The microcontroller senses the soil moisture and connects with the internet to send and receive data</a:t>
            </a:r>
          </a:p>
          <a:p>
            <a:r>
              <a:rPr lang="en-US" sz="8000" dirty="0">
                <a:effectLst/>
                <a:latin typeface="Calibri" panose="020F0502020204030204" pitchFamily="34" charset="0"/>
                <a:ea typeface="SimSun" panose="02010600030101010101" pitchFamily="2" charset="-122"/>
                <a:cs typeface="Calibri" panose="020F0502020204030204" pitchFamily="34" charset="0"/>
              </a:rPr>
              <a:t>The soil moisture sensor provides integer values between 0 and 1024. 0 is 100% humidity and 1024 represents 0% moisture in the soil.</a:t>
            </a:r>
            <a:endParaRPr lang="en-US" sz="8000" dirty="0">
              <a:latin typeface="Calibri" panose="020F0502020204030204" pitchFamily="34" charset="0"/>
              <a:cs typeface="Calibri" panose="020F0502020204030204" pitchFamily="34" charset="0"/>
            </a:endParaRPr>
          </a:p>
          <a:p>
            <a:r>
              <a:rPr lang="en-US" sz="8000" dirty="0">
                <a:latin typeface="Calibri" panose="020F0502020204030204" pitchFamily="34" charset="0"/>
                <a:cs typeface="Calibri" panose="020F0502020204030204" pitchFamily="34" charset="0"/>
              </a:rPr>
              <a:t>The water level indicator works to monitor the water level in the reserve and to refill when necessary</a:t>
            </a:r>
          </a:p>
          <a:p>
            <a:endParaRPr lang="en-US" dirty="0"/>
          </a:p>
        </p:txBody>
      </p:sp>
      <p:pic>
        <p:nvPicPr>
          <p:cNvPr id="1026"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731806" y="2164544"/>
            <a:ext cx="2779362" cy="176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07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idx="1"/>
          </p:nvPr>
        </p:nvSpPr>
        <p:spPr/>
        <p:txBody>
          <a:bodyPr>
            <a:normAutofit fontScale="70000" lnSpcReduction="20000"/>
          </a:bodyPr>
          <a:lstStyle/>
          <a:p>
            <a:pPr marL="342900" indent="-342900"/>
            <a:r>
              <a:rPr lang="en-US" dirty="0">
                <a:solidFill>
                  <a:schemeClr val="bg1"/>
                </a:solidFill>
                <a:latin typeface="Calibri" panose="020F0502020204030204" pitchFamily="34" charset="0"/>
                <a:ea typeface="SimSun" panose="02010600030101010101" pitchFamily="2" charset="-122"/>
                <a:cs typeface="Calibri" panose="020F0502020204030204" pitchFamily="34" charset="0"/>
              </a:rPr>
              <a:t>The temperature sensor provides us with integer values between </a:t>
            </a:r>
            <a:r>
              <a:rPr lang="en-US" dirty="0" smtClean="0">
                <a:solidFill>
                  <a:schemeClr val="bg1"/>
                </a:solidFill>
                <a:latin typeface="Calibri" panose="020F0502020204030204" pitchFamily="34" charset="0"/>
                <a:ea typeface="SimSun" panose="02010600030101010101" pitchFamily="2" charset="-122"/>
                <a:cs typeface="Calibri" panose="020F0502020204030204" pitchFamily="34" charset="0"/>
              </a:rPr>
              <a:t>0°C </a:t>
            </a:r>
            <a:r>
              <a:rPr lang="en-US" dirty="0">
                <a:solidFill>
                  <a:schemeClr val="bg1"/>
                </a:solidFill>
                <a:latin typeface="Calibri" panose="020F0502020204030204" pitchFamily="34" charset="0"/>
                <a:ea typeface="SimSun" panose="02010600030101010101" pitchFamily="2" charset="-122"/>
                <a:cs typeface="Calibri" panose="020F0502020204030204" pitchFamily="34" charset="0"/>
              </a:rPr>
              <a:t>and 50 °C. If the temperature is less than 26°C, watering is allowed. Otherwise, sprinkler irrigation can burn leaves when water evaporates. The system waits for the temperature to go down. </a:t>
            </a:r>
          </a:p>
          <a:p>
            <a:pPr marL="0" indent="0">
              <a:buNone/>
            </a:pPr>
            <a:endParaRPr lang="en-US" dirty="0">
              <a:solidFill>
                <a:schemeClr val="bg1"/>
              </a:solidFill>
              <a:latin typeface="Calibri" panose="020F0502020204030204" pitchFamily="34" charset="0"/>
              <a:cs typeface="Calibri" panose="020F0502020204030204" pitchFamily="34" charset="0"/>
            </a:endParaRPr>
          </a:p>
          <a:p>
            <a:pPr marL="342900" indent="-342900"/>
            <a:r>
              <a:rPr lang="en-US" dirty="0">
                <a:solidFill>
                  <a:schemeClr val="bg1"/>
                </a:solidFill>
                <a:latin typeface="Calibri" panose="020F0502020204030204" pitchFamily="34" charset="0"/>
                <a:cs typeface="Calibri" panose="020F0502020204030204" pitchFamily="34" charset="0"/>
              </a:rPr>
              <a:t>Two types of irrigation is used. </a:t>
            </a:r>
          </a:p>
          <a:p>
            <a:pPr marL="342900" indent="-342900"/>
            <a:r>
              <a:rPr lang="en-US" dirty="0">
                <a:solidFill>
                  <a:schemeClr val="bg1"/>
                </a:solidFill>
                <a:latin typeface="Calibri" panose="020F0502020204030204" pitchFamily="34" charset="0"/>
                <a:cs typeface="Calibri" panose="020F0502020204030204" pitchFamily="34" charset="0"/>
              </a:rPr>
              <a:t>Drip Irrigation.</a:t>
            </a:r>
          </a:p>
          <a:p>
            <a:pPr marL="342900" indent="-342900"/>
            <a:r>
              <a:rPr lang="en-US" dirty="0">
                <a:solidFill>
                  <a:schemeClr val="bg1"/>
                </a:solidFill>
                <a:latin typeface="Calibri" panose="020F0502020204030204" pitchFamily="34" charset="0"/>
                <a:cs typeface="Calibri" panose="020F0502020204030204" pitchFamily="34" charset="0"/>
              </a:rPr>
              <a:t>Sprinkle Irrigation</a:t>
            </a:r>
            <a:r>
              <a:rPr lang="en-US" dirty="0" smtClean="0">
                <a:solidFill>
                  <a:schemeClr val="bg1"/>
                </a:solidFill>
                <a:latin typeface="Calibri" panose="020F0502020204030204" pitchFamily="34" charset="0"/>
                <a:cs typeface="Calibri" panose="020F0502020204030204" pitchFamily="34" charset="0"/>
              </a:rPr>
              <a:t>.</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445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solidFill>
              </a:rPr>
              <a:t>Connecting Hardware Elements:</a:t>
            </a:r>
            <a:endParaRPr lang="en-US" dirty="0"/>
          </a:p>
        </p:txBody>
      </p:sp>
      <p:sp>
        <p:nvSpPr>
          <p:cNvPr id="3" name="Text Placeholder 2"/>
          <p:cNvSpPr>
            <a:spLocks noGrp="1"/>
          </p:cNvSpPr>
          <p:nvPr>
            <p:ph type="body" idx="1"/>
          </p:nvPr>
        </p:nvSpPr>
        <p:spPr/>
        <p:txBody>
          <a:bodyPr>
            <a:normAutofit fontScale="70000" lnSpcReduction="20000"/>
          </a:bodyPr>
          <a:lstStyle/>
          <a:p>
            <a:pPr marL="76200" indent="0">
              <a:buNone/>
            </a:pPr>
            <a:r>
              <a:rPr lang="en-US" dirty="0">
                <a:solidFill>
                  <a:schemeClr val="bg1"/>
                </a:solidFill>
                <a:latin typeface="Hind" charset="0"/>
                <a:ea typeface="SimSun" panose="02010600030101010101" pitchFamily="2" charset="-122"/>
                <a:cs typeface="Hind" charset="0"/>
              </a:rPr>
              <a:t>We need a 12v battery for this project. Firstly, connect the battery with the NODE MCU </a:t>
            </a:r>
            <a:r>
              <a:rPr lang="en-US" dirty="0" err="1">
                <a:solidFill>
                  <a:schemeClr val="bg1"/>
                </a:solidFill>
                <a:latin typeface="Hind" charset="0"/>
                <a:ea typeface="SimSun" panose="02010600030101010101" pitchFamily="2" charset="-122"/>
                <a:cs typeface="Hind" charset="0"/>
              </a:rPr>
              <a:t>wifi</a:t>
            </a:r>
            <a:r>
              <a:rPr lang="en-US" dirty="0">
                <a:solidFill>
                  <a:schemeClr val="bg1"/>
                </a:solidFill>
                <a:latin typeface="Hind" charset="0"/>
                <a:ea typeface="SimSun" panose="02010600030101010101" pitchFamily="2" charset="-122"/>
                <a:cs typeface="Hind" charset="0"/>
              </a:rPr>
              <a:t> module. Then make a common ground for the battery [5]. Though,  moisture sensor generate analog data, connect the wire to the Node </a:t>
            </a:r>
            <a:r>
              <a:rPr lang="en-US" dirty="0" err="1">
                <a:solidFill>
                  <a:schemeClr val="bg1"/>
                </a:solidFill>
                <a:latin typeface="Hind" charset="0"/>
                <a:ea typeface="SimSun" panose="02010600030101010101" pitchFamily="2" charset="-122"/>
                <a:cs typeface="Hind" charset="0"/>
              </a:rPr>
              <a:t>Mcu</a:t>
            </a:r>
            <a:r>
              <a:rPr lang="en-US" dirty="0">
                <a:solidFill>
                  <a:schemeClr val="bg1"/>
                </a:solidFill>
                <a:latin typeface="Hind" charset="0"/>
                <a:ea typeface="SimSun" panose="02010600030101010101" pitchFamily="2" charset="-122"/>
                <a:cs typeface="Hind" charset="0"/>
              </a:rPr>
              <a:t> A0 port. Connect another wire to the </a:t>
            </a:r>
            <a:r>
              <a:rPr lang="en-US" dirty="0" err="1">
                <a:solidFill>
                  <a:schemeClr val="bg1"/>
                </a:solidFill>
                <a:latin typeface="Hind" charset="0"/>
                <a:ea typeface="SimSun" panose="02010600030101010101" pitchFamily="2" charset="-122"/>
                <a:cs typeface="Hind" charset="0"/>
              </a:rPr>
              <a:t>gound</a:t>
            </a:r>
            <a:r>
              <a:rPr lang="en-US" dirty="0">
                <a:solidFill>
                  <a:schemeClr val="bg1"/>
                </a:solidFill>
                <a:latin typeface="Hind" charset="0"/>
                <a:ea typeface="SimSun" panose="02010600030101010101" pitchFamily="2" charset="-122"/>
                <a:cs typeface="Hind" charset="0"/>
              </a:rPr>
              <a:t> and other to the 3.3v port. Motor driver need 1 input pin to run motor. So, connect motor driver in1 pin to NODE MCU D0 port or 16 pin and another port connect to the ground. Connect motor driver to the 12v battery. Connect motor to the motor driver output pin. Then, we are done with the circuit connection</a:t>
            </a:r>
            <a:r>
              <a:rPr lang="en-US" dirty="0" smtClean="0">
                <a:solidFill>
                  <a:schemeClr val="bg1"/>
                </a:solidFill>
                <a:latin typeface="Hind" charset="0"/>
                <a:ea typeface="SimSun" panose="02010600030101010101" pitchFamily="2" charset="-122"/>
                <a:cs typeface="Hind" charset="0"/>
              </a:rPr>
              <a:t>.</a:t>
            </a:r>
            <a:endParaRPr lang="en-US" dirty="0">
              <a:solidFill>
                <a:schemeClr val="bg1"/>
              </a:solidFill>
              <a:latin typeface="Hind" charset="0"/>
              <a:ea typeface="SimSun" panose="02010600030101010101" pitchFamily="2" charset="-122"/>
              <a:cs typeface="Hind" charset="0"/>
            </a:endParaRPr>
          </a:p>
        </p:txBody>
      </p:sp>
    </p:spTree>
    <p:extLst>
      <p:ext uri="{BB962C8B-B14F-4D97-AF65-F5344CB8AC3E}">
        <p14:creationId xmlns:p14="http://schemas.microsoft.com/office/powerpoint/2010/main" val="384260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Calculations:</a:t>
            </a:r>
            <a:endParaRPr lang="en-US" dirty="0"/>
          </a:p>
        </p:txBody>
      </p:sp>
      <p:sp>
        <p:nvSpPr>
          <p:cNvPr id="3" name="Text Placeholder 2"/>
          <p:cNvSpPr>
            <a:spLocks noGrp="1"/>
          </p:cNvSpPr>
          <p:nvPr>
            <p:ph type="body" idx="1"/>
          </p:nvPr>
        </p:nvSpPr>
        <p:spPr/>
        <p:txBody>
          <a:bodyPr>
            <a:normAutofit fontScale="85000" lnSpcReduction="20000"/>
          </a:bodyPr>
          <a:lstStyle/>
          <a:p>
            <a:pPr marL="76200" indent="0">
              <a:buNone/>
            </a:pPr>
            <a:r>
              <a:rPr lang="en-US" dirty="0" smtClean="0"/>
              <a:t>We Calculated the flow rate using the following formula :</a:t>
            </a:r>
          </a:p>
          <a:p>
            <a:pPr marL="76200" indent="0" algn="ctr">
              <a:buNone/>
            </a:pPr>
            <a:r>
              <a:rPr lang="en-US" dirty="0" smtClean="0"/>
              <a:t>Q = v/t</a:t>
            </a:r>
          </a:p>
          <a:p>
            <a:pPr marL="76200" indent="0">
              <a:buNone/>
            </a:pPr>
            <a:r>
              <a:rPr lang="en-US" dirty="0" smtClean="0"/>
              <a:t>Where Q = flow rate of water, v = volume of water, t = time interval of each flow</a:t>
            </a:r>
          </a:p>
          <a:p>
            <a:pPr marL="76200" indent="0">
              <a:buNone/>
            </a:pPr>
            <a:endParaRPr lang="en-US" dirty="0" smtClean="0"/>
          </a:p>
          <a:p>
            <a:pPr marL="76200" indent="0">
              <a:buNone/>
            </a:pPr>
            <a:r>
              <a:rPr lang="en-US" dirty="0" smtClean="0"/>
              <a:t>So the time interval is :</a:t>
            </a:r>
          </a:p>
          <a:p>
            <a:pPr marL="76200" indent="0" algn="ctr">
              <a:buNone/>
            </a:pPr>
            <a:r>
              <a:rPr lang="en-US" dirty="0" smtClean="0"/>
              <a:t>t = V/Q</a:t>
            </a:r>
            <a:endParaRPr lang="en-US" dirty="0"/>
          </a:p>
        </p:txBody>
      </p:sp>
    </p:spTree>
    <p:extLst>
      <p:ext uri="{BB962C8B-B14F-4D97-AF65-F5344CB8AC3E}">
        <p14:creationId xmlns:p14="http://schemas.microsoft.com/office/powerpoint/2010/main" val="52035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Design Analysis:</a:t>
            </a:r>
            <a:endParaRPr dirty="0"/>
          </a:p>
        </p:txBody>
      </p:sp>
      <p:sp>
        <p:nvSpPr>
          <p:cNvPr id="246" name="Shape 246"/>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rmAutofit fontScale="77500" lnSpcReduction="20000"/>
          </a:bodyPr>
          <a:lstStyle/>
          <a:p>
            <a:pPr marL="0" lvl="0" indent="0" rtl="0">
              <a:spcBef>
                <a:spcPts val="600"/>
              </a:spcBef>
              <a:spcAft>
                <a:spcPts val="0"/>
              </a:spcAft>
              <a:buNone/>
            </a:pPr>
            <a:r>
              <a:rPr lang="en-US" b="1" dirty="0"/>
              <a:t>Microcontroller:</a:t>
            </a:r>
          </a:p>
          <a:p>
            <a:pPr marL="285750" indent="-285750"/>
            <a:r>
              <a:rPr lang="en-US" dirty="0"/>
              <a:t>Two segments, </a:t>
            </a:r>
            <a:r>
              <a:rPr lang="en-US" dirty="0" err="1"/>
              <a:t>Arduino</a:t>
            </a:r>
            <a:r>
              <a:rPr lang="en-US" dirty="0"/>
              <a:t> UNO and </a:t>
            </a:r>
            <a:r>
              <a:rPr lang="en-US" dirty="0" err="1"/>
              <a:t>NodeMCU</a:t>
            </a:r>
            <a:r>
              <a:rPr lang="en-US" dirty="0"/>
              <a:t> V3</a:t>
            </a:r>
          </a:p>
          <a:p>
            <a:pPr marL="285750" indent="-285750"/>
            <a:r>
              <a:rPr lang="en-US" dirty="0" err="1"/>
              <a:t>Arduino</a:t>
            </a:r>
            <a:r>
              <a:rPr lang="en-US" dirty="0"/>
              <a:t> UNO senses the soil moisture via its sensors and sends data to </a:t>
            </a:r>
            <a:r>
              <a:rPr lang="en-US" dirty="0" err="1"/>
              <a:t>NodeMCU</a:t>
            </a:r>
            <a:r>
              <a:rPr lang="en-US" dirty="0"/>
              <a:t> V3</a:t>
            </a:r>
          </a:p>
          <a:p>
            <a:pPr marL="285750" indent="-285750"/>
            <a:r>
              <a:rPr lang="en-US" dirty="0" err="1"/>
              <a:t>NodeMCU</a:t>
            </a:r>
            <a:r>
              <a:rPr lang="en-US" dirty="0"/>
              <a:t> V3 has a Wi-Fi interface to connect with the Internet to send data to the system</a:t>
            </a:r>
          </a:p>
          <a:p>
            <a:pPr marL="285750" indent="-285750"/>
            <a:r>
              <a:rPr lang="en-US" dirty="0"/>
              <a:t>It also receives the watering thresholds from the sensor and forwards them to </a:t>
            </a:r>
            <a:r>
              <a:rPr lang="en-US" dirty="0" err="1"/>
              <a:t>Arduino</a:t>
            </a:r>
            <a:r>
              <a:rPr lang="en-US" dirty="0"/>
              <a:t> UNO.</a:t>
            </a:r>
          </a:p>
        </p:txBody>
      </p:sp>
      <p:sp>
        <p:nvSpPr>
          <p:cNvPr id="247" name="Shape 24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rmAutofit fontScale="92500" lnSpcReduction="20000"/>
          </a:bodyPr>
          <a:lstStyle/>
          <a:p>
            <a:pPr marL="0" indent="0">
              <a:buNone/>
            </a:pPr>
            <a:r>
              <a:rPr lang="en-US" b="1" dirty="0"/>
              <a:t>Water Level Monitoring Sensor:</a:t>
            </a:r>
          </a:p>
          <a:p>
            <a:pPr marL="285750" indent="-285750"/>
            <a:r>
              <a:rPr lang="en-US" dirty="0"/>
              <a:t>Relays information back to a control panel to indicate if a body of water has a high or low water level</a:t>
            </a:r>
          </a:p>
          <a:p>
            <a:pPr marL="285750" indent="-285750"/>
            <a:r>
              <a:rPr lang="en-US" dirty="0"/>
              <a:t>Maintains water level in the reserve</a:t>
            </a:r>
          </a:p>
          <a:p>
            <a:pPr marL="285750" indent="-285750"/>
            <a:r>
              <a:rPr lang="en-US" dirty="0"/>
              <a:t>Fills up the reserve if the water is below the threshold</a:t>
            </a:r>
          </a:p>
        </p:txBody>
      </p:sp>
      <p:sp>
        <p:nvSpPr>
          <p:cNvPr id="248" name="Shape 248"/>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IoT Based Application:</a:t>
            </a:r>
            <a:endParaRPr b="1" dirty="0"/>
          </a:p>
          <a:p>
            <a:pPr marL="285750" indent="-285750"/>
            <a:r>
              <a:rPr lang="en-US" dirty="0"/>
              <a:t>A </a:t>
            </a:r>
            <a:r>
              <a:rPr lang="en-US" dirty="0" err="1"/>
              <a:t>wifi</a:t>
            </a:r>
            <a:r>
              <a:rPr lang="en-US" dirty="0"/>
              <a:t>-module was used to connect the garden with user</a:t>
            </a:r>
          </a:p>
          <a:p>
            <a:pPr marL="285750" indent="-285750"/>
            <a:r>
              <a:rPr lang="en-US" dirty="0"/>
              <a:t>A sprinkler was used to water the pump</a:t>
            </a:r>
          </a:p>
          <a:p>
            <a:pPr marL="285750" indent="-285750"/>
            <a:endParaRPr dirty="0"/>
          </a:p>
        </p:txBody>
      </p:sp>
    </p:spTree>
    <p:extLst>
      <p:ext uri="{BB962C8B-B14F-4D97-AF65-F5344CB8AC3E}">
        <p14:creationId xmlns:p14="http://schemas.microsoft.com/office/powerpoint/2010/main" val="259638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bg1"/>
                </a:solidFill>
              </a:rPr>
              <a:t>Advantages</a:t>
            </a:r>
            <a:r>
              <a:rPr lang="en-US" sz="3200" dirty="0" smtClean="0">
                <a:solidFill>
                  <a:schemeClr val="bg1"/>
                </a:solidFill>
              </a:rPr>
              <a:t>:</a:t>
            </a:r>
            <a:endParaRPr lang="en-US" dirty="0"/>
          </a:p>
        </p:txBody>
      </p:sp>
      <p:sp>
        <p:nvSpPr>
          <p:cNvPr id="3" name="Text Placeholder 2"/>
          <p:cNvSpPr>
            <a:spLocks noGrp="1"/>
          </p:cNvSpPr>
          <p:nvPr>
            <p:ph type="body" idx="1"/>
          </p:nvPr>
        </p:nvSpPr>
        <p:spPr/>
        <p:txBody>
          <a:bodyPr>
            <a:normAutofit lnSpcReduction="10000"/>
          </a:bodyPr>
          <a:lstStyle/>
          <a:p>
            <a:pPr marL="342900" indent="-342900"/>
            <a:r>
              <a:rPr lang="en-US" dirty="0">
                <a:solidFill>
                  <a:schemeClr val="bg1"/>
                </a:solidFill>
              </a:rPr>
              <a:t>Increase in </a:t>
            </a:r>
            <a:r>
              <a:rPr lang="en-US" dirty="0" smtClean="0">
                <a:solidFill>
                  <a:schemeClr val="bg1"/>
                </a:solidFill>
              </a:rPr>
              <a:t>productivity</a:t>
            </a:r>
            <a:endParaRPr lang="en-US" dirty="0">
              <a:solidFill>
                <a:schemeClr val="bg1"/>
              </a:solidFill>
            </a:endParaRPr>
          </a:p>
          <a:p>
            <a:pPr marL="342900" indent="-342900"/>
            <a:r>
              <a:rPr lang="en-US" dirty="0">
                <a:solidFill>
                  <a:schemeClr val="bg1"/>
                </a:solidFill>
              </a:rPr>
              <a:t>Reduced water </a:t>
            </a:r>
            <a:r>
              <a:rPr lang="en-US" dirty="0" smtClean="0">
                <a:solidFill>
                  <a:schemeClr val="bg1"/>
                </a:solidFill>
              </a:rPr>
              <a:t>consumption</a:t>
            </a:r>
            <a:endParaRPr lang="en-US" dirty="0">
              <a:solidFill>
                <a:schemeClr val="bg1"/>
              </a:solidFill>
            </a:endParaRPr>
          </a:p>
          <a:p>
            <a:pPr marL="342900" indent="-342900"/>
            <a:r>
              <a:rPr lang="en-US" dirty="0" smtClean="0">
                <a:solidFill>
                  <a:schemeClr val="bg1"/>
                </a:solidFill>
              </a:rPr>
              <a:t>Safe</a:t>
            </a:r>
            <a:endParaRPr lang="en-US" dirty="0">
              <a:solidFill>
                <a:schemeClr val="bg1"/>
              </a:solidFill>
            </a:endParaRPr>
          </a:p>
          <a:p>
            <a:pPr marL="342900" indent="-342900"/>
            <a:r>
              <a:rPr lang="en-US" dirty="0">
                <a:solidFill>
                  <a:schemeClr val="bg1"/>
                </a:solidFill>
              </a:rPr>
              <a:t>No manpower </a:t>
            </a:r>
            <a:r>
              <a:rPr lang="en-US" dirty="0" smtClean="0">
                <a:solidFill>
                  <a:schemeClr val="bg1"/>
                </a:solidFill>
              </a:rPr>
              <a:t>required</a:t>
            </a:r>
          </a:p>
          <a:p>
            <a:pPr marL="342900" indent="-342900"/>
            <a:r>
              <a:rPr lang="en-US" dirty="0">
                <a:solidFill>
                  <a:schemeClr val="bg1"/>
                </a:solidFill>
              </a:rPr>
              <a:t>Reduce soil erosion and nutrient </a:t>
            </a:r>
            <a:r>
              <a:rPr lang="en-US" dirty="0" smtClean="0">
                <a:solidFill>
                  <a:schemeClr val="bg1"/>
                </a:solidFill>
              </a:rPr>
              <a:t>leeching</a:t>
            </a:r>
          </a:p>
          <a:p>
            <a:pPr marL="342900" indent="-342900"/>
            <a:r>
              <a:rPr lang="en-US" dirty="0">
                <a:solidFill>
                  <a:schemeClr val="bg1"/>
                </a:solidFill>
              </a:rPr>
              <a:t>Require small water </a:t>
            </a:r>
            <a:r>
              <a:rPr lang="en-US" dirty="0" smtClean="0">
                <a:solidFill>
                  <a:schemeClr val="bg1"/>
                </a:solidFill>
              </a:rPr>
              <a:t>sources</a:t>
            </a:r>
            <a:endParaRPr lang="en-US" dirty="0">
              <a:solidFill>
                <a:schemeClr val="bg1"/>
              </a:solidFill>
            </a:endParaRPr>
          </a:p>
          <a:p>
            <a:pPr marL="342900" indent="-342900"/>
            <a:endParaRPr lang="en-US" dirty="0">
              <a:solidFill>
                <a:schemeClr val="bg1"/>
              </a:solidFill>
            </a:endParaRPr>
          </a:p>
          <a:p>
            <a:pPr marL="342900" indent="-342900"/>
            <a:endParaRPr lang="en-US" dirty="0">
              <a:solidFill>
                <a:schemeClr val="bg1"/>
              </a:solidFill>
            </a:endParaRPr>
          </a:p>
        </p:txBody>
      </p:sp>
    </p:spTree>
    <p:extLst>
      <p:ext uri="{BB962C8B-B14F-4D97-AF65-F5344CB8AC3E}">
        <p14:creationId xmlns:p14="http://schemas.microsoft.com/office/powerpoint/2010/main" val="128231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bg1"/>
                </a:solidFill>
              </a:rPr>
              <a:t>Conclusion and Future </a:t>
            </a:r>
            <a:r>
              <a:rPr lang="en-US" sz="3200" dirty="0" smtClean="0">
                <a:solidFill>
                  <a:schemeClr val="bg1"/>
                </a:solidFill>
              </a:rPr>
              <a:t>Work:</a:t>
            </a:r>
            <a:endParaRPr lang="en-US" dirty="0"/>
          </a:p>
        </p:txBody>
      </p:sp>
      <p:sp>
        <p:nvSpPr>
          <p:cNvPr id="3" name="Text Placeholder 2"/>
          <p:cNvSpPr>
            <a:spLocks noGrp="1"/>
          </p:cNvSpPr>
          <p:nvPr>
            <p:ph type="body" idx="1"/>
          </p:nvPr>
        </p:nvSpPr>
        <p:spPr/>
        <p:txBody>
          <a:bodyPr>
            <a:normAutofit fontScale="70000" lnSpcReduction="20000"/>
          </a:bodyPr>
          <a:lstStyle/>
          <a:p>
            <a:pPr marL="76200" indent="0">
              <a:buNone/>
            </a:pPr>
            <a:r>
              <a:rPr lang="en-US" dirty="0">
                <a:solidFill>
                  <a:schemeClr val="bg1"/>
                </a:solidFill>
                <a:ea typeface="SimSun" panose="02010600030101010101" pitchFamily="2" charset="-122"/>
              </a:rPr>
              <a:t>The deployed system presented in this document accomplishes the objective of taking data from different sensors and calculating irrigation needs for a given type of crop. Communication between the </a:t>
            </a:r>
            <a:r>
              <a:rPr lang="en-US" dirty="0" err="1">
                <a:solidFill>
                  <a:schemeClr val="bg1"/>
                </a:solidFill>
                <a:ea typeface="SimSun" panose="02010600030101010101" pitchFamily="2" charset="-122"/>
              </a:rPr>
              <a:t>Arduino</a:t>
            </a:r>
            <a:r>
              <a:rPr lang="en-US" dirty="0">
                <a:solidFill>
                  <a:schemeClr val="bg1"/>
                </a:solidFill>
                <a:ea typeface="SimSun" panose="02010600030101010101" pitchFamily="2" charset="-122"/>
              </a:rPr>
              <a:t> module and the cloud environment fulfilled the requirements. However, improvements can be done in order to reduce the amount of water that is wasted. This solution is scalable, which means that it can be used for different types of cloud services and can be used with many other sensors with other purposes. So that in the future other types of sensors could be integrated to monitor plant growth, amount of fertilizer used, harvest time, etc. </a:t>
            </a:r>
            <a:endParaRPr lang="en-US" dirty="0">
              <a:solidFill>
                <a:schemeClr val="bg1"/>
              </a:solidFill>
            </a:endParaRPr>
          </a:p>
        </p:txBody>
      </p:sp>
    </p:spTree>
    <p:extLst>
      <p:ext uri="{BB962C8B-B14F-4D97-AF65-F5344CB8AC3E}">
        <p14:creationId xmlns:p14="http://schemas.microsoft.com/office/powerpoint/2010/main" val="209559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ctrTitle" idx="4294967295"/>
          </p:nvPr>
        </p:nvSpPr>
        <p:spPr>
          <a:xfrm>
            <a:off x="2715450" y="1523250"/>
            <a:ext cx="36912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t>THANKS!</a:t>
            </a:r>
            <a:endParaRPr sz="6000"/>
          </a:p>
        </p:txBody>
      </p:sp>
      <p:sp>
        <p:nvSpPr>
          <p:cNvPr id="370" name="Shape 370"/>
          <p:cNvSpPr txBox="1">
            <a:spLocks noGrp="1"/>
          </p:cNvSpPr>
          <p:nvPr>
            <p:ph type="subTitle" idx="4294967295"/>
          </p:nvPr>
        </p:nvSpPr>
        <p:spPr>
          <a:xfrm>
            <a:off x="2715450" y="2494275"/>
            <a:ext cx="4939200" cy="1451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solidFill>
                  <a:srgbClr val="66FF33"/>
                </a:solidFill>
              </a:rPr>
              <a:t>Any questions?</a:t>
            </a:r>
            <a:endParaRPr b="1" dirty="0">
              <a:solidFill>
                <a:srgbClr val="66FF3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66800" y="590550"/>
            <a:ext cx="5972100" cy="636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Presented by:</a:t>
            </a:r>
            <a:endParaRPr dirty="0"/>
          </a:p>
        </p:txBody>
      </p:sp>
      <p:sp>
        <p:nvSpPr>
          <p:cNvPr id="190" name="Shape 190"/>
          <p:cNvSpPr txBox="1">
            <a:spLocks noGrp="1"/>
          </p:cNvSpPr>
          <p:nvPr>
            <p:ph type="body" idx="2"/>
          </p:nvPr>
        </p:nvSpPr>
        <p:spPr>
          <a:xfrm>
            <a:off x="1066800" y="1504950"/>
            <a:ext cx="2924700" cy="2869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b="1" dirty="0">
                <a:solidFill>
                  <a:srgbClr val="FFCC00"/>
                </a:solidFill>
              </a:rPr>
              <a:t>Name :</a:t>
            </a:r>
          </a:p>
          <a:p>
            <a:pPr marL="171450" indent="-171450">
              <a:buClr>
                <a:schemeClr val="dk1"/>
              </a:buClr>
              <a:buSzPts val="1100"/>
            </a:pPr>
            <a:r>
              <a:rPr lang="en-US" sz="2000" dirty="0" err="1"/>
              <a:t>Tithir</a:t>
            </a:r>
            <a:r>
              <a:rPr lang="en-US" sz="2000" dirty="0"/>
              <a:t> Mahmud </a:t>
            </a:r>
            <a:r>
              <a:rPr lang="en-US" sz="2000" dirty="0" err="1"/>
              <a:t>Bakshi</a:t>
            </a:r>
            <a:endParaRPr lang="en-US" sz="2000" dirty="0"/>
          </a:p>
          <a:p>
            <a:pPr marL="171450" indent="-171450">
              <a:buClr>
                <a:schemeClr val="dk1"/>
              </a:buClr>
              <a:buSzPts val="1100"/>
            </a:pPr>
            <a:r>
              <a:rPr lang="en-US" sz="2000" dirty="0" err="1"/>
              <a:t>Snehashis</a:t>
            </a:r>
            <a:r>
              <a:rPr lang="en-US" sz="2000" dirty="0"/>
              <a:t> </a:t>
            </a:r>
            <a:r>
              <a:rPr lang="en-US" sz="2000" dirty="0" err="1"/>
              <a:t>Ghosh</a:t>
            </a:r>
            <a:r>
              <a:rPr lang="en-US" sz="2000" dirty="0"/>
              <a:t> </a:t>
            </a:r>
            <a:r>
              <a:rPr lang="en-US" sz="2000" dirty="0" err="1"/>
              <a:t>Pial</a:t>
            </a:r>
            <a:endParaRPr lang="en-US" sz="2000" dirty="0"/>
          </a:p>
          <a:p>
            <a:pPr marL="171450" indent="-171450">
              <a:buClr>
                <a:schemeClr val="dk1"/>
              </a:buClr>
              <a:buSzPts val="1100"/>
            </a:pPr>
            <a:r>
              <a:rPr lang="en-US" sz="2000" dirty="0" err="1"/>
              <a:t>Noshin</a:t>
            </a:r>
            <a:r>
              <a:rPr lang="en-US" sz="2000" dirty="0"/>
              <a:t> </a:t>
            </a:r>
            <a:r>
              <a:rPr lang="en-US" sz="2000" dirty="0" err="1"/>
              <a:t>Samiha</a:t>
            </a:r>
            <a:r>
              <a:rPr lang="en-US" sz="2000" dirty="0"/>
              <a:t> </a:t>
            </a:r>
            <a:r>
              <a:rPr lang="en-US" sz="2000" dirty="0" err="1"/>
              <a:t>Prova</a:t>
            </a:r>
            <a:endParaRPr lang="en-US" sz="2000" dirty="0"/>
          </a:p>
        </p:txBody>
      </p:sp>
      <p:sp>
        <p:nvSpPr>
          <p:cNvPr id="191" name="Shape 191"/>
          <p:cNvSpPr txBox="1">
            <a:spLocks noGrp="1"/>
          </p:cNvSpPr>
          <p:nvPr>
            <p:ph type="body" idx="2"/>
          </p:nvPr>
        </p:nvSpPr>
        <p:spPr>
          <a:xfrm>
            <a:off x="4191000" y="1504950"/>
            <a:ext cx="3257700" cy="2869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b="1" dirty="0">
                <a:solidFill>
                  <a:srgbClr val="FF6600"/>
                </a:solidFill>
              </a:rPr>
              <a:t>ID :</a:t>
            </a:r>
          </a:p>
          <a:p>
            <a:pPr marL="171450" indent="-171450"/>
            <a:r>
              <a:rPr lang="en-US" sz="2000" dirty="0"/>
              <a:t>2016-1-60-095</a:t>
            </a:r>
          </a:p>
          <a:p>
            <a:pPr marL="171450" indent="-171450"/>
            <a:r>
              <a:rPr lang="en-US" sz="2000" dirty="0"/>
              <a:t>2017-2-60-163</a:t>
            </a:r>
          </a:p>
          <a:p>
            <a:pPr marL="171450" indent="-171450"/>
            <a:r>
              <a:rPr lang="en-US" sz="2000" dirty="0"/>
              <a:t>2018-1-60-58</a:t>
            </a:r>
          </a:p>
        </p:txBody>
      </p:sp>
      <p:sp>
        <p:nvSpPr>
          <p:cNvPr id="192" name="Shape 192"/>
          <p:cNvSpPr txBox="1">
            <a:spLocks noGrp="1"/>
          </p:cNvSpPr>
          <p:nvPr>
            <p:ph type="body" idx="2"/>
          </p:nvPr>
        </p:nvSpPr>
        <p:spPr>
          <a:xfrm>
            <a:off x="1067100" y="3829725"/>
            <a:ext cx="6373200" cy="826500"/>
          </a:xfrm>
          <a:prstGeom prst="rect">
            <a:avLst/>
          </a:prstGeom>
        </p:spPr>
        <p:txBody>
          <a:bodyPr spcFirstLastPara="1" wrap="square" lIns="91425" tIns="91425" rIns="91425" bIns="91425" anchor="t" anchorCtr="0">
            <a:noAutofit/>
          </a:bodyPr>
          <a:lstStyle/>
          <a:p>
            <a:pPr marL="0" lvl="0" indent="0" rtl="0">
              <a:spcBef>
                <a:spcPts val="1000"/>
              </a:spcBef>
              <a:spcAft>
                <a:spcPts val="1000"/>
              </a:spcAft>
              <a:buNone/>
            </a:pPr>
            <a:endParaRPr sz="1000" dirty="0"/>
          </a:p>
        </p:txBody>
      </p:sp>
    </p:spTree>
    <p:extLst>
      <p:ext uri="{BB962C8B-B14F-4D97-AF65-F5344CB8AC3E}">
        <p14:creationId xmlns:p14="http://schemas.microsoft.com/office/powerpoint/2010/main" val="4290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lvl="0"/>
            <a:r>
              <a:rPr lang="en-US" dirty="0"/>
              <a:t>IOT Based Smart Garden Irrigation System</a:t>
            </a:r>
            <a:endParaRPr dirty="0"/>
          </a:p>
        </p:txBody>
      </p:sp>
    </p:spTree>
    <p:extLst>
      <p:ext uri="{BB962C8B-B14F-4D97-AF65-F5344CB8AC3E}">
        <p14:creationId xmlns:p14="http://schemas.microsoft.com/office/powerpoint/2010/main" val="263333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normAutofit lnSpcReduction="10000"/>
          </a:bodyPr>
          <a:lstStyle/>
          <a:p>
            <a:r>
              <a:rPr lang="en-US" dirty="0">
                <a:solidFill>
                  <a:schemeClr val="bg1"/>
                </a:solidFill>
                <a:latin typeface="Calibri" panose="020F0502020204030204" pitchFamily="34" charset="0"/>
                <a:cs typeface="Calibri" panose="020F0502020204030204" pitchFamily="34" charset="0"/>
              </a:rPr>
              <a:t>Monsoon dependent Bangladeshi Agriculture.</a:t>
            </a:r>
          </a:p>
          <a:p>
            <a:r>
              <a:rPr lang="en-US" dirty="0">
                <a:solidFill>
                  <a:schemeClr val="bg1"/>
                </a:solidFill>
                <a:latin typeface="Calibri" panose="020F0502020204030204" pitchFamily="34" charset="0"/>
                <a:cs typeface="Calibri" panose="020F0502020204030204" pitchFamily="34" charset="0"/>
              </a:rPr>
              <a:t>Automatic Irrigation.</a:t>
            </a:r>
          </a:p>
          <a:p>
            <a:r>
              <a:rPr lang="en-US" dirty="0">
                <a:solidFill>
                  <a:schemeClr val="bg1"/>
                </a:solidFill>
                <a:latin typeface="Calibri" panose="020F0502020204030204" pitchFamily="34" charset="0"/>
                <a:cs typeface="Calibri" panose="020F0502020204030204" pitchFamily="34" charset="0"/>
              </a:rPr>
              <a:t>Soil moisture, air humidity, temperature and water level in the soil are wirelessly transmitted using wireless technology for better </a:t>
            </a:r>
            <a:r>
              <a:rPr lang="en-US" dirty="0" smtClean="0">
                <a:solidFill>
                  <a:schemeClr val="bg1"/>
                </a:solidFill>
                <a:latin typeface="Calibri" panose="020F0502020204030204" pitchFamily="34" charset="0"/>
                <a:cs typeface="Calibri" panose="020F0502020204030204" pitchFamily="34" charset="0"/>
              </a:rPr>
              <a:t>production</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27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p:txBody>
          <a:bodyPr/>
          <a:lstStyle/>
          <a:p>
            <a:pPr marL="76200" indent="0">
              <a:buNone/>
            </a:pPr>
            <a:r>
              <a:rPr lang="en-US" sz="2000" dirty="0">
                <a:latin typeface="Calibri" panose="020F0502020204030204" pitchFamily="34" charset="0"/>
                <a:cs typeface="Calibri" panose="020F0502020204030204" pitchFamily="34" charset="0"/>
              </a:rPr>
              <a:t>Design a</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prototype of a web-based smart garden for monitoring and controlling water for soil-based plant.</a:t>
            </a:r>
          </a:p>
        </p:txBody>
      </p:sp>
    </p:spTree>
    <p:extLst>
      <p:ext uri="{BB962C8B-B14F-4D97-AF65-F5344CB8AC3E}">
        <p14:creationId xmlns:p14="http://schemas.microsoft.com/office/powerpoint/2010/main" val="368014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r>
              <a:rPr lang="en-US" sz="2000" dirty="0">
                <a:latin typeface="Calibri" panose="020F0502020204030204" pitchFamily="34" charset="0"/>
                <a:cs typeface="Calibri" panose="020F0502020204030204" pitchFamily="34" charset="0"/>
              </a:rPr>
              <a:t>Construct a web-based garden water system using instruments and write codes for the system to be online</a:t>
            </a:r>
          </a:p>
          <a:p>
            <a:r>
              <a:rPr lang="en-US" sz="2000" dirty="0">
                <a:latin typeface="Calibri" panose="020F0502020204030204" pitchFamily="34" charset="0"/>
                <a:cs typeface="Calibri" panose="020F0502020204030204" pitchFamily="34" charset="0"/>
              </a:rPr>
              <a:t>Use the system to control watering of the garden</a:t>
            </a:r>
          </a:p>
          <a:p>
            <a:r>
              <a:rPr lang="en-US" sz="2000" dirty="0">
                <a:latin typeface="Calibri" panose="020F0502020204030204" pitchFamily="34" charset="0"/>
                <a:cs typeface="Calibri" panose="020F0502020204030204" pitchFamily="34" charset="0"/>
              </a:rPr>
              <a:t>Continuously monitoring the status of sensors and provide signal for taking necessary action</a:t>
            </a:r>
            <a:r>
              <a:rPr lang="en-US" dirty="0"/>
              <a:t>.</a:t>
            </a:r>
          </a:p>
          <a:p>
            <a:r>
              <a:rPr lang="en-US" sz="2000" dirty="0">
                <a:latin typeface="Calibri" panose="020F0502020204030204" pitchFamily="34" charset="0"/>
                <a:cs typeface="Calibri" panose="020F0502020204030204" pitchFamily="34" charset="0"/>
              </a:rPr>
              <a:t>To get the output of soil water sensor and provide water to crop.</a:t>
            </a:r>
          </a:p>
          <a:p>
            <a:endParaRPr lang="en-US" dirty="0"/>
          </a:p>
        </p:txBody>
      </p:sp>
    </p:spTree>
    <p:extLst>
      <p:ext uri="{BB962C8B-B14F-4D97-AF65-F5344CB8AC3E}">
        <p14:creationId xmlns:p14="http://schemas.microsoft.com/office/powerpoint/2010/main" val="241246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b="0" dirty="0"/>
              <a:t>Figure 1 : System Architecture of IOT Backyard</a:t>
            </a:r>
          </a:p>
        </p:txBody>
      </p:sp>
      <p:pic>
        <p:nvPicPr>
          <p:cNvPr id="3"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8" y="514350"/>
            <a:ext cx="563974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71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4E0EB5E-EAE1-499F-BE85-60ECBDBFD8BC}"/>
              </a:ext>
            </a:extLst>
          </p:cNvPr>
          <p:cNvPicPr>
            <a:picLocks noChangeAspect="1"/>
          </p:cNvPicPr>
          <p:nvPr/>
        </p:nvPicPr>
        <p:blipFill>
          <a:blip r:embed="rId2"/>
          <a:stretch>
            <a:fillRect/>
          </a:stretch>
        </p:blipFill>
        <p:spPr>
          <a:xfrm>
            <a:off x="1447800" y="525603"/>
            <a:ext cx="6096000" cy="3417748"/>
          </a:xfrm>
          <a:prstGeom prst="rect">
            <a:avLst/>
          </a:prstGeom>
        </p:spPr>
      </p:pic>
      <p:sp>
        <p:nvSpPr>
          <p:cNvPr id="11" name="TextBox 10">
            <a:extLst>
              <a:ext uri="{FF2B5EF4-FFF2-40B4-BE49-F238E27FC236}">
                <a16:creationId xmlns:a16="http://schemas.microsoft.com/office/drawing/2014/main" xmlns="" id="{8DD57494-FCE4-419C-AC4C-76F535086507}"/>
              </a:ext>
            </a:extLst>
          </p:cNvPr>
          <p:cNvSpPr txBox="1"/>
          <p:nvPr/>
        </p:nvSpPr>
        <p:spPr>
          <a:xfrm>
            <a:off x="914400" y="4464008"/>
            <a:ext cx="7391400" cy="400110"/>
          </a:xfrm>
          <a:prstGeom prst="rect">
            <a:avLst/>
          </a:prstGeom>
          <a:noFill/>
        </p:spPr>
        <p:txBody>
          <a:bodyPr wrap="square" rtlCol="0">
            <a:spAutoFit/>
          </a:bodyPr>
          <a:lstStyle/>
          <a:p>
            <a:r>
              <a:rPr lang="en-US" sz="2000" dirty="0"/>
              <a:t>                   </a:t>
            </a:r>
            <a:r>
              <a:rPr lang="en-US" sz="2000" dirty="0">
                <a:solidFill>
                  <a:schemeClr val="bg1"/>
                </a:solidFill>
              </a:rPr>
              <a:t>Figure 2: Simulation scenario of irrigation</a:t>
            </a:r>
          </a:p>
        </p:txBody>
      </p:sp>
    </p:spTree>
    <p:extLst>
      <p:ext uri="{BB962C8B-B14F-4D97-AF65-F5344CB8AC3E}">
        <p14:creationId xmlns:p14="http://schemas.microsoft.com/office/powerpoint/2010/main" val="168085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Moisture Sensor:</a:t>
            </a:r>
            <a:endParaRPr lang="en-US" dirty="0"/>
          </a:p>
        </p:txBody>
      </p:sp>
      <p:sp>
        <p:nvSpPr>
          <p:cNvPr id="3" name="Text Placeholder 2"/>
          <p:cNvSpPr>
            <a:spLocks noGrp="1"/>
          </p:cNvSpPr>
          <p:nvPr>
            <p:ph type="body" idx="1"/>
          </p:nvPr>
        </p:nvSpPr>
        <p:spPr/>
        <p:txBody>
          <a:bodyPr>
            <a:normAutofit lnSpcReduction="10000"/>
          </a:bodyPr>
          <a:lstStyle/>
          <a:p>
            <a:r>
              <a:rPr lang="en-US" dirty="0"/>
              <a:t>The Soil Moisture Sensor is used to measure the volumetric water content of </a:t>
            </a:r>
            <a:r>
              <a:rPr lang="en-US" dirty="0" smtClean="0"/>
              <a:t>soil</a:t>
            </a:r>
          </a:p>
          <a:p>
            <a:r>
              <a:rPr lang="en-US" dirty="0" smtClean="0"/>
              <a:t>Measures </a:t>
            </a:r>
            <a:r>
              <a:rPr lang="en-US" dirty="0"/>
              <a:t>the loss of moisture over time due to evaporation and plant </a:t>
            </a:r>
            <a:r>
              <a:rPr lang="en-US" dirty="0" smtClean="0"/>
              <a:t>uptake</a:t>
            </a:r>
          </a:p>
          <a:p>
            <a:r>
              <a:rPr lang="en-US" dirty="0"/>
              <a:t>Evaluate optimum soil moisture contents for various species of </a:t>
            </a:r>
            <a:r>
              <a:rPr lang="en-US" dirty="0" smtClean="0"/>
              <a:t>plants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02" t="16697" r="5265" b="14825"/>
          <a:stretch/>
        </p:blipFill>
        <p:spPr>
          <a:xfrm>
            <a:off x="7010400" y="1428750"/>
            <a:ext cx="1981201" cy="2971800"/>
          </a:xfrm>
          <a:prstGeom prst="rect">
            <a:avLst/>
          </a:prstGeom>
        </p:spPr>
      </p:pic>
    </p:spTree>
    <p:extLst>
      <p:ext uri="{BB962C8B-B14F-4D97-AF65-F5344CB8AC3E}">
        <p14:creationId xmlns:p14="http://schemas.microsoft.com/office/powerpoint/2010/main" val="1670330632"/>
      </p:ext>
    </p:extLst>
  </p:cSld>
  <p:clrMapOvr>
    <a:masterClrMapping/>
  </p:clrMapOvr>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791</Words>
  <Application>Microsoft Office PowerPoint</Application>
  <PresentationFormat>On-screen Show (16:9)</PresentationFormat>
  <Paragraphs>76</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Hind</vt:lpstr>
      <vt:lpstr>SimSun</vt:lpstr>
      <vt:lpstr>Calibri</vt:lpstr>
      <vt:lpstr>Dumaine</vt:lpstr>
      <vt:lpstr>CSE442</vt:lpstr>
      <vt:lpstr>Presented by:</vt:lpstr>
      <vt:lpstr>IOT Based Smart Garden Irrigation System</vt:lpstr>
      <vt:lpstr>Introduction</vt:lpstr>
      <vt:lpstr>Problem Statement:</vt:lpstr>
      <vt:lpstr>Objectives:</vt:lpstr>
      <vt:lpstr>PowerPoint Presentation</vt:lpstr>
      <vt:lpstr>PowerPoint Presentation</vt:lpstr>
      <vt:lpstr>Soil Moisture Sensor:</vt:lpstr>
      <vt:lpstr>Temperature and Humidity Sensor:</vt:lpstr>
      <vt:lpstr>Design Structure:</vt:lpstr>
      <vt:lpstr>[contd.]</vt:lpstr>
      <vt:lpstr>Connecting Hardware Elements:</vt:lpstr>
      <vt:lpstr>Analysis and Calculations:</vt:lpstr>
      <vt:lpstr>Design Analysis:</vt:lpstr>
      <vt:lpstr>Advantages:</vt:lpstr>
      <vt:lpstr>Conclusion and Future Work:</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Noshin Samiha Prova</dc:creator>
  <cp:lastModifiedBy>Noshin Samiha Prova</cp:lastModifiedBy>
  <cp:revision>24</cp:revision>
  <dcterms:modified xsi:type="dcterms:W3CDTF">2021-01-08T18:44:49Z</dcterms:modified>
</cp:coreProperties>
</file>