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39"/>
            <a:ext cx="9143999" cy="10261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3901" y="0"/>
            <a:ext cx="4740098" cy="59983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88543" cy="10206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17" y="52323"/>
            <a:ext cx="9145833" cy="90182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0724" y="1691589"/>
            <a:ext cx="7177913" cy="5439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DBF5F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DBF5F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DBF5F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39"/>
            <a:ext cx="9143999" cy="10261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3901" y="0"/>
            <a:ext cx="4740098" cy="59983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543" cy="10206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17" y="52323"/>
            <a:ext cx="9145833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5973" y="2972511"/>
            <a:ext cx="3972052" cy="78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DBF5F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6938" y="2457145"/>
            <a:ext cx="11468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GA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SH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1784" y="2457145"/>
            <a:ext cx="381317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25575" algn="l"/>
                <a:tab pos="1924050" algn="l"/>
              </a:tabLst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00" spc="-9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00" spc="-9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00" spc="1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GE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00" spc="-5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00" spc="-5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00" spc="2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6268" y="3463493"/>
            <a:ext cx="12928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LEADER</a:t>
            </a:r>
            <a:r>
              <a:rPr dirty="0" sz="22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6795" y="3463493"/>
            <a:ext cx="2957195" cy="13677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22860">
              <a:lnSpc>
                <a:spcPct val="101000"/>
              </a:lnSpc>
              <a:spcBef>
                <a:spcPts val="70"/>
              </a:spcBef>
            </a:pP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M.EVANGELIN</a:t>
            </a:r>
            <a:r>
              <a:rPr dirty="0" sz="22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2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TEAM </a:t>
            </a:r>
            <a:r>
              <a:rPr dirty="0" sz="2200" spc="-5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Times New Roman"/>
                <a:cs typeface="Times New Roman"/>
              </a:rPr>
              <a:t>R.KAVIYA</a:t>
            </a:r>
            <a:endParaRPr sz="2200">
              <a:latin typeface="Times New Roman"/>
              <a:cs typeface="Times New Roman"/>
            </a:endParaRPr>
          </a:p>
          <a:p>
            <a:pPr marL="12700" marR="663575">
              <a:lnSpc>
                <a:spcPts val="2630"/>
              </a:lnSpc>
              <a:spcBef>
                <a:spcPts val="85"/>
              </a:spcBef>
            </a:pP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B.SNEHA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SU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00" spc="-5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200" spc="3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00" spc="1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391" y="1403603"/>
            <a:ext cx="7228205" cy="13806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3176727"/>
            <a:ext cx="7803515" cy="258953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 marR="5080">
              <a:lnSpc>
                <a:spcPts val="2310"/>
              </a:lnSpc>
              <a:spcBef>
                <a:spcPts val="665"/>
              </a:spcBef>
              <a:buClr>
                <a:srgbClr val="0AD0D9"/>
              </a:buClr>
              <a:buSzPct val="89583"/>
              <a:buFont typeface="Wingdings"/>
              <a:buChar char=""/>
              <a:tabLst>
                <a:tab pos="242570" algn="l"/>
                <a:tab pos="1426210" algn="l"/>
                <a:tab pos="1520825" algn="l"/>
                <a:tab pos="1936750" algn="l"/>
                <a:tab pos="3171190" algn="l"/>
                <a:tab pos="3586479" algn="l"/>
                <a:tab pos="4487545" algn="l"/>
                <a:tab pos="4898390" algn="l"/>
                <a:tab pos="5203825" algn="l"/>
                <a:tab pos="5753100" algn="l"/>
                <a:tab pos="6090920" algn="l"/>
                <a:tab pos="6814820" algn="l"/>
                <a:tab pos="6991984" algn="l"/>
                <a:tab pos="7226934" algn="l"/>
              </a:tabLst>
            </a:pP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There</a:t>
            </a:r>
            <a:r>
              <a:rPr dirty="0" sz="24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is	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evidence</a:t>
            </a:r>
            <a:r>
              <a:rPr dirty="0" sz="24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that</a:t>
            </a:r>
            <a:r>
              <a:rPr dirty="0" sz="2400" spc="-1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accident</a:t>
            </a:r>
            <a:r>
              <a:rPr dirty="0" sz="24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rates	are	related	</a:t>
            </a:r>
            <a:r>
              <a:rPr dirty="0" sz="2400" spc="-10">
                <a:solidFill>
                  <a:srgbClr val="FFFFFF"/>
                </a:solidFill>
                <a:latin typeface="Constantia"/>
                <a:cs typeface="Constantia"/>
              </a:rPr>
              <a:t>to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the 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dis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si</a:t>
            </a:r>
            <a:r>
              <a:rPr dirty="0" sz="2400" spc="-1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	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-4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arian</a:t>
            </a:r>
            <a:r>
              <a:rPr dirty="0" sz="2400" spc="-3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eed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-8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ehic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es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dirty="0" sz="24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he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-2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af</a:t>
            </a:r>
            <a:r>
              <a:rPr dirty="0" sz="2400" spc="7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ic 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stream.</a:t>
            </a:r>
            <a:endParaRPr sz="2400">
              <a:latin typeface="Constantia"/>
              <a:cs typeface="Constantia"/>
            </a:endParaRPr>
          </a:p>
          <a:p>
            <a:pPr marL="12700" marR="252729">
              <a:lnSpc>
                <a:spcPts val="2310"/>
              </a:lnSpc>
              <a:spcBef>
                <a:spcPts val="565"/>
              </a:spcBef>
              <a:buClr>
                <a:srgbClr val="0AD0D9"/>
              </a:buClr>
              <a:buSzPct val="89583"/>
              <a:buFont typeface="Wingdings"/>
              <a:buChar char=""/>
              <a:tabLst>
                <a:tab pos="242570" algn="l"/>
                <a:tab pos="1598930" algn="l"/>
                <a:tab pos="2061210" algn="l"/>
                <a:tab pos="2318385" algn="l"/>
                <a:tab pos="3321685" algn="l"/>
                <a:tab pos="3394710" algn="l"/>
                <a:tab pos="4396105" algn="l"/>
                <a:tab pos="4681220" algn="l"/>
                <a:tab pos="5248910" algn="l"/>
                <a:tab pos="5474970" algn="l"/>
                <a:tab pos="6384290" algn="l"/>
                <a:tab pos="6804025" algn="l"/>
              </a:tabLst>
            </a:pPr>
            <a:r>
              <a:rPr dirty="0" sz="2400" spc="2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400" spc="-3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400" spc="-1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di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ff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 spc="-2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ent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studies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	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 spc="-1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he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an</a:t>
            </a:r>
            <a:r>
              <a:rPr dirty="0" sz="2400" spc="-3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being  </a:t>
            </a:r>
            <a:r>
              <a:rPr dirty="0" sz="2400" spc="-30">
                <a:solidFill>
                  <a:srgbClr val="FFFFFF"/>
                </a:solidFill>
                <a:latin typeface="Constantia"/>
                <a:cs typeface="Constantia"/>
              </a:rPr>
              <a:t>involved</a:t>
            </a:r>
            <a:r>
              <a:rPr dirty="0" sz="2400" spc="1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in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an	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accident	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follows	shaped	distribution</a:t>
            </a:r>
            <a:r>
              <a:rPr dirty="0" sz="2400" spc="-1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12700" marR="895350">
              <a:lnSpc>
                <a:spcPct val="80000"/>
              </a:lnSpc>
              <a:spcBef>
                <a:spcPts val="590"/>
              </a:spcBef>
              <a:buClr>
                <a:srgbClr val="0AD0D9"/>
              </a:buClr>
              <a:buSzPct val="89583"/>
              <a:buFont typeface="Wingdings"/>
              <a:buChar char=""/>
              <a:tabLst>
                <a:tab pos="242570" algn="l"/>
                <a:tab pos="1109345" algn="l"/>
                <a:tab pos="1392555" algn="l"/>
                <a:tab pos="1785620" algn="l"/>
                <a:tab pos="2272665" algn="l"/>
                <a:tab pos="2686685" algn="l"/>
                <a:tab pos="3258185" algn="l"/>
                <a:tab pos="3691254" algn="l"/>
                <a:tab pos="4373245" algn="l"/>
                <a:tab pos="4634230" algn="l"/>
                <a:tab pos="5201285" algn="l"/>
                <a:tab pos="5616575" algn="l"/>
                <a:tab pos="6266180" algn="l"/>
              </a:tabLst>
            </a:pP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4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minimum	occurring	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when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the	</a:t>
            </a:r>
            <a:r>
              <a:rPr dirty="0" sz="2400" spc="-10">
                <a:solidFill>
                  <a:srgbClr val="FFFFFF"/>
                </a:solidFill>
                <a:latin typeface="Constantia"/>
                <a:cs typeface="Constantia"/>
              </a:rPr>
              <a:t>vehicle	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is 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 spc="-7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400" spc="-8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elli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at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he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-7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400" spc="-8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 spc="-2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400" spc="-8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400" spc="-2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4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af</a:t>
            </a:r>
            <a:r>
              <a:rPr dirty="0" sz="2400" spc="7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-1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dirty="0" sz="24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r  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slightly	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above.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3347" y="5500115"/>
            <a:ext cx="2711196" cy="13578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1276" y="1595627"/>
            <a:ext cx="2226437" cy="6902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2445207"/>
            <a:ext cx="7820025" cy="81470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0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706755" algn="l"/>
                <a:tab pos="868680" algn="l"/>
                <a:tab pos="1729739" algn="l"/>
                <a:tab pos="2168525" algn="l"/>
                <a:tab pos="2475230" algn="l"/>
                <a:tab pos="3023235" algn="l"/>
                <a:tab pos="3221990" algn="l"/>
                <a:tab pos="3721735" algn="l"/>
                <a:tab pos="3776345" algn="l"/>
                <a:tab pos="4787900" algn="l"/>
                <a:tab pos="6811009" algn="l"/>
                <a:tab pos="7199630" algn="l"/>
              </a:tabLst>
            </a:pP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sk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or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tr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5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w 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and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where	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to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store	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the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vehicle.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6232" y="3570732"/>
            <a:ext cx="6848856" cy="29443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6604" y="1650479"/>
            <a:ext cx="3803777" cy="57595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2832938"/>
            <a:ext cx="7539990" cy="305752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 marR="522605">
              <a:lnSpc>
                <a:spcPts val="2810"/>
              </a:lnSpc>
              <a:spcBef>
                <a:spcPts val="44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962660" algn="l"/>
                <a:tab pos="1940560" algn="l"/>
                <a:tab pos="2283460" algn="l"/>
                <a:tab pos="2644775" algn="l"/>
                <a:tab pos="3083560" algn="l"/>
                <a:tab pos="3323590" algn="l"/>
                <a:tab pos="3700779" algn="l"/>
                <a:tab pos="4427855" algn="l"/>
                <a:tab pos="4802505" algn="l"/>
                <a:tab pos="4866640" algn="l"/>
                <a:tab pos="5177790" algn="l"/>
                <a:tab pos="5250180" algn="l"/>
                <a:tab pos="6726555" algn="l"/>
              </a:tabLst>
            </a:pP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5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65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ould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re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su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re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n 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mean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speed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and	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in	the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spread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of	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speed</a:t>
            </a:r>
            <a:endParaRPr sz="2600">
              <a:latin typeface="Constantia"/>
              <a:cs typeface="Constantia"/>
            </a:endParaRPr>
          </a:p>
          <a:p>
            <a:pPr lvl="1" marL="1094740" indent="-168275">
              <a:lnSpc>
                <a:spcPts val="2340"/>
              </a:lnSpc>
              <a:spcBef>
                <a:spcPts val="305"/>
              </a:spcBef>
              <a:buClr>
                <a:srgbClr val="009DD9"/>
              </a:buClr>
              <a:buSzPct val="65853"/>
              <a:buFont typeface="Wingdings"/>
              <a:buChar char=""/>
              <a:tabLst>
                <a:tab pos="1095375" algn="l"/>
                <a:tab pos="2265680" algn="l"/>
                <a:tab pos="2877820" algn="l"/>
                <a:tab pos="4486275" algn="l"/>
                <a:tab pos="4842510" algn="l"/>
                <a:tab pos="5582285" algn="l"/>
              </a:tabLst>
            </a:pPr>
            <a:r>
              <a:rPr dirty="0" sz="2050" spc="15">
                <a:solidFill>
                  <a:srgbClr val="FFFFFF"/>
                </a:solidFill>
                <a:latin typeface="Constantia"/>
                <a:cs typeface="Constantia"/>
              </a:rPr>
              <a:t>This</a:t>
            </a:r>
            <a:r>
              <a:rPr dirty="0" sz="2050" spc="4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>
                <a:solidFill>
                  <a:srgbClr val="FFFFFF"/>
                </a:solidFill>
                <a:latin typeface="Constantia"/>
                <a:cs typeface="Constantia"/>
              </a:rPr>
              <a:t>will	</a:t>
            </a:r>
            <a:r>
              <a:rPr dirty="0" sz="2050" spc="15">
                <a:solidFill>
                  <a:srgbClr val="FFFFFF"/>
                </a:solidFill>
                <a:latin typeface="Constantia"/>
                <a:cs typeface="Constantia"/>
              </a:rPr>
              <a:t>lead	</a:t>
            </a:r>
            <a:r>
              <a:rPr dirty="0" sz="2050" spc="-15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2050" spc="48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 spc="5">
                <a:solidFill>
                  <a:srgbClr val="FFFFFF"/>
                </a:solidFill>
                <a:latin typeface="Constantia"/>
                <a:cs typeface="Constantia"/>
              </a:rPr>
              <a:t>reduction	in	crash	</a:t>
            </a:r>
            <a:r>
              <a:rPr dirty="0" sz="2050" spc="15">
                <a:solidFill>
                  <a:srgbClr val="FFFFFF"/>
                </a:solidFill>
                <a:latin typeface="Constantia"/>
                <a:cs typeface="Constantia"/>
              </a:rPr>
              <a:t>number</a:t>
            </a:r>
            <a:r>
              <a:rPr dirty="0" sz="2050" spc="4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 spc="2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endParaRPr sz="2050">
              <a:latin typeface="Constantia"/>
              <a:cs typeface="Constantia"/>
            </a:endParaRPr>
          </a:p>
          <a:p>
            <a:pPr marL="927100">
              <a:lnSpc>
                <a:spcPts val="2400"/>
              </a:lnSpc>
            </a:pPr>
            <a:r>
              <a:rPr dirty="0" sz="2100" spc="-20">
                <a:solidFill>
                  <a:srgbClr val="FFFFFF"/>
                </a:solidFill>
                <a:latin typeface="Constantia"/>
                <a:cs typeface="Constantia"/>
              </a:rPr>
              <a:t>severity</a:t>
            </a:r>
            <a:endParaRPr sz="2100">
              <a:latin typeface="Constantia"/>
              <a:cs typeface="Constantia"/>
            </a:endParaRPr>
          </a:p>
          <a:p>
            <a:pPr lvl="1" marL="1094740" indent="-168275">
              <a:lnSpc>
                <a:spcPts val="2420"/>
              </a:lnSpc>
              <a:spcBef>
                <a:spcPts val="254"/>
              </a:spcBef>
              <a:buClr>
                <a:srgbClr val="009DD9"/>
              </a:buClr>
              <a:buSzPct val="64285"/>
              <a:buFont typeface="Wingdings"/>
              <a:buChar char=""/>
              <a:tabLst>
                <a:tab pos="1095375" algn="l"/>
                <a:tab pos="2508250" algn="l"/>
                <a:tab pos="3298190" algn="l"/>
                <a:tab pos="4883150" algn="l"/>
                <a:tab pos="7298690" algn="l"/>
              </a:tabLst>
            </a:pPr>
            <a:r>
              <a:rPr dirty="0" sz="2100" spc="-5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100" spc="-6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om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100" spc="-6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sp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eed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1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100" spc="-3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100" spc="-4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100" spc="-4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een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eff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ec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100" spc="-6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100" spc="-4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endParaRPr sz="2100">
              <a:latin typeface="Constantia"/>
              <a:cs typeface="Constantia"/>
            </a:endParaRPr>
          </a:p>
          <a:p>
            <a:pPr marL="927100">
              <a:lnSpc>
                <a:spcPts val="2360"/>
              </a:lnSpc>
              <a:tabLst>
                <a:tab pos="2076450" algn="l"/>
              </a:tabLst>
            </a:pPr>
            <a:r>
              <a:rPr dirty="0" sz="2050" spc="10">
                <a:solidFill>
                  <a:srgbClr val="FFFFFF"/>
                </a:solidFill>
                <a:latin typeface="Constantia"/>
                <a:cs typeface="Constantia"/>
              </a:rPr>
              <a:t>reducing	speed</a:t>
            </a:r>
            <a:endParaRPr sz="2050">
              <a:latin typeface="Constantia"/>
              <a:cs typeface="Constantia"/>
            </a:endParaRPr>
          </a:p>
          <a:p>
            <a:pPr lvl="1" marL="1095375" indent="-168275">
              <a:lnSpc>
                <a:spcPct val="100000"/>
              </a:lnSpc>
              <a:spcBef>
                <a:spcPts val="265"/>
              </a:spcBef>
              <a:buClr>
                <a:srgbClr val="009DD9"/>
              </a:buClr>
              <a:buSzPct val="64285"/>
              <a:buFont typeface="Wingdings"/>
              <a:buChar char=""/>
              <a:tabLst>
                <a:tab pos="1095375" algn="l"/>
                <a:tab pos="2266315" algn="l"/>
                <a:tab pos="2691130" algn="l"/>
                <a:tab pos="3710304" algn="l"/>
                <a:tab pos="4531995" algn="l"/>
                <a:tab pos="5162550" algn="l"/>
              </a:tabLst>
            </a:pPr>
            <a:r>
              <a:rPr dirty="0" sz="2100" spc="-30">
                <a:solidFill>
                  <a:srgbClr val="FFFFFF"/>
                </a:solidFill>
                <a:latin typeface="Constantia"/>
                <a:cs typeface="Constantia"/>
              </a:rPr>
              <a:t>Not</a:t>
            </a:r>
            <a:r>
              <a:rPr dirty="0" sz="2100" spc="459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Constantia"/>
                <a:cs typeface="Constantia"/>
              </a:rPr>
              <a:t>only	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on	</a:t>
            </a: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100" spc="4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30">
                <a:solidFill>
                  <a:srgbClr val="FFFFFF"/>
                </a:solidFill>
                <a:latin typeface="Constantia"/>
                <a:cs typeface="Constantia"/>
              </a:rPr>
              <a:t>site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where	</a:t>
            </a: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they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have</a:t>
            </a:r>
            <a:r>
              <a:rPr dirty="0" sz="2100" spc="4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been</a:t>
            </a:r>
            <a:r>
              <a:rPr dirty="0" sz="2100" spc="4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set</a:t>
            </a:r>
            <a:r>
              <a:rPr dirty="0" sz="2100" spc="409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up</a:t>
            </a:r>
            <a:endParaRPr sz="2100">
              <a:latin typeface="Constantia"/>
              <a:cs typeface="Constantia"/>
            </a:endParaRPr>
          </a:p>
          <a:p>
            <a:pPr lvl="1" marL="1095375" indent="-168275">
              <a:lnSpc>
                <a:spcPts val="2420"/>
              </a:lnSpc>
              <a:spcBef>
                <a:spcPts val="254"/>
              </a:spcBef>
              <a:buClr>
                <a:srgbClr val="009DD9"/>
              </a:buClr>
              <a:buSzPct val="64285"/>
              <a:buFont typeface="Wingdings"/>
              <a:buChar char=""/>
              <a:tabLst>
                <a:tab pos="1095375" algn="l"/>
                <a:tab pos="2197735" algn="l"/>
                <a:tab pos="2559050" algn="l"/>
                <a:tab pos="3536950" algn="l"/>
                <a:tab pos="6584315" algn="l"/>
              </a:tabLst>
            </a:pP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But</a:t>
            </a:r>
            <a:r>
              <a:rPr dirty="0" sz="2100" spc="4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also	in	</a:t>
            </a: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leading	</a:t>
            </a:r>
            <a:r>
              <a:rPr dirty="0" sz="2100" spc="-35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2100" spc="4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100" spc="4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change</a:t>
            </a:r>
            <a:r>
              <a:rPr dirty="0" sz="2100" spc="4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dirty="0" sz="2100" spc="4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Constantia"/>
                <a:cs typeface="Constantia"/>
              </a:rPr>
              <a:t>attitudes	</a:t>
            </a:r>
            <a:r>
              <a:rPr dirty="0" sz="2100" spc="-35">
                <a:solidFill>
                  <a:srgbClr val="FFFFFF"/>
                </a:solidFill>
                <a:latin typeface="Constantia"/>
                <a:cs typeface="Constantia"/>
              </a:rPr>
              <a:t>towards</a:t>
            </a:r>
            <a:endParaRPr sz="2100">
              <a:latin typeface="Constantia"/>
              <a:cs typeface="Constantia"/>
            </a:endParaRPr>
          </a:p>
          <a:p>
            <a:pPr marL="927100">
              <a:lnSpc>
                <a:spcPts val="2360"/>
              </a:lnSpc>
            </a:pPr>
            <a:r>
              <a:rPr dirty="0" sz="2050" spc="10">
                <a:solidFill>
                  <a:srgbClr val="FFFFFF"/>
                </a:solidFill>
                <a:latin typeface="Constantia"/>
                <a:cs typeface="Constantia"/>
              </a:rPr>
              <a:t>speeding</a:t>
            </a:r>
            <a:endParaRPr sz="205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8232" y="854963"/>
            <a:ext cx="2468880" cy="20116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1951" y="1618462"/>
            <a:ext cx="5097653" cy="6674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2588209"/>
            <a:ext cx="7738745" cy="1688464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688975" algn="l"/>
                <a:tab pos="1054735" algn="l"/>
                <a:tab pos="1755139" algn="l"/>
                <a:tab pos="2855595" algn="l"/>
                <a:tab pos="3665220" algn="l"/>
                <a:tab pos="4110354" algn="l"/>
                <a:tab pos="4613275" algn="l"/>
                <a:tab pos="6238240" algn="l"/>
                <a:tab pos="7066915" algn="l"/>
              </a:tabLst>
            </a:pP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ne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tree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ere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n  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two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streets</a:t>
            </a:r>
            <a:endParaRPr sz="2600">
              <a:latin typeface="Constantia"/>
              <a:cs typeface="Constantia"/>
            </a:endParaRPr>
          </a:p>
          <a:p>
            <a:pPr marL="12700" marR="548005">
              <a:lnSpc>
                <a:spcPct val="100499"/>
              </a:lnSpc>
              <a:spcBef>
                <a:spcPts val="50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862330" algn="l"/>
                <a:tab pos="1738630" algn="l"/>
                <a:tab pos="2576195" algn="l"/>
                <a:tab pos="3079750" algn="l"/>
                <a:tab pos="4553585" algn="l"/>
                <a:tab pos="5560695" algn="l"/>
                <a:tab pos="6696709" algn="l"/>
              </a:tabLst>
            </a:pP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unc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om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op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os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5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tre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 spc="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 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been	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removed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0339" y="1330401"/>
            <a:ext cx="3442589" cy="5165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9104" y="2731084"/>
            <a:ext cx="7402195" cy="2086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69570">
              <a:lnSpc>
                <a:spcPct val="99900"/>
              </a:lnSpc>
              <a:spcBef>
                <a:spcPts val="9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1172845" algn="l"/>
                <a:tab pos="1537335" algn="l"/>
                <a:tab pos="1707514" algn="l"/>
                <a:tab pos="1991360" algn="l"/>
                <a:tab pos="2109470" algn="l"/>
                <a:tab pos="3038475" algn="l"/>
                <a:tab pos="3970020" algn="l"/>
                <a:tab pos="4347845" algn="l"/>
                <a:tab pos="4472940" algn="l"/>
                <a:tab pos="5263515" algn="l"/>
                <a:tab pos="5479415" algn="l"/>
                <a:tab pos="6490970" algn="l"/>
                <a:tab pos="6865620" algn="l"/>
              </a:tabLst>
            </a:pPr>
            <a:r>
              <a:rPr dirty="0" sz="2600" spc="-4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ont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ol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uc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ou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uc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ou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 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means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of	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implementing	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an		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urban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traffic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management	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scheme</a:t>
            </a:r>
            <a:endParaRPr sz="2600">
              <a:latin typeface="Constantia"/>
              <a:cs typeface="Constantia"/>
            </a:endParaRPr>
          </a:p>
          <a:p>
            <a:pPr marL="12700" marR="5080">
              <a:lnSpc>
                <a:spcPct val="100499"/>
              </a:lnSpc>
              <a:spcBef>
                <a:spcPts val="610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4640" algn="l"/>
                <a:tab pos="647065" algn="l"/>
                <a:tab pos="794385" algn="l"/>
                <a:tab pos="1620520" algn="l"/>
                <a:tab pos="2562225" algn="l"/>
                <a:tab pos="2946400" algn="l"/>
                <a:tab pos="3385185" algn="l"/>
                <a:tab pos="4516120" algn="l"/>
                <a:tab pos="5911850" algn="l"/>
              </a:tabLst>
            </a:pPr>
            <a:r>
              <a:rPr dirty="0" sz="2600" spc="-9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	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ppl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6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sue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obj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7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5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, 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not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safety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objectives.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8295" y="1188719"/>
            <a:ext cx="4119245" cy="13851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2803017"/>
            <a:ext cx="7407275" cy="814069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04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4640" algn="l"/>
                <a:tab pos="1076960" algn="l"/>
                <a:tab pos="2348230" algn="l"/>
                <a:tab pos="2399030" algn="l"/>
                <a:tab pos="3112135" algn="l"/>
                <a:tab pos="3914140" algn="l"/>
                <a:tab pos="4550410" algn="l"/>
                <a:tab pos="5099050" algn="l"/>
                <a:tab pos="5167630" algn="l"/>
                <a:tab pos="6713855" algn="l"/>
                <a:tab pos="7113270" algn="l"/>
              </a:tabLst>
            </a:pP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The	capacity	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accommodate	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the		demands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is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600" spc="-4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6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 spc="5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ll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dirty="0" sz="2600" spc="-5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7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op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me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9612" y="3594049"/>
            <a:ext cx="449643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95400" algn="l"/>
                <a:tab pos="1738630" algn="l"/>
                <a:tab pos="2904490" algn="l"/>
              </a:tabLst>
            </a:pP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because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of	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serious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constraints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04" y="3594049"/>
            <a:ext cx="2199640" cy="81915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  <a:tabLst>
                <a:tab pos="1186180" algn="l"/>
              </a:tabLst>
            </a:pP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5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, 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against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funds.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3" y="900683"/>
            <a:ext cx="7315073" cy="12800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3222609"/>
            <a:ext cx="6095365" cy="145288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794385" algn="l"/>
                <a:tab pos="2007235" algn="l"/>
                <a:tab pos="3253740" algn="l"/>
                <a:tab pos="4260850" algn="l"/>
              </a:tabLst>
            </a:pPr>
            <a:r>
              <a:rPr dirty="0" sz="2600" spc="-120">
                <a:solidFill>
                  <a:srgbClr val="FFFFFF"/>
                </a:solidFill>
                <a:latin typeface="Constantia"/>
                <a:cs typeface="Constantia"/>
              </a:rPr>
              <a:t>To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achieve	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smooth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traffic	</a:t>
            </a:r>
            <a:r>
              <a:rPr dirty="0" sz="2600" spc="35">
                <a:solidFill>
                  <a:srgbClr val="FFFFFF"/>
                </a:solidFill>
                <a:latin typeface="Constantia"/>
                <a:cs typeface="Constantia"/>
              </a:rPr>
              <a:t>flow</a:t>
            </a:r>
            <a:endParaRPr sz="2600">
              <a:latin typeface="Constantia"/>
              <a:cs typeface="Constantia"/>
            </a:endParaRPr>
          </a:p>
          <a:p>
            <a:pPr marL="294640" indent="-28257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794385" algn="l"/>
                <a:tab pos="1994535" algn="l"/>
                <a:tab pos="2997200" algn="l"/>
              </a:tabLst>
            </a:pPr>
            <a:r>
              <a:rPr dirty="0" sz="2600" spc="-120">
                <a:solidFill>
                  <a:srgbClr val="FFFFFF"/>
                </a:solidFill>
                <a:latin typeface="Constantia"/>
                <a:cs typeface="Constantia"/>
              </a:rPr>
              <a:t>To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reduce	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traffic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accidents</a:t>
            </a:r>
            <a:endParaRPr sz="2600">
              <a:latin typeface="Constantia"/>
              <a:cs typeface="Constantia"/>
            </a:endParaRPr>
          </a:p>
          <a:p>
            <a:pPr marL="294640" indent="-282575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794385" algn="l"/>
                <a:tab pos="1805305" algn="l"/>
                <a:tab pos="4901565" algn="l"/>
              </a:tabLst>
            </a:pPr>
            <a:r>
              <a:rPr dirty="0" sz="2600" spc="-120">
                <a:solidFill>
                  <a:srgbClr val="FFFFFF"/>
                </a:solidFill>
                <a:latin typeface="Constantia"/>
                <a:cs typeface="Constantia"/>
              </a:rPr>
              <a:t>To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create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pedestrain</a:t>
            </a:r>
            <a:r>
              <a:rPr dirty="0" sz="2600" spc="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–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friendly	facilities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dirty="0" spc="-100"/>
              <a:t> </a:t>
            </a:r>
            <a:r>
              <a:rPr dirty="0" spc="-35"/>
              <a:t>YOU.....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703" y="1833359"/>
            <a:ext cx="7337933" cy="5485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2616" y="2857500"/>
            <a:ext cx="4000500" cy="35707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180" y="2089454"/>
            <a:ext cx="6130925" cy="11153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3497326"/>
            <a:ext cx="7668895" cy="203962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469900" marR="5080" indent="-457834">
              <a:lnSpc>
                <a:spcPct val="79600"/>
              </a:lnSpc>
              <a:spcBef>
                <a:spcPts val="605"/>
              </a:spcBef>
              <a:buClr>
                <a:srgbClr val="0AD0D9"/>
              </a:buClr>
              <a:buSzPct val="95000"/>
              <a:buFont typeface="Wingdings"/>
              <a:buChar char=""/>
              <a:tabLst>
                <a:tab pos="469900" algn="l"/>
                <a:tab pos="470534" algn="l"/>
                <a:tab pos="3211195" algn="l"/>
                <a:tab pos="3512820" algn="l"/>
                <a:tab pos="5920105" algn="l"/>
              </a:tabLst>
            </a:pPr>
            <a:r>
              <a:rPr dirty="0" sz="2000" spc="-114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0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000" spc="2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 spc="2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 spc="-4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000" spc="-2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0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000" spc="-3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000" spc="1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000" spc="-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j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000" spc="1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2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000" spc="-1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2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000" spc="-15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  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existing 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road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 network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tantia"/>
                <a:cs typeface="Constantia"/>
              </a:rPr>
              <a:t>improve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traffic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 operations</a:t>
            </a:r>
            <a:r>
              <a:rPr dirty="0" sz="2000" spc="5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without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major</a:t>
            </a:r>
            <a:r>
              <a:rPr dirty="0" sz="2000" spc="3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constructions</a:t>
            </a:r>
            <a:r>
              <a:rPr dirty="0" sz="2000" spc="-1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Wingdings"/>
              <a:buChar char=""/>
            </a:pPr>
            <a:endParaRPr sz="1950">
              <a:latin typeface="Constantia"/>
              <a:cs typeface="Constantia"/>
            </a:endParaRPr>
          </a:p>
          <a:p>
            <a:pPr marL="469900" indent="-457834">
              <a:lnSpc>
                <a:spcPts val="2390"/>
              </a:lnSpc>
              <a:buClr>
                <a:srgbClr val="0AD0D9"/>
              </a:buClr>
              <a:buSzPct val="95000"/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2000" spc="-20">
                <a:solidFill>
                  <a:srgbClr val="FFFFFF"/>
                </a:solidFill>
                <a:latin typeface="Constantia"/>
                <a:cs typeface="Constantia"/>
              </a:rPr>
              <a:t>Traffic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management</a:t>
            </a:r>
            <a:r>
              <a:rPr dirty="0" sz="2000" spc="2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objectives</a:t>
            </a:r>
            <a:r>
              <a:rPr dirty="0" sz="2000" spc="3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may</a:t>
            </a:r>
            <a:r>
              <a:rPr dirty="0" sz="2000" spc="4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include</a:t>
            </a:r>
            <a:endParaRPr sz="2000">
              <a:latin typeface="Constantia"/>
              <a:cs typeface="Constantia"/>
            </a:endParaRPr>
          </a:p>
          <a:p>
            <a:pPr marL="1609090" indent="-1597025">
              <a:lnSpc>
                <a:spcPts val="2390"/>
              </a:lnSpc>
              <a:buClr>
                <a:srgbClr val="0AD0D9"/>
              </a:buClr>
              <a:buSzPct val="95000"/>
              <a:buFont typeface="Wingdings"/>
              <a:buChar char=""/>
              <a:tabLst>
                <a:tab pos="1609090" algn="l"/>
                <a:tab pos="1609725" algn="l"/>
              </a:tabLst>
            </a:pPr>
            <a:r>
              <a:rPr dirty="0" sz="2000" spc="-114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0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000" spc="2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0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000" spc="2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000" spc="1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000" spc="4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endParaRPr sz="2000">
              <a:latin typeface="Constantia"/>
              <a:cs typeface="Constantia"/>
            </a:endParaRPr>
          </a:p>
          <a:p>
            <a:pPr marL="1677670" indent="-1665605"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SzPct val="95000"/>
              <a:buFont typeface="Wingdings"/>
              <a:buChar char=""/>
              <a:tabLst>
                <a:tab pos="1677670" algn="l"/>
                <a:tab pos="1678305" algn="l"/>
              </a:tabLst>
            </a:pP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25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0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000" spc="-4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000" spc="-3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dirty="0" sz="20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vi</a:t>
            </a:r>
            <a:r>
              <a:rPr dirty="0" sz="20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000" spc="20">
                <a:solidFill>
                  <a:srgbClr val="FFFFFF"/>
                </a:solidFill>
                <a:latin typeface="Constantia"/>
                <a:cs typeface="Constantia"/>
              </a:rPr>
              <a:t>nm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000" spc="-2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 spc="3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000" spc="2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endParaRPr sz="20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1615" y="4142232"/>
            <a:ext cx="2907791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172" y="1650492"/>
            <a:ext cx="6121781" cy="15452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3176727"/>
            <a:ext cx="2481580" cy="3937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73050" indent="-260985">
              <a:lnSpc>
                <a:spcPct val="100000"/>
              </a:lnSpc>
              <a:spcBef>
                <a:spcPts val="115"/>
              </a:spcBef>
              <a:buClr>
                <a:srgbClr val="0AD0D9"/>
              </a:buClr>
              <a:buSzPct val="89583"/>
              <a:buFont typeface="Wingdings"/>
              <a:buChar char=""/>
              <a:tabLst>
                <a:tab pos="273685" algn="l"/>
              </a:tabLst>
            </a:pP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En</a:t>
            </a:r>
            <a:r>
              <a:rPr dirty="0" sz="2400" spc="15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an</a:t>
            </a:r>
            <a:r>
              <a:rPr dirty="0" sz="2400" spc="-3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dirty="0" sz="2400" spc="-1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400" spc="-3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-3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ess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509" y="3539921"/>
            <a:ext cx="238125" cy="136652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850" spc="15">
                <a:solidFill>
                  <a:srgbClr val="0E6EC5"/>
                </a:solidFill>
                <a:latin typeface="Wingdings"/>
                <a:cs typeface="Wingdings"/>
              </a:rPr>
              <a:t></a:t>
            </a:r>
            <a:endParaRPr sz="18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850" spc="15">
                <a:solidFill>
                  <a:srgbClr val="0E6EC5"/>
                </a:solidFill>
                <a:latin typeface="Wingdings"/>
                <a:cs typeface="Wingdings"/>
              </a:rPr>
              <a:t></a:t>
            </a:r>
            <a:endParaRPr sz="18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850" spc="20">
                <a:solidFill>
                  <a:srgbClr val="0E6EC5"/>
                </a:solidFill>
                <a:latin typeface="Wingdings"/>
                <a:cs typeface="Wingdings"/>
              </a:rPr>
              <a:t></a:t>
            </a:r>
            <a:endParaRPr sz="18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850" spc="15">
                <a:solidFill>
                  <a:srgbClr val="0E6EC5"/>
                </a:solidFill>
                <a:latin typeface="Wingdings"/>
                <a:cs typeface="Wingdings"/>
              </a:rPr>
              <a:t></a:t>
            </a:r>
            <a:endParaRPr sz="18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197" y="3547617"/>
            <a:ext cx="5969635" cy="1367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3070" marR="5080" indent="-421005">
              <a:lnSpc>
                <a:spcPct val="100000"/>
              </a:lnSpc>
              <a:spcBef>
                <a:spcPts val="95"/>
              </a:spcBef>
              <a:tabLst>
                <a:tab pos="1734820" algn="l"/>
                <a:tab pos="5331460" algn="l"/>
              </a:tabLst>
            </a:pP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200" spc="-25">
                <a:solidFill>
                  <a:srgbClr val="FFFFFF"/>
                </a:solidFill>
                <a:latin typeface="Constantia"/>
                <a:cs typeface="Constantia"/>
              </a:rPr>
              <a:t>tt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200" spc="-50">
                <a:solidFill>
                  <a:srgbClr val="FFFFFF"/>
                </a:solidFill>
                <a:latin typeface="Constantia"/>
                <a:cs typeface="Constantia"/>
              </a:rPr>
              <a:t>cc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for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ar</a:t>
            </a:r>
            <a:r>
              <a:rPr dirty="0" sz="22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200" spc="-5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200" spc="5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2200" spc="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200" spc="5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s  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Pedestrians</a:t>
            </a:r>
            <a:endParaRPr sz="2200">
              <a:latin typeface="Constantia"/>
              <a:cs typeface="Constantia"/>
            </a:endParaRPr>
          </a:p>
          <a:p>
            <a:pPr marL="433070" marR="3595370">
              <a:lnSpc>
                <a:spcPts val="2670"/>
              </a:lnSpc>
              <a:spcBef>
                <a:spcPts val="40"/>
              </a:spcBef>
              <a:tabLst>
                <a:tab pos="1416050" algn="l"/>
              </a:tabLst>
            </a:pP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Bicyclists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200" spc="-6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200" spc="-4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200" spc="-6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hi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004" y="5222240"/>
            <a:ext cx="7811770" cy="9963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3050" indent="-260985">
              <a:lnSpc>
                <a:spcPts val="2870"/>
              </a:lnSpc>
              <a:spcBef>
                <a:spcPts val="110"/>
              </a:spcBef>
              <a:buClr>
                <a:srgbClr val="0AD0D9"/>
              </a:buClr>
              <a:buSzPct val="89583"/>
              <a:buFont typeface="Wingdings"/>
              <a:buChar char=""/>
              <a:tabLst>
                <a:tab pos="273685" algn="l"/>
              </a:tabLst>
            </a:pPr>
            <a:r>
              <a:rPr dirty="0" sz="2400" spc="-10">
                <a:solidFill>
                  <a:srgbClr val="FFFFFF"/>
                </a:solidFill>
                <a:latin typeface="Constantia"/>
                <a:cs typeface="Constantia"/>
              </a:rPr>
              <a:t>Road</a:t>
            </a:r>
            <a:r>
              <a:rPr dirty="0" sz="24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safety</a:t>
            </a:r>
            <a:endParaRPr sz="2400">
              <a:latin typeface="Constantia"/>
              <a:cs typeface="Constantia"/>
            </a:endParaRPr>
          </a:p>
          <a:p>
            <a:pPr lvl="1" marL="682625" indent="-213360">
              <a:lnSpc>
                <a:spcPts val="2375"/>
              </a:lnSpc>
              <a:buClr>
                <a:srgbClr val="0E6EC5"/>
              </a:buClr>
              <a:buSzPct val="79545"/>
              <a:buFont typeface="Wingdings"/>
              <a:buChar char=""/>
              <a:tabLst>
                <a:tab pos="683260" algn="l"/>
                <a:tab pos="2846070" algn="l"/>
                <a:tab pos="4903470" algn="l"/>
                <a:tab pos="5396865" algn="l"/>
                <a:tab pos="5836285" algn="l"/>
                <a:tab pos="6960234" algn="l"/>
              </a:tabLst>
            </a:pP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These</a:t>
            </a:r>
            <a:r>
              <a:rPr dirty="0" sz="2200" spc="4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objectives	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may</a:t>
            </a:r>
            <a:r>
              <a:rPr dirty="0" sz="2200" spc="4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potentially	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be	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in	</a:t>
            </a:r>
            <a:r>
              <a:rPr dirty="0" sz="2200" spc="15">
                <a:solidFill>
                  <a:srgbClr val="FFFFFF"/>
                </a:solidFill>
                <a:latin typeface="Constantia"/>
                <a:cs typeface="Constantia"/>
              </a:rPr>
              <a:t>conflict	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endParaRPr sz="2200">
              <a:latin typeface="Constantia"/>
              <a:cs typeface="Constantia"/>
            </a:endParaRPr>
          </a:p>
          <a:p>
            <a:pPr marL="469900">
              <a:lnSpc>
                <a:spcPts val="2385"/>
              </a:lnSpc>
              <a:tabLst>
                <a:tab pos="1155065" algn="l"/>
                <a:tab pos="1990725" algn="l"/>
                <a:tab pos="3686810" algn="l"/>
                <a:tab pos="4107179" algn="l"/>
                <a:tab pos="4478020" algn="l"/>
                <a:tab pos="5606415" algn="l"/>
                <a:tab pos="5986145" algn="l"/>
              </a:tabLst>
            </a:pP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each	</a:t>
            </a:r>
            <a:r>
              <a:rPr dirty="0" sz="2200" spc="-40">
                <a:solidFill>
                  <a:srgbClr val="FFFFFF"/>
                </a:solidFill>
                <a:latin typeface="Constantia"/>
                <a:cs typeface="Constantia"/>
              </a:rPr>
              <a:t>other,	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so</a:t>
            </a:r>
            <a:r>
              <a:rPr dirty="0" sz="2200" spc="4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priorities	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be	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in	</a:t>
            </a:r>
            <a:r>
              <a:rPr dirty="0" sz="2200" spc="10">
                <a:solidFill>
                  <a:srgbClr val="FFFFFF"/>
                </a:solidFill>
                <a:latin typeface="Constantia"/>
                <a:cs typeface="Constantia"/>
              </a:rPr>
              <a:t>conflict	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to	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be</a:t>
            </a:r>
            <a:r>
              <a:rPr dirty="0" sz="2200" spc="3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determined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255" y="1307591"/>
            <a:ext cx="7072757" cy="15452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3240735"/>
            <a:ext cx="7872095" cy="2842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665480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1071"/>
              <a:buFont typeface="Wingdings"/>
              <a:buChar char=""/>
              <a:tabLst>
                <a:tab pos="315595" algn="l"/>
                <a:tab pos="1380490" algn="l"/>
                <a:tab pos="2250440" algn="l"/>
                <a:tab pos="2338070" algn="l"/>
                <a:tab pos="3027680" algn="l"/>
                <a:tab pos="3170555" algn="l"/>
                <a:tab pos="3941445" algn="l"/>
                <a:tab pos="4186554" algn="l"/>
                <a:tab pos="5550535" algn="l"/>
                <a:tab pos="6085205" algn="l"/>
              </a:tabLst>
            </a:pP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There	</a:t>
            </a:r>
            <a:r>
              <a:rPr dirty="0" sz="2800" spc="-35">
                <a:solidFill>
                  <a:srgbClr val="FFFFFF"/>
                </a:solidFill>
                <a:latin typeface="Constantia"/>
                <a:cs typeface="Constantia"/>
              </a:rPr>
              <a:t>have	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been		many	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different 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800" spc="-2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8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800" spc="1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800" spc="-3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8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8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800" spc="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	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ee</a:t>
            </a:r>
            <a:r>
              <a:rPr dirty="0" sz="2800" spc="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800" spc="1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800" spc="-3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800" spc="5">
                <a:solidFill>
                  <a:srgbClr val="FFFFFF"/>
                </a:solidFill>
                <a:latin typeface="Constantia"/>
                <a:cs typeface="Constantia"/>
              </a:rPr>
              <a:t>oposed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800" spc="-5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2800" spc="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ri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le</a:t>
            </a:r>
            <a:endParaRPr sz="2800">
              <a:latin typeface="Constantia"/>
              <a:cs typeface="Constantia"/>
            </a:endParaRPr>
          </a:p>
          <a:p>
            <a:pPr marL="1384300" marR="5080" indent="-105410">
              <a:lnSpc>
                <a:spcPct val="100000"/>
              </a:lnSpc>
              <a:spcBef>
                <a:spcPts val="665"/>
              </a:spcBef>
              <a:tabLst>
                <a:tab pos="2116455" algn="l"/>
                <a:tab pos="2573655" algn="l"/>
                <a:tab pos="4115435" algn="l"/>
                <a:tab pos="4669155" algn="l"/>
                <a:tab pos="5854065" algn="l"/>
              </a:tabLst>
            </a:pPr>
            <a:r>
              <a:rPr dirty="0" sz="2800" spc="-17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800" spc="-3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800" spc="5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800" spc="2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800" spc="-5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800" spc="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800" spc="1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800" spc="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800" spc="-7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800" spc="5">
                <a:solidFill>
                  <a:srgbClr val="FFFFFF"/>
                </a:solidFill>
                <a:latin typeface="Constantia"/>
                <a:cs typeface="Constantia"/>
              </a:rPr>
              <a:t>om</a:t>
            </a:r>
            <a:r>
              <a:rPr dirty="0" sz="2800" spc="2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800" spc="-2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800" spc="1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s  </a:t>
            </a:r>
            <a:r>
              <a:rPr dirty="0" sz="2800" spc="-20">
                <a:solidFill>
                  <a:srgbClr val="FFFFFF"/>
                </a:solidFill>
                <a:latin typeface="Constantia"/>
                <a:cs typeface="Constantia"/>
              </a:rPr>
              <a:t>two	</a:t>
            </a:r>
            <a:r>
              <a:rPr dirty="0" sz="2800" spc="-30">
                <a:solidFill>
                  <a:srgbClr val="FFFFFF"/>
                </a:solidFill>
                <a:latin typeface="Constantia"/>
                <a:cs typeface="Constantia"/>
              </a:rPr>
              <a:t>axes</a:t>
            </a:r>
            <a:endParaRPr sz="2800">
              <a:latin typeface="Constantia"/>
              <a:cs typeface="Constantia"/>
            </a:endParaRPr>
          </a:p>
          <a:p>
            <a:pPr lvl="1" marL="1384300" indent="-457834">
              <a:lnSpc>
                <a:spcPct val="100000"/>
              </a:lnSpc>
              <a:spcBef>
                <a:spcPts val="665"/>
              </a:spcBef>
              <a:buClr>
                <a:srgbClr val="009DD9"/>
              </a:buClr>
              <a:buSzPct val="69642"/>
              <a:buFont typeface="Arial MT"/>
              <a:buChar char="•"/>
              <a:tabLst>
                <a:tab pos="1384300" algn="l"/>
                <a:tab pos="1384935" algn="l"/>
                <a:tab pos="2139315" algn="l"/>
                <a:tab pos="3164205" algn="l"/>
                <a:tab pos="3735704" algn="l"/>
                <a:tab pos="4408170" algn="l"/>
              </a:tabLst>
            </a:pP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The	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scope	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of	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the	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measure</a:t>
            </a:r>
            <a:endParaRPr sz="2800">
              <a:latin typeface="Constantia"/>
              <a:cs typeface="Constantia"/>
            </a:endParaRPr>
          </a:p>
          <a:p>
            <a:pPr marL="1842135">
              <a:lnSpc>
                <a:spcPct val="100000"/>
              </a:lnSpc>
              <a:spcBef>
                <a:spcPts val="675"/>
              </a:spcBef>
              <a:tabLst>
                <a:tab pos="5073015" algn="l"/>
                <a:tab pos="5558790" algn="l"/>
              </a:tabLst>
            </a:pP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Local, 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intermediate	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or	</a:t>
            </a:r>
            <a:r>
              <a:rPr dirty="0" sz="2800" spc="10">
                <a:solidFill>
                  <a:srgbClr val="FFFFFF"/>
                </a:solidFill>
                <a:latin typeface="Constantia"/>
                <a:cs typeface="Constantia"/>
              </a:rPr>
              <a:t>citywide</a:t>
            </a:r>
            <a:endParaRPr sz="28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0" y="1929383"/>
            <a:ext cx="1929383" cy="17876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3392" y="1627619"/>
            <a:ext cx="4887340" cy="5393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3190747"/>
            <a:ext cx="6330950" cy="622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29235" indent="-217170">
              <a:lnSpc>
                <a:spcPct val="100000"/>
              </a:lnSpc>
              <a:spcBef>
                <a:spcPts val="114"/>
              </a:spcBef>
              <a:buClr>
                <a:srgbClr val="0AD0D9"/>
              </a:buClr>
              <a:buSzPct val="90000"/>
              <a:buFont typeface="Wingdings"/>
              <a:buChar char=""/>
              <a:tabLst>
                <a:tab pos="229870" algn="l"/>
              </a:tabLst>
            </a:pP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Area</a:t>
            </a:r>
            <a:r>
              <a:rPr dirty="0" sz="2000" spc="3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treatments</a:t>
            </a:r>
            <a:r>
              <a:rPr dirty="0" sz="2000" spc="2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divided</a:t>
            </a:r>
            <a:r>
              <a:rPr dirty="0" sz="2000" spc="4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into</a:t>
            </a:r>
            <a:r>
              <a:rPr dirty="0" sz="2000" spc="3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two</a:t>
            </a:r>
            <a:r>
              <a:rPr dirty="0" sz="2000" spc="3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distinct</a:t>
            </a:r>
            <a:r>
              <a:rPr dirty="0" sz="2000" spc="2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types</a:t>
            </a:r>
            <a:endParaRPr sz="2000">
              <a:latin typeface="Constantia"/>
              <a:cs typeface="Constantia"/>
            </a:endParaRPr>
          </a:p>
          <a:p>
            <a:pPr lvl="1" marL="707390" indent="-238125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4210"/>
              <a:buFont typeface="Wingdings"/>
              <a:buChar char=""/>
              <a:tabLst>
                <a:tab pos="708025" algn="l"/>
                <a:tab pos="2800350" algn="l"/>
                <a:tab pos="3732529" algn="l"/>
              </a:tabLst>
            </a:pPr>
            <a:r>
              <a:rPr dirty="0" sz="1900">
                <a:solidFill>
                  <a:srgbClr val="FFFFFF"/>
                </a:solidFill>
                <a:latin typeface="Constantia"/>
                <a:cs typeface="Constantia"/>
              </a:rPr>
              <a:t>Applicable</a:t>
            </a:r>
            <a:r>
              <a:rPr dirty="0" sz="1900" spc="3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1900" spc="43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low	density	</a:t>
            </a:r>
            <a:r>
              <a:rPr dirty="0" sz="1900" spc="-10">
                <a:solidFill>
                  <a:srgbClr val="FFFFFF"/>
                </a:solidFill>
                <a:latin typeface="Constantia"/>
                <a:cs typeface="Constantia"/>
              </a:rPr>
              <a:t>residential</a:t>
            </a:r>
            <a:r>
              <a:rPr dirty="0" sz="1900" spc="4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development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314" y="3785057"/>
            <a:ext cx="62484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00" spc="-2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1900" spc="1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1900" spc="-15">
                <a:solidFill>
                  <a:srgbClr val="FFFFFF"/>
                </a:solidFill>
                <a:latin typeface="Constantia"/>
                <a:cs typeface="Constantia"/>
              </a:rPr>
              <a:t>ee</a:t>
            </a: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509" y="3785057"/>
            <a:ext cx="6506209" cy="11315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96850" indent="-184785">
              <a:lnSpc>
                <a:spcPts val="2060"/>
              </a:lnSpc>
              <a:spcBef>
                <a:spcPts val="110"/>
              </a:spcBef>
              <a:buClr>
                <a:srgbClr val="0E6EC5"/>
              </a:buClr>
              <a:buSzPct val="78947"/>
              <a:buFont typeface="Wingdings"/>
              <a:buChar char=""/>
              <a:tabLst>
                <a:tab pos="197485" algn="l"/>
              </a:tabLst>
            </a:pP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Aim</a:t>
            </a:r>
            <a:r>
              <a:rPr dirty="0" sz="1900" spc="3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1900" spc="4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nstantia"/>
                <a:cs typeface="Constantia"/>
              </a:rPr>
              <a:t>control</a:t>
            </a:r>
            <a:r>
              <a:rPr dirty="0" sz="1900" spc="3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speeds</a:t>
            </a:r>
            <a:r>
              <a:rPr dirty="0" sz="1900" spc="4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nstantia"/>
                <a:cs typeface="Constantia"/>
              </a:rPr>
              <a:t>which</a:t>
            </a:r>
            <a:r>
              <a:rPr dirty="0" sz="1900" spc="3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Constantia"/>
                <a:cs typeface="Constantia"/>
              </a:rPr>
              <a:t>are</a:t>
            </a:r>
            <a:r>
              <a:rPr dirty="0" sz="1900" spc="4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dirty="0" sz="1900" spc="3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Constantia"/>
                <a:cs typeface="Constantia"/>
              </a:rPr>
              <a:t>excess</a:t>
            </a:r>
            <a:r>
              <a:rPr dirty="0" sz="1900" spc="4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1900" spc="43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1900" spc="3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statutory</a:t>
            </a:r>
            <a:endParaRPr sz="1900">
              <a:latin typeface="Constantia"/>
              <a:cs typeface="Constantia"/>
            </a:endParaRPr>
          </a:p>
          <a:p>
            <a:pPr marL="12700">
              <a:lnSpc>
                <a:spcPts val="2055"/>
              </a:lnSpc>
            </a:pPr>
            <a:r>
              <a:rPr dirty="0" sz="1900">
                <a:solidFill>
                  <a:srgbClr val="FFFFFF"/>
                </a:solidFill>
                <a:latin typeface="Constantia"/>
                <a:cs typeface="Constantia"/>
              </a:rPr>
              <a:t>limit</a:t>
            </a:r>
            <a:r>
              <a:rPr dirty="0" sz="1900" spc="3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1900" spc="4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nstantia"/>
                <a:cs typeface="Constantia"/>
              </a:rPr>
              <a:t>around</a:t>
            </a:r>
            <a:r>
              <a:rPr dirty="0" sz="1900" spc="1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30-35</a:t>
            </a:r>
            <a:r>
              <a:rPr dirty="0" sz="1900" spc="4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mph</a:t>
            </a:r>
            <a:endParaRPr sz="1900">
              <a:latin typeface="Constantia"/>
              <a:cs typeface="Constantia"/>
            </a:endParaRPr>
          </a:p>
          <a:p>
            <a:pPr marL="196850" indent="-184785">
              <a:lnSpc>
                <a:spcPts val="2275"/>
              </a:lnSpc>
              <a:buClr>
                <a:srgbClr val="0E6EC5"/>
              </a:buClr>
              <a:buSzPct val="78947"/>
              <a:buFont typeface="Wingdings"/>
              <a:buChar char=""/>
              <a:tabLst>
                <a:tab pos="197485" algn="l"/>
              </a:tabLst>
            </a:pPr>
            <a:r>
              <a:rPr dirty="0" sz="1900" spc="-20">
                <a:solidFill>
                  <a:srgbClr val="FFFFFF"/>
                </a:solidFill>
                <a:latin typeface="Constantia"/>
                <a:cs typeface="Constantia"/>
              </a:rPr>
              <a:t>Used</a:t>
            </a:r>
            <a:r>
              <a:rPr dirty="0" sz="1900" spc="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dirty="0" sz="1900" spc="-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higher</a:t>
            </a:r>
            <a:r>
              <a:rPr dirty="0" sz="1900" spc="3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density</a:t>
            </a:r>
            <a:r>
              <a:rPr dirty="0" sz="1900" spc="3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cities</a:t>
            </a:r>
            <a:endParaRPr sz="1900">
              <a:latin typeface="Constantia"/>
              <a:cs typeface="Constantia"/>
            </a:endParaRPr>
          </a:p>
          <a:p>
            <a:pPr marL="196215" indent="-184150">
              <a:lnSpc>
                <a:spcPct val="100000"/>
              </a:lnSpc>
              <a:spcBef>
                <a:spcPts val="25"/>
              </a:spcBef>
              <a:buClr>
                <a:srgbClr val="0E6EC5"/>
              </a:buClr>
              <a:buSzPct val="78947"/>
              <a:buFont typeface="Wingdings"/>
              <a:buChar char=""/>
              <a:tabLst>
                <a:tab pos="196850" algn="l"/>
              </a:tabLst>
            </a:pP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Aim</a:t>
            </a:r>
            <a:r>
              <a:rPr dirty="0" sz="1900" spc="41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>
                <a:solidFill>
                  <a:srgbClr val="FFFFFF"/>
                </a:solidFill>
                <a:latin typeface="Constantia"/>
                <a:cs typeface="Constantia"/>
              </a:rPr>
              <a:t>is</a:t>
            </a:r>
            <a:r>
              <a:rPr dirty="0" sz="1900" spc="4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1900" spc="3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Constantia"/>
                <a:cs typeface="Constantia"/>
              </a:rPr>
              <a:t>reduce</a:t>
            </a:r>
            <a:r>
              <a:rPr dirty="0" sz="1900" spc="4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nstantia"/>
                <a:cs typeface="Constantia"/>
              </a:rPr>
              <a:t>speed</a:t>
            </a:r>
            <a:r>
              <a:rPr dirty="0" sz="1900" spc="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1900" spc="3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nstantia"/>
                <a:cs typeface="Constantia"/>
              </a:rPr>
              <a:t>around  </a:t>
            </a: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20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mph</a:t>
            </a:r>
            <a:endParaRPr sz="1900">
              <a:latin typeface="Constantia"/>
              <a:cs typeface="Constant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3035" y="4288535"/>
            <a:ext cx="2880360" cy="23545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5979" y="397763"/>
            <a:ext cx="4645025" cy="16732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2235187"/>
            <a:ext cx="7577455" cy="294830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375"/>
              </a:spcBef>
              <a:buClr>
                <a:srgbClr val="0AD0D9"/>
              </a:buClr>
              <a:buSzPct val="88636"/>
              <a:buFont typeface="Wingdings"/>
              <a:buChar char=""/>
              <a:tabLst>
                <a:tab pos="250825" algn="l"/>
                <a:tab pos="1704339" algn="l"/>
                <a:tab pos="4592955" algn="l"/>
                <a:tab pos="5631180" algn="l"/>
              </a:tabLst>
            </a:pP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They</a:t>
            </a:r>
            <a:r>
              <a:rPr dirty="0" sz="22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cause	unnecessary</a:t>
            </a:r>
            <a:r>
              <a:rPr dirty="0" sz="2200" spc="41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wear</a:t>
            </a:r>
            <a:r>
              <a:rPr dirty="0" sz="2200" spc="3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and	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tear</a:t>
            </a:r>
            <a:r>
              <a:rPr dirty="0" sz="2200" spc="409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on	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motor</a:t>
            </a:r>
            <a:r>
              <a:rPr dirty="0" sz="2200" spc="3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vehicles</a:t>
            </a:r>
            <a:endParaRPr sz="2200">
              <a:latin typeface="Constantia"/>
              <a:cs typeface="Constantia"/>
            </a:endParaRPr>
          </a:p>
          <a:p>
            <a:pPr marL="314325" indent="-302260">
              <a:lnSpc>
                <a:spcPct val="100000"/>
              </a:lnSpc>
              <a:spcBef>
                <a:spcPts val="275"/>
              </a:spcBef>
              <a:buClr>
                <a:srgbClr val="0AD0D9"/>
              </a:buClr>
              <a:buSzPct val="95454"/>
              <a:buFont typeface="Wingdings"/>
              <a:buChar char=""/>
              <a:tabLst>
                <a:tab pos="314960" algn="l"/>
                <a:tab pos="1042669" algn="l"/>
                <a:tab pos="3442335" algn="l"/>
                <a:tab pos="4152900" algn="l"/>
              </a:tabLst>
            </a:pP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They	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disadvantage</a:t>
            </a:r>
            <a:r>
              <a:rPr dirty="0" sz="22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some	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local	businesses</a:t>
            </a:r>
            <a:endParaRPr sz="2200">
              <a:latin typeface="Constantia"/>
              <a:cs typeface="Constantia"/>
            </a:endParaRPr>
          </a:p>
          <a:p>
            <a:pPr marL="250190" indent="-238125">
              <a:lnSpc>
                <a:spcPct val="100000"/>
              </a:lnSpc>
              <a:spcBef>
                <a:spcPts val="240"/>
              </a:spcBef>
              <a:buClr>
                <a:srgbClr val="0AD0D9"/>
              </a:buClr>
              <a:buSzPct val="90909"/>
              <a:buFont typeface="Wingdings"/>
              <a:buChar char=""/>
              <a:tabLst>
                <a:tab pos="250825" algn="l"/>
                <a:tab pos="1031875" algn="l"/>
              </a:tabLst>
            </a:pP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Their	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lighting</a:t>
            </a:r>
            <a:r>
              <a:rPr dirty="0" sz="2200" spc="1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is</a:t>
            </a:r>
            <a:r>
              <a:rPr dirty="0" sz="2200" spc="-1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2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source</a:t>
            </a:r>
            <a:r>
              <a:rPr dirty="0" sz="2200" spc="4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 annoyance</a:t>
            </a:r>
            <a:r>
              <a:rPr dirty="0" sz="2200" spc="4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2200" spc="41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some</a:t>
            </a:r>
            <a:r>
              <a:rPr dirty="0" sz="2200" spc="4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residents</a:t>
            </a:r>
            <a:endParaRPr sz="2200">
              <a:latin typeface="Constantia"/>
              <a:cs typeface="Constantia"/>
            </a:endParaRPr>
          </a:p>
          <a:p>
            <a:pPr marL="250190" indent="-238125">
              <a:lnSpc>
                <a:spcPct val="100000"/>
              </a:lnSpc>
              <a:spcBef>
                <a:spcPts val="280"/>
              </a:spcBef>
              <a:buClr>
                <a:srgbClr val="0AD0D9"/>
              </a:buClr>
              <a:buSzPct val="90909"/>
              <a:buFont typeface="Wingdings"/>
              <a:buChar char=""/>
              <a:tabLst>
                <a:tab pos="250825" algn="l"/>
              </a:tabLst>
            </a:pP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They</a:t>
            </a:r>
            <a:r>
              <a:rPr dirty="0" sz="2200" spc="-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hinder</a:t>
            </a:r>
            <a:r>
              <a:rPr dirty="0" sz="2200" spc="4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emergency</a:t>
            </a:r>
            <a:r>
              <a:rPr dirty="0" sz="2200" spc="3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vehicles</a:t>
            </a:r>
            <a:endParaRPr sz="2200">
              <a:latin typeface="Constantia"/>
              <a:cs typeface="Constantia"/>
            </a:endParaRPr>
          </a:p>
          <a:p>
            <a:pPr marL="250190" indent="-238125">
              <a:lnSpc>
                <a:spcPct val="100000"/>
              </a:lnSpc>
              <a:spcBef>
                <a:spcPts val="280"/>
              </a:spcBef>
              <a:buClr>
                <a:srgbClr val="0AD0D9"/>
              </a:buClr>
              <a:buSzPct val="88636"/>
              <a:buFont typeface="Wingdings"/>
              <a:buChar char=""/>
              <a:tabLst>
                <a:tab pos="250825" algn="l"/>
                <a:tab pos="977265" algn="l"/>
                <a:tab pos="1781810" algn="l"/>
                <a:tab pos="3166110" algn="l"/>
              </a:tabLst>
            </a:pP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They	waste	</a:t>
            </a:r>
            <a:r>
              <a:rPr dirty="0" sz="2200" spc="-25">
                <a:solidFill>
                  <a:srgbClr val="FFFFFF"/>
                </a:solidFill>
                <a:latin typeface="Constantia"/>
                <a:cs typeface="Constantia"/>
              </a:rPr>
              <a:t>taxpayer’s	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money</a:t>
            </a:r>
            <a:endParaRPr sz="2200">
              <a:latin typeface="Constantia"/>
              <a:cs typeface="Constantia"/>
            </a:endParaRPr>
          </a:p>
          <a:p>
            <a:pPr marL="250190" indent="-238125">
              <a:lnSpc>
                <a:spcPct val="100000"/>
              </a:lnSpc>
              <a:spcBef>
                <a:spcPts val="240"/>
              </a:spcBef>
              <a:buClr>
                <a:srgbClr val="0AD0D9"/>
              </a:buClr>
              <a:buSzPct val="88636"/>
              <a:buFont typeface="Wingdings"/>
              <a:buChar char=""/>
              <a:tabLst>
                <a:tab pos="250825" algn="l"/>
                <a:tab pos="986155" algn="l"/>
                <a:tab pos="2536825" algn="l"/>
                <a:tab pos="3817620" algn="l"/>
                <a:tab pos="4572635" algn="l"/>
                <a:tab pos="6379845" algn="l"/>
              </a:tabLst>
            </a:pP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They	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make</a:t>
            </a:r>
            <a:r>
              <a:rPr dirty="0" sz="2200" spc="409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some	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motorists	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more	aggrssive</a:t>
            </a:r>
            <a:r>
              <a:rPr dirty="0" sz="2200" spc="4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and	impatient</a:t>
            </a:r>
            <a:endParaRPr sz="2200">
              <a:latin typeface="Constantia"/>
              <a:cs typeface="Constantia"/>
            </a:endParaRPr>
          </a:p>
          <a:p>
            <a:pPr marL="250190" indent="-238125">
              <a:lnSpc>
                <a:spcPct val="100000"/>
              </a:lnSpc>
              <a:spcBef>
                <a:spcPts val="275"/>
              </a:spcBef>
              <a:buClr>
                <a:srgbClr val="0AD0D9"/>
              </a:buClr>
              <a:buSzPct val="90909"/>
              <a:buFont typeface="Wingdings"/>
              <a:buChar char=""/>
              <a:tabLst>
                <a:tab pos="250825" algn="l"/>
                <a:tab pos="1891664" algn="l"/>
                <a:tab pos="2606040" algn="l"/>
              </a:tabLst>
            </a:pP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They</a:t>
            </a:r>
            <a:r>
              <a:rPr dirty="0" sz="2200" spc="-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detract	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from	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200" spc="4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environment</a:t>
            </a:r>
            <a:endParaRPr sz="2200">
              <a:latin typeface="Constantia"/>
              <a:cs typeface="Constantia"/>
            </a:endParaRPr>
          </a:p>
          <a:p>
            <a:pPr lvl="1" marL="662305" indent="-193040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0000"/>
              <a:buFont typeface="Wingdings"/>
              <a:buChar char=""/>
              <a:tabLst>
                <a:tab pos="662940" algn="l"/>
              </a:tabLst>
            </a:pP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Lights,</a:t>
            </a:r>
            <a:r>
              <a:rPr dirty="0" sz="20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signs,</a:t>
            </a:r>
            <a:r>
              <a:rPr dirty="0" sz="20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noise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055" y="1453896"/>
            <a:ext cx="5938774" cy="6902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2368686"/>
            <a:ext cx="7338695" cy="3627754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69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1316355" algn="l"/>
                <a:tab pos="2067560" algn="l"/>
                <a:tab pos="3957320" algn="l"/>
                <a:tab pos="4991100" algn="l"/>
              </a:tabLst>
            </a:pP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Speed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may	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be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managed	in</a:t>
            </a:r>
            <a:r>
              <a:rPr dirty="0" sz="26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two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ways</a:t>
            </a:r>
            <a:endParaRPr sz="2600">
              <a:latin typeface="Constantia"/>
              <a:cs typeface="Constantia"/>
            </a:endParaRPr>
          </a:p>
          <a:p>
            <a:pPr lvl="1" marL="849630" indent="-38036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"/>
              <a:buChar char=""/>
              <a:tabLst>
                <a:tab pos="849630" algn="l"/>
                <a:tab pos="850265" algn="l"/>
              </a:tabLst>
            </a:pP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af</a:t>
            </a:r>
            <a:r>
              <a:rPr dirty="0" sz="2400" spc="7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-2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calmi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ng</a:t>
            </a:r>
            <a:endParaRPr sz="2400">
              <a:latin typeface="Constantia"/>
              <a:cs typeface="Constantia"/>
            </a:endParaRPr>
          </a:p>
          <a:p>
            <a:pPr lvl="1" marL="469900" marR="26670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"/>
              <a:buChar char=""/>
              <a:tabLst>
                <a:tab pos="1000760" algn="l"/>
                <a:tab pos="1001394" algn="l"/>
                <a:tab pos="1374775" algn="l"/>
                <a:tab pos="1786255" algn="l"/>
                <a:tab pos="1863725" algn="l"/>
                <a:tab pos="3076575" algn="l"/>
                <a:tab pos="4173854" algn="l"/>
                <a:tab pos="5133975" algn="l"/>
                <a:tab pos="5545455" algn="l"/>
                <a:tab pos="6629400" algn="l"/>
              </a:tabLst>
            </a:pP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400" spc="-1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	</a:t>
            </a:r>
            <a:r>
              <a:rPr dirty="0" sz="2400" spc="-1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400" spc="-3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400" spc="-4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sic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de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400" spc="-3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es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ai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tr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ic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he 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speed	of	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vehicles</a:t>
            </a:r>
            <a:endParaRPr sz="2400">
              <a:latin typeface="Constantia"/>
              <a:cs typeface="Constantia"/>
            </a:endParaRPr>
          </a:p>
          <a:p>
            <a:pPr marL="621030" indent="-608965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620395" algn="l"/>
                <a:tab pos="621665" algn="l"/>
                <a:tab pos="1762760" algn="l"/>
                <a:tab pos="2457450" algn="l"/>
              </a:tabLst>
            </a:pP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Speeds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and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safety</a:t>
            </a:r>
            <a:endParaRPr sz="2600">
              <a:latin typeface="Constantia"/>
              <a:cs typeface="Constantia"/>
            </a:endParaRPr>
          </a:p>
          <a:p>
            <a:pPr lvl="1" marL="1094740" indent="-168275">
              <a:lnSpc>
                <a:spcPct val="100000"/>
              </a:lnSpc>
              <a:spcBef>
                <a:spcPts val="565"/>
              </a:spcBef>
              <a:buClr>
                <a:srgbClr val="009DD9"/>
              </a:buClr>
              <a:buSzPct val="65853"/>
              <a:buFont typeface="Wingdings"/>
              <a:buChar char=""/>
              <a:tabLst>
                <a:tab pos="1095375" algn="l"/>
                <a:tab pos="1891030" algn="l"/>
                <a:tab pos="4358005" algn="l"/>
                <a:tab pos="5970270" algn="l"/>
                <a:tab pos="6756400" algn="l"/>
              </a:tabLst>
            </a:pPr>
            <a:r>
              <a:rPr dirty="0" sz="2050" spc="15">
                <a:solidFill>
                  <a:srgbClr val="FFFFFF"/>
                </a:solidFill>
                <a:latin typeface="Constantia"/>
                <a:cs typeface="Constantia"/>
              </a:rPr>
              <a:t>There	</a:t>
            </a:r>
            <a:r>
              <a:rPr dirty="0" sz="2050" spc="5">
                <a:solidFill>
                  <a:srgbClr val="FFFFFF"/>
                </a:solidFill>
                <a:latin typeface="Constantia"/>
                <a:cs typeface="Constantia"/>
              </a:rPr>
              <a:t>is</a:t>
            </a:r>
            <a:r>
              <a:rPr dirty="0" sz="2050" spc="4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 spc="15">
                <a:solidFill>
                  <a:srgbClr val="FFFFFF"/>
                </a:solidFill>
                <a:latin typeface="Constantia"/>
                <a:cs typeface="Constantia"/>
              </a:rPr>
              <a:t>clear</a:t>
            </a:r>
            <a:r>
              <a:rPr dirty="0" sz="2050" spc="4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tantia"/>
                <a:cs typeface="Constantia"/>
              </a:rPr>
              <a:t>evidence</a:t>
            </a:r>
            <a:r>
              <a:rPr dirty="0" sz="2050" spc="4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 spc="5">
                <a:solidFill>
                  <a:srgbClr val="FFFFFF"/>
                </a:solidFill>
                <a:latin typeface="Constantia"/>
                <a:cs typeface="Constantia"/>
              </a:rPr>
              <a:t>of	</a:t>
            </a:r>
            <a:r>
              <a:rPr dirty="0" sz="2050" spc="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050" spc="4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 spc="15">
                <a:solidFill>
                  <a:srgbClr val="FFFFFF"/>
                </a:solidFill>
                <a:latin typeface="Constantia"/>
                <a:cs typeface="Constantia"/>
              </a:rPr>
              <a:t>effect</a:t>
            </a:r>
            <a:r>
              <a:rPr dirty="0" sz="2050" spc="4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 spc="5">
                <a:solidFill>
                  <a:srgbClr val="FFFFFF"/>
                </a:solidFill>
                <a:latin typeface="Constantia"/>
                <a:cs typeface="Constantia"/>
              </a:rPr>
              <a:t>of	</a:t>
            </a:r>
            <a:r>
              <a:rPr dirty="0" sz="2050" spc="10">
                <a:solidFill>
                  <a:srgbClr val="FFFFFF"/>
                </a:solidFill>
                <a:latin typeface="Constantia"/>
                <a:cs typeface="Constantia"/>
              </a:rPr>
              <a:t>speed	on</a:t>
            </a:r>
            <a:endParaRPr sz="205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  <a:tabLst>
                <a:tab pos="2094230" algn="l"/>
              </a:tabLst>
            </a:pP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accident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rates</a:t>
            </a:r>
            <a:endParaRPr sz="2100">
              <a:latin typeface="Constantia"/>
              <a:cs typeface="Constantia"/>
            </a:endParaRPr>
          </a:p>
          <a:p>
            <a:pPr lvl="1" marL="1155700" indent="-22923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"/>
              <a:buChar char=""/>
              <a:tabLst>
                <a:tab pos="1156335" algn="l"/>
                <a:tab pos="2221865" algn="l"/>
                <a:tab pos="3843654" algn="l"/>
                <a:tab pos="4345940" algn="l"/>
                <a:tab pos="5269230" algn="l"/>
                <a:tab pos="6891020" algn="l"/>
              </a:tabLst>
            </a:pP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100" spc="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100" spc="-4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sp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ee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1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100" spc="-6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100" spc="-3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100" spc="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sp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ee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1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100" spc="-6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endParaRPr sz="21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55"/>
              </a:spcBef>
              <a:tabLst>
                <a:tab pos="2032000" algn="l"/>
                <a:tab pos="2645410" algn="l"/>
              </a:tabLst>
            </a:pPr>
            <a:r>
              <a:rPr dirty="0" sz="2050">
                <a:solidFill>
                  <a:srgbClr val="FFFFFF"/>
                </a:solidFill>
                <a:latin typeface="Constantia"/>
                <a:cs typeface="Constantia"/>
              </a:rPr>
              <a:t>collision	</a:t>
            </a:r>
            <a:r>
              <a:rPr dirty="0" sz="2050" spc="5">
                <a:solidFill>
                  <a:srgbClr val="FFFFFF"/>
                </a:solidFill>
                <a:latin typeface="Constantia"/>
                <a:cs typeface="Constantia"/>
              </a:rPr>
              <a:t>may	</a:t>
            </a:r>
            <a:r>
              <a:rPr dirty="0" sz="2050" spc="10">
                <a:solidFill>
                  <a:srgbClr val="FFFFFF"/>
                </a:solidFill>
                <a:latin typeface="Constantia"/>
                <a:cs typeface="Constantia"/>
              </a:rPr>
              <a:t>be</a:t>
            </a:r>
            <a:r>
              <a:rPr dirty="0" sz="2050" spc="4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 spc="5">
                <a:solidFill>
                  <a:srgbClr val="FFFFFF"/>
                </a:solidFill>
                <a:latin typeface="Constantia"/>
                <a:cs typeface="Constantia"/>
              </a:rPr>
              <a:t>avoided</a:t>
            </a:r>
            <a:endParaRPr sz="205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9379" y="2071116"/>
            <a:ext cx="2674619" cy="13578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388" y="1385316"/>
            <a:ext cx="7237348" cy="154063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0427" y="3231895"/>
            <a:ext cx="7447280" cy="206375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60070">
              <a:lnSpc>
                <a:spcPts val="3100"/>
              </a:lnSpc>
              <a:spcBef>
                <a:spcPts val="210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4640" algn="l"/>
                <a:tab pos="1043305" algn="l"/>
                <a:tab pos="1315085" algn="l"/>
                <a:tab pos="1991360" algn="l"/>
                <a:tab pos="2279650" algn="l"/>
                <a:tab pos="3216275" algn="l"/>
                <a:tab pos="4189095" algn="l"/>
                <a:tab pos="4962525" algn="l"/>
                <a:tab pos="5327015" algn="l"/>
                <a:tab pos="6098540" algn="l"/>
              </a:tabLst>
            </a:pP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ee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imi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dirty="0" sz="2600" spc="-4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ct 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actual	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travel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speed</a:t>
            </a:r>
            <a:endParaRPr sz="2600">
              <a:latin typeface="Constantia"/>
              <a:cs typeface="Constantia"/>
            </a:endParaRPr>
          </a:p>
          <a:p>
            <a:pPr marL="294005" indent="-281940">
              <a:lnSpc>
                <a:spcPct val="100000"/>
              </a:lnSpc>
              <a:spcBef>
                <a:spcPts val="52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4640" algn="l"/>
                <a:tab pos="2416175" algn="l"/>
                <a:tab pos="2859405" algn="l"/>
                <a:tab pos="3846195" algn="l"/>
                <a:tab pos="4682490" algn="l"/>
              </a:tabLst>
            </a:pP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600" spc="-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influence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of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speed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limit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relies</a:t>
            </a:r>
            <a:endParaRPr sz="2600">
              <a:latin typeface="Constantia"/>
              <a:cs typeface="Constantia"/>
            </a:endParaRPr>
          </a:p>
          <a:p>
            <a:pPr lvl="1" marL="1095375" indent="-168275">
              <a:lnSpc>
                <a:spcPct val="100000"/>
              </a:lnSpc>
              <a:spcBef>
                <a:spcPts val="550"/>
              </a:spcBef>
              <a:buClr>
                <a:srgbClr val="009DD9"/>
              </a:buClr>
              <a:buSzPct val="64285"/>
              <a:buFont typeface="Wingdings"/>
              <a:buChar char=""/>
              <a:tabLst>
                <a:tab pos="1096010" algn="l"/>
                <a:tab pos="3020060" algn="l"/>
                <a:tab pos="3380104" algn="l"/>
                <a:tab pos="4174490" algn="l"/>
                <a:tab pos="4846955" algn="l"/>
                <a:tab pos="6431280" algn="l"/>
              </a:tabLst>
            </a:pPr>
            <a:r>
              <a:rPr dirty="0" sz="2100" spc="-3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ea</a:t>
            </a:r>
            <a:r>
              <a:rPr dirty="0" sz="2100" spc="-20">
                <a:solidFill>
                  <a:srgbClr val="FFFFFF"/>
                </a:solidFill>
                <a:latin typeface="Constantia"/>
                <a:cs typeface="Constantia"/>
              </a:rPr>
              <a:t>so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bl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sp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eed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100" spc="-2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as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3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100" spc="-3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 spc="-6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100" spc="-4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6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1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dr</a:t>
            </a:r>
            <a:r>
              <a:rPr dirty="0" sz="2100" spc="-6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100" spc="-4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er</a:t>
            </a:r>
            <a:endParaRPr sz="2100">
              <a:latin typeface="Constantia"/>
              <a:cs typeface="Constantia"/>
            </a:endParaRPr>
          </a:p>
          <a:p>
            <a:pPr lvl="1" marL="1095375" indent="-16827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4285"/>
              <a:buFont typeface="Wingdings"/>
              <a:buChar char=""/>
              <a:tabLst>
                <a:tab pos="1096010" algn="l"/>
              </a:tabLst>
            </a:pP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dirty="0" sz="2100" spc="4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enforcement</a:t>
            </a:r>
            <a:endParaRPr sz="21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1615" y="5001767"/>
            <a:ext cx="2633472" cy="1856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2023-09-27T06:36:16Z</dcterms:created>
  <dcterms:modified xsi:type="dcterms:W3CDTF">2023-09-27T06:36:16Z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2023-09-27T00:00:00Z</vt:filetime>
  </property>
</Properties>
</file>