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344" r:id="rId6"/>
    <p:sldId id="345" r:id="rId7"/>
    <p:sldId id="346" r:id="rId8"/>
    <p:sldId id="347" r:id="rId9"/>
    <p:sldId id="348" r:id="rId10"/>
    <p:sldId id="349" r:id="rId11"/>
    <p:sldId id="350" r:id="rId12"/>
    <p:sldId id="351" r:id="rId13"/>
    <p:sldId id="352" r:id="rId14"/>
    <p:sldId id="353" r:id="rId15"/>
    <p:sldId id="354" r:id="rId16"/>
    <p:sldId id="359" r:id="rId17"/>
    <p:sldId id="355" r:id="rId18"/>
    <p:sldId id="356" r:id="rId19"/>
    <p:sldId id="357" r:id="rId20"/>
    <p:sldId id="358" r:id="rId21"/>
    <p:sldId id="36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4"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5/12/2025</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5/12/2025</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5/12/2025</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5/12/2025</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5/12/2025</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5/12/2025</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5/12/2025</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5/12/2025</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5/12/2025</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5/12/2025</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5/12/2025</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smtClean="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5/12/2025</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5/12/2025</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260021" y="579664"/>
            <a:ext cx="10931979" cy="2528969"/>
          </a:xfrm>
        </p:spPr>
        <p:txBody>
          <a:bodyPr>
            <a:normAutofit/>
          </a:bodyPr>
          <a:lstStyle/>
          <a:p>
            <a:r>
              <a:rPr lang="en-US" sz="4400" dirty="0" smtClean="0">
                <a:latin typeface="Algerian" panose="04020705040A02060702" pitchFamily="82" charset="0"/>
              </a:rPr>
              <a:t>WORLD POPULATION DATA ANALYSIS</a:t>
            </a:r>
            <a:endParaRPr lang="en-US" sz="4400" dirty="0">
              <a:latin typeface="Algerian" panose="04020705040A02060702" pitchFamily="82" charset="0"/>
            </a:endParaRP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6480315" y="5086023"/>
            <a:ext cx="10058400" cy="1143000"/>
          </a:xfrm>
        </p:spPr>
        <p:txBody>
          <a:bodyPr/>
          <a:lstStyle/>
          <a:p>
            <a:r>
              <a:rPr lang="en-US" dirty="0" smtClean="0">
                <a:latin typeface="Algerian" panose="04020705040A02060702" pitchFamily="82" charset="0"/>
              </a:rPr>
              <a:t>CREATED BY : </a:t>
            </a:r>
          </a:p>
          <a:p>
            <a:r>
              <a:rPr lang="en-US" dirty="0" smtClean="0">
                <a:latin typeface="Algerian" panose="04020705040A02060702" pitchFamily="82" charset="0"/>
              </a:rPr>
              <a:t>                      SNEHASRINIVAS</a:t>
            </a:r>
            <a:endParaRPr lang="en-US" dirty="0">
              <a:latin typeface="Algerian" panose="04020705040A02060702" pitchFamily="82" charset="0"/>
            </a:endParaRP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B5A38-EEE0-474C-70C1-CC17BB3ABEF7}"/>
              </a:ext>
            </a:extLst>
          </p:cNvPr>
          <p:cNvSpPr txBox="1"/>
          <p:nvPr/>
        </p:nvSpPr>
        <p:spPr>
          <a:xfrm>
            <a:off x="235974" y="259068"/>
            <a:ext cx="9127820" cy="461665"/>
          </a:xfrm>
          <a:prstGeom prst="rect">
            <a:avLst/>
          </a:prstGeom>
          <a:noFill/>
        </p:spPr>
        <p:txBody>
          <a:bodyPr wrap="none" rtlCol="0">
            <a:spAutoFit/>
          </a:bodyPr>
          <a:lstStyle/>
          <a:p>
            <a:r>
              <a:rPr lang="en-US" sz="2400" b="1" dirty="0">
                <a:latin typeface="Algerian" panose="04020705040A02060702" pitchFamily="82" charset="0"/>
              </a:rPr>
              <a:t>Which age group category has the highest population?</a:t>
            </a:r>
            <a:endParaRPr lang="en-IN" sz="2400" b="1" dirty="0">
              <a:latin typeface="Algerian" panose="04020705040A02060702" pitchFamily="82" charset="0"/>
            </a:endParaRPr>
          </a:p>
        </p:txBody>
      </p:sp>
      <p:sp>
        <p:nvSpPr>
          <p:cNvPr id="4" name="Rectangle 2">
            <a:extLst>
              <a:ext uri="{FF2B5EF4-FFF2-40B4-BE49-F238E27FC236}">
                <a16:creationId xmlns:a16="http://schemas.microsoft.com/office/drawing/2014/main" id="{F7EC02AA-947A-E41E-9609-214FFFBAEBB7}"/>
              </a:ext>
            </a:extLst>
          </p:cNvPr>
          <p:cNvSpPr>
            <a:spLocks noChangeArrowheads="1"/>
          </p:cNvSpPr>
          <p:nvPr/>
        </p:nvSpPr>
        <p:spPr bwMode="auto">
          <a:xfrm>
            <a:off x="122464" y="1280383"/>
            <a:ext cx="121920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effectLst/>
                <a:latin typeface="Lucida Calligraphy" panose="03010101010101010101" pitchFamily="66" charset="0"/>
              </a:rPr>
              <a:t>  Largest Groups: Young and Senior Citizens are tied as the most populated categories, each accounting for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latin typeface="Lucida Calligraphy" panose="03010101010101010101" pitchFamily="66" charset="0"/>
              </a:rPr>
              <a:t>   </a:t>
            </a:r>
            <a:r>
              <a:rPr kumimoji="0" lang="en-US" altLang="en-US" sz="1600" i="0" u="none" strike="noStrike" cap="none" normalizeH="0" baseline="0" dirty="0">
                <a:ln>
                  <a:noFill/>
                </a:ln>
                <a:effectLst/>
                <a:latin typeface="Lucida Calligraphy" panose="03010101010101010101" pitchFamily="66" charset="0"/>
              </a:rPr>
              <a:t>25% of</a:t>
            </a:r>
            <a:r>
              <a:rPr lang="en-US" altLang="en-US" sz="1600" dirty="0">
                <a:latin typeface="Lucida Calligraphy" panose="03010101010101010101" pitchFamily="66" charset="0"/>
              </a:rPr>
              <a:t> </a:t>
            </a:r>
            <a:r>
              <a:rPr kumimoji="0" lang="en-US" altLang="en-US" sz="1600" i="0" u="none" strike="noStrike" cap="none" normalizeH="0" baseline="0" dirty="0">
                <a:ln>
                  <a:noFill/>
                </a:ln>
                <a:effectLst/>
                <a:latin typeface="Lucida Calligraphy" panose="03010101010101010101" pitchFamily="66" charset="0"/>
              </a:rPr>
              <a:t>the total population.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effectLst/>
              <a:latin typeface="Lucida Calligraphy" panose="03010101010101010101" pitchFamily="66"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effectLst/>
                <a:latin typeface="Lucida Calligraphy" panose="03010101010101010101" pitchFamily="66" charset="0"/>
              </a:rPr>
              <a:t>  Smallest Group: Teens represent the smallest proportion of the population, making up only 7%.</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effectLst/>
              <a:latin typeface="Lucida Calligraphy" panose="03010101010101010101" pitchFamily="66"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effectLst/>
                <a:latin typeface="Lucida Calligraphy" panose="03010101010101010101" pitchFamily="66" charset="0"/>
              </a:rPr>
              <a:t>  Middle and Children: Combined, these two groups make up 37% of the population, showing a significant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effectLst/>
                <a:latin typeface="Lucida Calligraphy" panose="03010101010101010101" pitchFamily="66" charset="0"/>
              </a:rPr>
              <a:t>    portion in early life and working age. </a:t>
            </a:r>
          </a:p>
          <a:p>
            <a:pPr marL="0" marR="0" lvl="0" indent="0" algn="l" defTabSz="914400" rtl="0" eaLnBrk="0" fontAlgn="base" latinLnBrk="0" hangingPunct="0">
              <a:lnSpc>
                <a:spcPct val="100000"/>
              </a:lnSpc>
              <a:spcBef>
                <a:spcPct val="0"/>
              </a:spcBef>
              <a:spcAft>
                <a:spcPct val="0"/>
              </a:spcAft>
              <a:buClrTx/>
              <a:buSzTx/>
              <a:tabLst/>
            </a:pPr>
            <a:endParaRPr lang="en-US" altLang="en-US" sz="1600" dirty="0">
              <a:latin typeface="Lucida Calligraphy" panose="03010101010101010101" pitchFamily="66" charset="0"/>
            </a:endParaRPr>
          </a:p>
          <a:p>
            <a:pPr marL="285750" indent="-285750" defTabSz="914400" eaLnBrk="0" fontAlgn="base" hangingPunct="0">
              <a:spcBef>
                <a:spcPct val="0"/>
              </a:spcBef>
              <a:spcAft>
                <a:spcPct val="0"/>
              </a:spcAft>
              <a:buFont typeface="Arial" panose="020B0604020202020204" pitchFamily="34" charset="0"/>
              <a:buChar char="•"/>
            </a:pPr>
            <a:r>
              <a:rPr kumimoji="0" lang="en-US" altLang="en-US" sz="1600" i="0" u="none" strike="noStrike" cap="none" normalizeH="0" baseline="0" dirty="0">
                <a:ln>
                  <a:noFill/>
                </a:ln>
                <a:effectLst/>
                <a:latin typeface="Lucida Calligraphy" panose="03010101010101010101" pitchFamily="66" charset="0"/>
              </a:rPr>
              <a:t>The population distribution across categories is relatively balanced, with no single group overwhelmingly</a:t>
            </a:r>
          </a:p>
          <a:p>
            <a:pPr defTabSz="914400" eaLnBrk="0" fontAlgn="base" hangingPunct="0">
              <a:spcBef>
                <a:spcPct val="0"/>
              </a:spcBef>
              <a:spcAft>
                <a:spcPct val="0"/>
              </a:spcAft>
            </a:pPr>
            <a:r>
              <a:rPr lang="en-US" altLang="en-US" sz="1600" dirty="0">
                <a:latin typeface="Lucida Calligraphy" panose="03010101010101010101" pitchFamily="66" charset="0"/>
              </a:rPr>
              <a:t>   </a:t>
            </a:r>
            <a:r>
              <a:rPr kumimoji="0" lang="en-US" altLang="en-US" sz="1600" i="0" u="none" strike="noStrike" cap="none" normalizeH="0" baseline="0" dirty="0">
                <a:ln>
                  <a:noFill/>
                </a:ln>
                <a:effectLst/>
                <a:latin typeface="Lucida Calligraphy" panose="03010101010101010101" pitchFamily="66" charset="0"/>
              </a:rPr>
              <a:t> dominating.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i="0" u="none" strike="noStrike" cap="none" normalizeH="0" baseline="0" dirty="0">
              <a:ln>
                <a:noFill/>
              </a:ln>
              <a:effectLst/>
              <a:latin typeface="Lucida Calligraphy" panose="03010101010101010101" pitchFamily="66" charset="0"/>
            </a:endParaRPr>
          </a:p>
        </p:txBody>
      </p:sp>
      <p:pic>
        <p:nvPicPr>
          <p:cNvPr id="5" name="Picture 4"/>
          <p:cNvPicPr>
            <a:picLocks noChangeAspect="1"/>
          </p:cNvPicPr>
          <p:nvPr/>
        </p:nvPicPr>
        <p:blipFill>
          <a:blip r:embed="rId2"/>
          <a:stretch>
            <a:fillRect/>
          </a:stretch>
        </p:blipFill>
        <p:spPr>
          <a:xfrm>
            <a:off x="3819175" y="3792792"/>
            <a:ext cx="5010849" cy="2848373"/>
          </a:xfrm>
          <a:prstGeom prst="rect">
            <a:avLst/>
          </a:prstGeom>
        </p:spPr>
      </p:pic>
    </p:spTree>
    <p:extLst>
      <p:ext uri="{BB962C8B-B14F-4D97-AF65-F5344CB8AC3E}">
        <p14:creationId xmlns:p14="http://schemas.microsoft.com/office/powerpoint/2010/main" val="2678336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EF106-3B76-6F1E-5110-D5BDB834B642}"/>
              </a:ext>
            </a:extLst>
          </p:cNvPr>
          <p:cNvSpPr txBox="1"/>
          <p:nvPr/>
        </p:nvSpPr>
        <p:spPr>
          <a:xfrm>
            <a:off x="235974" y="259068"/>
            <a:ext cx="184731" cy="461665"/>
          </a:xfrm>
          <a:prstGeom prst="rect">
            <a:avLst/>
          </a:prstGeom>
          <a:noFill/>
        </p:spPr>
        <p:txBody>
          <a:bodyPr wrap="none" rtlCol="0">
            <a:spAutoFit/>
          </a:bodyPr>
          <a:lstStyle/>
          <a:p>
            <a:endParaRPr lang="en-IN" sz="2400" b="1" dirty="0">
              <a:solidFill>
                <a:srgbClr val="3A9CA8"/>
              </a:solidFill>
              <a:highlight>
                <a:srgbClr val="C0C0C0"/>
              </a:highlight>
              <a:latin typeface="High Tower Text" panose="02040502050506030303" pitchFamily="18" charset="0"/>
            </a:endParaRPr>
          </a:p>
        </p:txBody>
      </p:sp>
      <p:sp>
        <p:nvSpPr>
          <p:cNvPr id="3" name="TextBox 2">
            <a:extLst>
              <a:ext uri="{FF2B5EF4-FFF2-40B4-BE49-F238E27FC236}">
                <a16:creationId xmlns:a16="http://schemas.microsoft.com/office/drawing/2014/main" id="{E5EB3ACE-6CB3-4FC1-02BD-2904BFF3B8CC}"/>
              </a:ext>
            </a:extLst>
          </p:cNvPr>
          <p:cNvSpPr txBox="1"/>
          <p:nvPr/>
        </p:nvSpPr>
        <p:spPr>
          <a:xfrm>
            <a:off x="235974" y="259068"/>
            <a:ext cx="11421716" cy="461665"/>
          </a:xfrm>
          <a:prstGeom prst="rect">
            <a:avLst/>
          </a:prstGeom>
          <a:noFill/>
        </p:spPr>
        <p:txBody>
          <a:bodyPr wrap="none" rtlCol="0">
            <a:spAutoFit/>
          </a:bodyPr>
          <a:lstStyle/>
          <a:p>
            <a:r>
              <a:rPr lang="en-US" sz="2400" b="1" dirty="0">
                <a:latin typeface="Algerian" panose="04020705040A02060702" pitchFamily="82" charset="0"/>
              </a:rPr>
              <a:t>What are the population trends across all regions over the years??</a:t>
            </a:r>
            <a:endParaRPr lang="en-IN" sz="2400" b="1" dirty="0">
              <a:latin typeface="Algerian" panose="04020705040A02060702" pitchFamily="82" charset="0"/>
            </a:endParaRPr>
          </a:p>
        </p:txBody>
      </p:sp>
      <p:sp>
        <p:nvSpPr>
          <p:cNvPr id="4" name="Rectangle 1">
            <a:extLst>
              <a:ext uri="{FF2B5EF4-FFF2-40B4-BE49-F238E27FC236}">
                <a16:creationId xmlns:a16="http://schemas.microsoft.com/office/drawing/2014/main" id="{A2837526-8672-551D-53B2-BB15D5C78259}"/>
              </a:ext>
            </a:extLst>
          </p:cNvPr>
          <p:cNvSpPr>
            <a:spLocks noChangeArrowheads="1"/>
          </p:cNvSpPr>
          <p:nvPr/>
        </p:nvSpPr>
        <p:spPr bwMode="auto">
          <a:xfrm>
            <a:off x="65315" y="1028239"/>
            <a:ext cx="121266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Lucida Calligraphy" panose="03010101010101010101" pitchFamily="66" charset="0"/>
              </a:rPr>
              <a:t>Africa, Oceania and North America shows a steady upward trend in population growth over time. </a:t>
            </a:r>
            <a:endParaRPr kumimoji="0" lang="en-US" altLang="en-US" sz="2000" b="0" i="0" u="none" strike="noStrike" cap="none" normalizeH="0" baseline="0" dirty="0" smtClean="0">
              <a:ln>
                <a:noFill/>
              </a:ln>
              <a:effectLst/>
              <a:latin typeface="Lucida Calligraphy" panose="03010101010101010101"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Lucida Calligraphy" panose="03010101010101010101" pitchFamily="66" charset="0"/>
              </a:rPr>
              <a:t>The population </a:t>
            </a:r>
            <a:r>
              <a:rPr kumimoji="0" lang="en-US" altLang="en-US" sz="2000" b="0" i="0" u="none" strike="noStrike" cap="none" normalizeH="0" baseline="0" dirty="0">
                <a:ln>
                  <a:noFill/>
                </a:ln>
                <a:effectLst/>
                <a:latin typeface="Lucida Calligraphy" panose="03010101010101010101" pitchFamily="66" charset="0"/>
              </a:rPr>
              <a:t>begins at a relatively low level and increases consistently, reaching significantly higher levels by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Lucida Calligraphy" panose="03010101010101010101" pitchFamily="66" charset="0"/>
              </a:rPr>
              <a:t>the end of the timeline.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Lucida Calligraphy" panose="03010101010101010101" pitchFamily="66" charset="0"/>
            </a:endParaRPr>
          </a:p>
        </p:txBody>
      </p:sp>
      <p:sp>
        <p:nvSpPr>
          <p:cNvPr id="6" name="TextBox 5">
            <a:extLst>
              <a:ext uri="{FF2B5EF4-FFF2-40B4-BE49-F238E27FC236}">
                <a16:creationId xmlns:a16="http://schemas.microsoft.com/office/drawing/2014/main" id="{6F4E0566-3599-A5D0-64CA-CF5BA1AFE954}"/>
              </a:ext>
            </a:extLst>
          </p:cNvPr>
          <p:cNvSpPr txBox="1"/>
          <p:nvPr/>
        </p:nvSpPr>
        <p:spPr>
          <a:xfrm>
            <a:off x="1691586" y="3149269"/>
            <a:ext cx="667042" cy="338554"/>
          </a:xfrm>
          <a:prstGeom prst="rect">
            <a:avLst/>
          </a:prstGeom>
          <a:noFill/>
        </p:spPr>
        <p:txBody>
          <a:bodyPr wrap="none" rtlCol="0">
            <a:spAutoFit/>
          </a:bodyPr>
          <a:lstStyle/>
          <a:p>
            <a:r>
              <a:rPr lang="en-US" sz="1600" dirty="0">
                <a:solidFill>
                  <a:schemeClr val="bg1"/>
                </a:solidFill>
              </a:rPr>
              <a:t>Africa</a:t>
            </a:r>
            <a:endParaRPr lang="en-IN" dirty="0">
              <a:solidFill>
                <a:schemeClr val="bg1"/>
              </a:solidFill>
            </a:endParaRPr>
          </a:p>
        </p:txBody>
      </p:sp>
      <p:sp>
        <p:nvSpPr>
          <p:cNvPr id="8" name="TextBox 7">
            <a:extLst>
              <a:ext uri="{FF2B5EF4-FFF2-40B4-BE49-F238E27FC236}">
                <a16:creationId xmlns:a16="http://schemas.microsoft.com/office/drawing/2014/main" id="{51D25C8B-2DAD-D704-BB27-DC501A51FB08}"/>
              </a:ext>
            </a:extLst>
          </p:cNvPr>
          <p:cNvSpPr txBox="1"/>
          <p:nvPr/>
        </p:nvSpPr>
        <p:spPr>
          <a:xfrm>
            <a:off x="5639991" y="3186278"/>
            <a:ext cx="889987" cy="615553"/>
          </a:xfrm>
          <a:prstGeom prst="rect">
            <a:avLst/>
          </a:prstGeom>
          <a:noFill/>
        </p:spPr>
        <p:txBody>
          <a:bodyPr wrap="none" rtlCol="0">
            <a:spAutoFit/>
          </a:bodyPr>
          <a:lstStyle/>
          <a:p>
            <a:r>
              <a:rPr lang="en-US" sz="1600" dirty="0">
                <a:solidFill>
                  <a:schemeClr val="bg1"/>
                </a:solidFill>
              </a:rPr>
              <a:t>Oceania</a:t>
            </a:r>
            <a:endParaRPr lang="en-US" dirty="0">
              <a:solidFill>
                <a:schemeClr val="bg1"/>
              </a:solidFill>
            </a:endParaRPr>
          </a:p>
          <a:p>
            <a:endParaRPr lang="en-IN" dirty="0">
              <a:solidFill>
                <a:schemeClr val="bg1"/>
              </a:solidFill>
            </a:endParaRPr>
          </a:p>
        </p:txBody>
      </p:sp>
      <p:sp>
        <p:nvSpPr>
          <p:cNvPr id="10" name="TextBox 9">
            <a:extLst>
              <a:ext uri="{FF2B5EF4-FFF2-40B4-BE49-F238E27FC236}">
                <a16:creationId xmlns:a16="http://schemas.microsoft.com/office/drawing/2014/main" id="{FEB67B04-8454-8842-1FE5-7DE892FA4207}"/>
              </a:ext>
            </a:extLst>
          </p:cNvPr>
          <p:cNvSpPr txBox="1"/>
          <p:nvPr/>
        </p:nvSpPr>
        <p:spPr>
          <a:xfrm>
            <a:off x="9359971" y="3164949"/>
            <a:ext cx="1407629" cy="584775"/>
          </a:xfrm>
          <a:prstGeom prst="rect">
            <a:avLst/>
          </a:prstGeom>
          <a:noFill/>
        </p:spPr>
        <p:txBody>
          <a:bodyPr wrap="none" rtlCol="0">
            <a:spAutoFit/>
          </a:bodyPr>
          <a:lstStyle/>
          <a:p>
            <a:r>
              <a:rPr lang="en-US" sz="1600" dirty="0">
                <a:solidFill>
                  <a:schemeClr val="bg1"/>
                </a:solidFill>
              </a:rPr>
              <a:t>North America</a:t>
            </a:r>
          </a:p>
          <a:p>
            <a:endParaRPr lang="en-IN" sz="1600" dirty="0">
              <a:solidFill>
                <a:schemeClr val="bg1"/>
              </a:solidFill>
            </a:endParaRPr>
          </a:p>
        </p:txBody>
      </p:sp>
      <p:pic>
        <p:nvPicPr>
          <p:cNvPr id="11" name="Picture 10"/>
          <p:cNvPicPr>
            <a:picLocks noChangeAspect="1"/>
          </p:cNvPicPr>
          <p:nvPr/>
        </p:nvPicPr>
        <p:blipFill>
          <a:blip r:embed="rId2"/>
          <a:stretch>
            <a:fillRect/>
          </a:stretch>
        </p:blipFill>
        <p:spPr>
          <a:xfrm>
            <a:off x="408553" y="3678883"/>
            <a:ext cx="3233108" cy="1962637"/>
          </a:xfrm>
          <a:prstGeom prst="rect">
            <a:avLst/>
          </a:prstGeom>
        </p:spPr>
      </p:pic>
      <p:pic>
        <p:nvPicPr>
          <p:cNvPr id="12" name="Picture 11"/>
          <p:cNvPicPr>
            <a:picLocks noChangeAspect="1"/>
          </p:cNvPicPr>
          <p:nvPr/>
        </p:nvPicPr>
        <p:blipFill>
          <a:blip r:embed="rId3"/>
          <a:stretch>
            <a:fillRect/>
          </a:stretch>
        </p:blipFill>
        <p:spPr>
          <a:xfrm>
            <a:off x="4479105" y="3711539"/>
            <a:ext cx="3309624" cy="1897324"/>
          </a:xfrm>
          <a:prstGeom prst="rect">
            <a:avLst/>
          </a:prstGeom>
        </p:spPr>
      </p:pic>
      <p:pic>
        <p:nvPicPr>
          <p:cNvPr id="14" name="Picture 13"/>
          <p:cNvPicPr>
            <a:picLocks noChangeAspect="1"/>
          </p:cNvPicPr>
          <p:nvPr/>
        </p:nvPicPr>
        <p:blipFill>
          <a:blip r:embed="rId4"/>
          <a:stretch>
            <a:fillRect/>
          </a:stretch>
        </p:blipFill>
        <p:spPr>
          <a:xfrm>
            <a:off x="8139896" y="3749724"/>
            <a:ext cx="3633004" cy="1777497"/>
          </a:xfrm>
          <a:prstGeom prst="rect">
            <a:avLst/>
          </a:prstGeom>
        </p:spPr>
      </p:pic>
    </p:spTree>
    <p:extLst>
      <p:ext uri="{BB962C8B-B14F-4D97-AF65-F5344CB8AC3E}">
        <p14:creationId xmlns:p14="http://schemas.microsoft.com/office/powerpoint/2010/main" val="1725592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67DFC1-4D8B-7BCF-BBF1-B4F63373E68D}"/>
              </a:ext>
            </a:extLst>
          </p:cNvPr>
          <p:cNvSpPr txBox="1"/>
          <p:nvPr/>
        </p:nvSpPr>
        <p:spPr>
          <a:xfrm>
            <a:off x="5926559" y="3090446"/>
            <a:ext cx="574196" cy="338554"/>
          </a:xfrm>
          <a:prstGeom prst="rect">
            <a:avLst/>
          </a:prstGeom>
          <a:noFill/>
        </p:spPr>
        <p:txBody>
          <a:bodyPr wrap="none" rtlCol="0">
            <a:spAutoFit/>
          </a:bodyPr>
          <a:lstStyle/>
          <a:p>
            <a:r>
              <a:rPr lang="en-US" sz="1600" dirty="0">
                <a:latin typeface="High Tower Text" panose="02040502050506030303" pitchFamily="18" charset="0"/>
              </a:rPr>
              <a:t>Asia</a:t>
            </a:r>
            <a:endParaRPr lang="en-IN" sz="1600" dirty="0">
              <a:latin typeface="High Tower Text" panose="02040502050506030303" pitchFamily="18" charset="0"/>
            </a:endParaRPr>
          </a:p>
        </p:txBody>
      </p:sp>
      <p:sp>
        <p:nvSpPr>
          <p:cNvPr id="5" name="TextBox 4">
            <a:extLst>
              <a:ext uri="{FF2B5EF4-FFF2-40B4-BE49-F238E27FC236}">
                <a16:creationId xmlns:a16="http://schemas.microsoft.com/office/drawing/2014/main" id="{B24F9965-9A92-7161-3A42-16113CD7183C}"/>
              </a:ext>
            </a:extLst>
          </p:cNvPr>
          <p:cNvSpPr txBox="1"/>
          <p:nvPr/>
        </p:nvSpPr>
        <p:spPr>
          <a:xfrm>
            <a:off x="1452273" y="3090446"/>
            <a:ext cx="1483098" cy="338554"/>
          </a:xfrm>
          <a:prstGeom prst="rect">
            <a:avLst/>
          </a:prstGeom>
          <a:noFill/>
        </p:spPr>
        <p:txBody>
          <a:bodyPr wrap="none" rtlCol="0">
            <a:spAutoFit/>
          </a:bodyPr>
          <a:lstStyle/>
          <a:p>
            <a:r>
              <a:rPr lang="en-US" sz="1600" dirty="0">
                <a:latin typeface="High Tower Text" panose="02040502050506030303" pitchFamily="18" charset="0"/>
              </a:rPr>
              <a:t>South America</a:t>
            </a:r>
            <a:endParaRPr lang="en-IN" sz="1600" dirty="0">
              <a:latin typeface="High Tower Text" panose="02040502050506030303" pitchFamily="18" charset="0"/>
            </a:endParaRPr>
          </a:p>
        </p:txBody>
      </p:sp>
      <p:sp>
        <p:nvSpPr>
          <p:cNvPr id="6" name="TextBox 5">
            <a:extLst>
              <a:ext uri="{FF2B5EF4-FFF2-40B4-BE49-F238E27FC236}">
                <a16:creationId xmlns:a16="http://schemas.microsoft.com/office/drawing/2014/main" id="{08B5410B-540F-C085-E0EA-55D5A532C444}"/>
              </a:ext>
            </a:extLst>
          </p:cNvPr>
          <p:cNvSpPr txBox="1"/>
          <p:nvPr/>
        </p:nvSpPr>
        <p:spPr>
          <a:xfrm>
            <a:off x="127984" y="417106"/>
            <a:ext cx="11597149" cy="1015663"/>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Lucida Calligraphy" panose="03010101010101010101" pitchFamily="66" charset="0"/>
              </a:rPr>
              <a:t>South America and Asia shows a population trend that rises steadily at first, reaching a peak in the middle of the timeline. After the peak, the population begins to decline gradually toward the end of the period.</a:t>
            </a:r>
            <a:endParaRPr lang="en-IN" sz="2000" dirty="0">
              <a:latin typeface="Lucida Calligraphy" panose="03010101010101010101" pitchFamily="66" charset="0"/>
            </a:endParaRPr>
          </a:p>
        </p:txBody>
      </p:sp>
      <p:sp>
        <p:nvSpPr>
          <p:cNvPr id="8" name="TextBox 7">
            <a:extLst>
              <a:ext uri="{FF2B5EF4-FFF2-40B4-BE49-F238E27FC236}">
                <a16:creationId xmlns:a16="http://schemas.microsoft.com/office/drawing/2014/main" id="{8C743374-2C16-CA37-8E5B-FAA67FDB2680}"/>
              </a:ext>
            </a:extLst>
          </p:cNvPr>
          <p:cNvSpPr txBox="1"/>
          <p:nvPr/>
        </p:nvSpPr>
        <p:spPr>
          <a:xfrm>
            <a:off x="9907926" y="3090446"/>
            <a:ext cx="795411" cy="338554"/>
          </a:xfrm>
          <a:prstGeom prst="rect">
            <a:avLst/>
          </a:prstGeom>
          <a:noFill/>
        </p:spPr>
        <p:txBody>
          <a:bodyPr wrap="none" rtlCol="0">
            <a:spAutoFit/>
          </a:bodyPr>
          <a:lstStyle/>
          <a:p>
            <a:r>
              <a:rPr lang="en-US" sz="1600" dirty="0">
                <a:latin typeface="High Tower Text" panose="02040502050506030303" pitchFamily="18" charset="0"/>
              </a:rPr>
              <a:t>Europe</a:t>
            </a:r>
            <a:endParaRPr lang="en-IN" sz="1600" dirty="0">
              <a:latin typeface="High Tower Text" panose="02040502050506030303" pitchFamily="18" charset="0"/>
            </a:endParaRPr>
          </a:p>
        </p:txBody>
      </p:sp>
      <p:sp>
        <p:nvSpPr>
          <p:cNvPr id="9" name="TextBox 8">
            <a:extLst>
              <a:ext uri="{FF2B5EF4-FFF2-40B4-BE49-F238E27FC236}">
                <a16:creationId xmlns:a16="http://schemas.microsoft.com/office/drawing/2014/main" id="{0F5DBAE8-E66E-67E6-B267-1CBF2AC04BE1}"/>
              </a:ext>
            </a:extLst>
          </p:cNvPr>
          <p:cNvSpPr txBox="1"/>
          <p:nvPr/>
        </p:nvSpPr>
        <p:spPr>
          <a:xfrm>
            <a:off x="68825" y="1709571"/>
            <a:ext cx="11597148" cy="1015663"/>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Lucida Calligraphy" panose="03010101010101010101" pitchFamily="66" charset="0"/>
              </a:rPr>
              <a:t>Europe shows a population trend that starts with a gradual increase, peaking early in the timeline. Following the peak, the population decreases steadily, with the decline becoming more noticeable as time progresses.</a:t>
            </a:r>
            <a:endParaRPr lang="en-IN" sz="2000" dirty="0">
              <a:latin typeface="Lucida Calligraphy" panose="03010101010101010101" pitchFamily="66" charset="0"/>
            </a:endParaRPr>
          </a:p>
        </p:txBody>
      </p:sp>
      <p:pic>
        <p:nvPicPr>
          <p:cNvPr id="10" name="Picture 9"/>
          <p:cNvPicPr>
            <a:picLocks noChangeAspect="1"/>
          </p:cNvPicPr>
          <p:nvPr/>
        </p:nvPicPr>
        <p:blipFill>
          <a:blip r:embed="rId2"/>
          <a:stretch>
            <a:fillRect/>
          </a:stretch>
        </p:blipFill>
        <p:spPr>
          <a:xfrm>
            <a:off x="438228" y="3794212"/>
            <a:ext cx="3366330" cy="2386218"/>
          </a:xfrm>
          <a:prstGeom prst="rect">
            <a:avLst/>
          </a:prstGeom>
        </p:spPr>
      </p:pic>
      <p:pic>
        <p:nvPicPr>
          <p:cNvPr id="12" name="Picture 11"/>
          <p:cNvPicPr>
            <a:picLocks noChangeAspect="1"/>
          </p:cNvPicPr>
          <p:nvPr/>
        </p:nvPicPr>
        <p:blipFill>
          <a:blip r:embed="rId3"/>
          <a:stretch>
            <a:fillRect/>
          </a:stretch>
        </p:blipFill>
        <p:spPr>
          <a:xfrm>
            <a:off x="4382658" y="3794212"/>
            <a:ext cx="3357085" cy="2386217"/>
          </a:xfrm>
          <a:prstGeom prst="rect">
            <a:avLst/>
          </a:prstGeom>
        </p:spPr>
      </p:pic>
      <p:pic>
        <p:nvPicPr>
          <p:cNvPr id="13" name="Picture 12"/>
          <p:cNvPicPr>
            <a:picLocks noChangeAspect="1"/>
          </p:cNvPicPr>
          <p:nvPr/>
        </p:nvPicPr>
        <p:blipFill>
          <a:blip r:embed="rId4"/>
          <a:stretch>
            <a:fillRect/>
          </a:stretch>
        </p:blipFill>
        <p:spPr>
          <a:xfrm>
            <a:off x="8025560" y="3796458"/>
            <a:ext cx="3764731" cy="2383971"/>
          </a:xfrm>
          <a:prstGeom prst="rect">
            <a:avLst/>
          </a:prstGeom>
        </p:spPr>
      </p:pic>
    </p:spTree>
    <p:extLst>
      <p:ext uri="{BB962C8B-B14F-4D97-AF65-F5344CB8AC3E}">
        <p14:creationId xmlns:p14="http://schemas.microsoft.com/office/powerpoint/2010/main" val="88950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8C81C5-26CA-AC15-CBE5-DA6A493784AA}"/>
              </a:ext>
            </a:extLst>
          </p:cNvPr>
          <p:cNvSpPr txBox="1"/>
          <p:nvPr/>
        </p:nvSpPr>
        <p:spPr>
          <a:xfrm>
            <a:off x="235974" y="259068"/>
            <a:ext cx="9643987" cy="461665"/>
          </a:xfrm>
          <a:prstGeom prst="rect">
            <a:avLst/>
          </a:prstGeom>
          <a:noFill/>
        </p:spPr>
        <p:txBody>
          <a:bodyPr wrap="none" rtlCol="0">
            <a:spAutoFit/>
          </a:bodyPr>
          <a:lstStyle/>
          <a:p>
            <a:r>
              <a:rPr lang="en-US" sz="2400" dirty="0">
                <a:latin typeface="Algerian" panose="04020705040A02060702" pitchFamily="82" charset="0"/>
              </a:rPr>
              <a:t>Which are the top 5 most populated countries region wise?</a:t>
            </a:r>
            <a:endParaRPr lang="en-IN" sz="2400" b="1" dirty="0">
              <a:latin typeface="Algerian" panose="04020705040A02060702" pitchFamily="82" charset="0"/>
            </a:endParaRPr>
          </a:p>
        </p:txBody>
      </p:sp>
      <p:sp>
        <p:nvSpPr>
          <p:cNvPr id="3" name="TextBox 2">
            <a:extLst>
              <a:ext uri="{FF2B5EF4-FFF2-40B4-BE49-F238E27FC236}">
                <a16:creationId xmlns:a16="http://schemas.microsoft.com/office/drawing/2014/main" id="{706E3AC1-841D-90B0-6D2B-669C47CC7DC7}"/>
              </a:ext>
            </a:extLst>
          </p:cNvPr>
          <p:cNvSpPr txBox="1"/>
          <p:nvPr/>
        </p:nvSpPr>
        <p:spPr>
          <a:xfrm>
            <a:off x="5792470" y="828988"/>
            <a:ext cx="527709" cy="338554"/>
          </a:xfrm>
          <a:prstGeom prst="rect">
            <a:avLst/>
          </a:prstGeom>
          <a:noFill/>
        </p:spPr>
        <p:txBody>
          <a:bodyPr wrap="none" rtlCol="0">
            <a:spAutoFit/>
          </a:bodyPr>
          <a:lstStyle/>
          <a:p>
            <a:r>
              <a:rPr lang="en-US" sz="1600" dirty="0">
                <a:solidFill>
                  <a:schemeClr val="bg1"/>
                </a:solidFill>
              </a:rPr>
              <a:t>Asia</a:t>
            </a:r>
            <a:endParaRPr lang="en-IN" sz="1600" dirty="0">
              <a:solidFill>
                <a:schemeClr val="bg1"/>
              </a:solidFill>
            </a:endParaRPr>
          </a:p>
        </p:txBody>
      </p:sp>
      <p:pic>
        <p:nvPicPr>
          <p:cNvPr id="4" name="Picture 3">
            <a:extLst>
              <a:ext uri="{FF2B5EF4-FFF2-40B4-BE49-F238E27FC236}">
                <a16:creationId xmlns:a16="http://schemas.microsoft.com/office/drawing/2014/main" id="{62B70EB9-A9D1-A0D5-B5EF-CF2B3E209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25" y="1167542"/>
            <a:ext cx="3893574" cy="2444336"/>
          </a:xfrm>
          <a:prstGeom prst="rect">
            <a:avLst/>
          </a:prstGeom>
        </p:spPr>
      </p:pic>
      <p:pic>
        <p:nvPicPr>
          <p:cNvPr id="5" name="Picture 4">
            <a:extLst>
              <a:ext uri="{FF2B5EF4-FFF2-40B4-BE49-F238E27FC236}">
                <a16:creationId xmlns:a16="http://schemas.microsoft.com/office/drawing/2014/main" id="{89106E4B-103E-080A-579E-859A5108C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9753" y="1167542"/>
            <a:ext cx="3893574" cy="2444336"/>
          </a:xfrm>
          <a:prstGeom prst="rect">
            <a:avLst/>
          </a:prstGeom>
        </p:spPr>
      </p:pic>
      <p:sp>
        <p:nvSpPr>
          <p:cNvPr id="6" name="TextBox 5">
            <a:extLst>
              <a:ext uri="{FF2B5EF4-FFF2-40B4-BE49-F238E27FC236}">
                <a16:creationId xmlns:a16="http://schemas.microsoft.com/office/drawing/2014/main" id="{5A28477F-1780-904C-CA34-42A355A91C5D}"/>
              </a:ext>
            </a:extLst>
          </p:cNvPr>
          <p:cNvSpPr txBox="1"/>
          <p:nvPr/>
        </p:nvSpPr>
        <p:spPr>
          <a:xfrm>
            <a:off x="1650769" y="828988"/>
            <a:ext cx="667042" cy="338554"/>
          </a:xfrm>
          <a:prstGeom prst="rect">
            <a:avLst/>
          </a:prstGeom>
          <a:noFill/>
        </p:spPr>
        <p:txBody>
          <a:bodyPr wrap="none" rtlCol="0">
            <a:spAutoFit/>
          </a:bodyPr>
          <a:lstStyle/>
          <a:p>
            <a:r>
              <a:rPr lang="en-US" sz="1600" dirty="0">
                <a:solidFill>
                  <a:schemeClr val="bg1"/>
                </a:solidFill>
              </a:rPr>
              <a:t>Africa</a:t>
            </a:r>
            <a:endParaRPr lang="en-IN" sz="1600" dirty="0">
              <a:solidFill>
                <a:schemeClr val="bg1"/>
              </a:solidFill>
            </a:endParaRPr>
          </a:p>
        </p:txBody>
      </p:sp>
      <p:pic>
        <p:nvPicPr>
          <p:cNvPr id="7" name="Picture 6">
            <a:extLst>
              <a:ext uri="{FF2B5EF4-FFF2-40B4-BE49-F238E27FC236}">
                <a16:creationId xmlns:a16="http://schemas.microsoft.com/office/drawing/2014/main" id="{3B7C9046-F3C7-3ABB-5A99-A8201E653F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781" y="1167542"/>
            <a:ext cx="3893574" cy="2444336"/>
          </a:xfrm>
          <a:prstGeom prst="rect">
            <a:avLst/>
          </a:prstGeom>
        </p:spPr>
      </p:pic>
      <p:sp>
        <p:nvSpPr>
          <p:cNvPr id="8" name="TextBox 7">
            <a:extLst>
              <a:ext uri="{FF2B5EF4-FFF2-40B4-BE49-F238E27FC236}">
                <a16:creationId xmlns:a16="http://schemas.microsoft.com/office/drawing/2014/main" id="{53B7CF93-FACA-301B-6EEF-CBFADEE15851}"/>
              </a:ext>
            </a:extLst>
          </p:cNvPr>
          <p:cNvSpPr txBox="1"/>
          <p:nvPr/>
        </p:nvSpPr>
        <p:spPr>
          <a:xfrm>
            <a:off x="9778681" y="828988"/>
            <a:ext cx="795411" cy="338554"/>
          </a:xfrm>
          <a:prstGeom prst="rect">
            <a:avLst/>
          </a:prstGeom>
          <a:noFill/>
        </p:spPr>
        <p:txBody>
          <a:bodyPr wrap="none" rtlCol="0">
            <a:spAutoFit/>
          </a:bodyPr>
          <a:lstStyle/>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Europe</a:t>
            </a:r>
            <a:endPar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12F19383-3981-3827-FC9F-AF224ADED9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27" y="4229732"/>
            <a:ext cx="3865372" cy="2444336"/>
          </a:xfrm>
          <a:prstGeom prst="rect">
            <a:avLst/>
          </a:prstGeom>
        </p:spPr>
      </p:pic>
      <p:sp>
        <p:nvSpPr>
          <p:cNvPr id="10" name="TextBox 9">
            <a:extLst>
              <a:ext uri="{FF2B5EF4-FFF2-40B4-BE49-F238E27FC236}">
                <a16:creationId xmlns:a16="http://schemas.microsoft.com/office/drawing/2014/main" id="{55AEBDB6-C078-08BA-8D83-D202E81BB242}"/>
              </a:ext>
            </a:extLst>
          </p:cNvPr>
          <p:cNvSpPr txBox="1"/>
          <p:nvPr/>
        </p:nvSpPr>
        <p:spPr>
          <a:xfrm>
            <a:off x="5591546" y="3889410"/>
            <a:ext cx="889987" cy="338554"/>
          </a:xfrm>
          <a:prstGeom prst="rect">
            <a:avLst/>
          </a:prstGeom>
          <a:noFill/>
        </p:spPr>
        <p:txBody>
          <a:bodyPr wrap="none" rtlCol="0">
            <a:spAutoFit/>
          </a:bodyPr>
          <a:lstStyle/>
          <a:p>
            <a:r>
              <a:rPr lang="en-US" sz="1600" dirty="0">
                <a:solidFill>
                  <a:schemeClr val="bg1"/>
                </a:solidFill>
              </a:rPr>
              <a:t>Oceania</a:t>
            </a:r>
            <a:endParaRPr lang="en-IN" sz="1600" dirty="0">
              <a:solidFill>
                <a:schemeClr val="bg1"/>
              </a:solidFill>
            </a:endParaRPr>
          </a:p>
        </p:txBody>
      </p:sp>
      <p:pic>
        <p:nvPicPr>
          <p:cNvPr id="11" name="Picture 10">
            <a:extLst>
              <a:ext uri="{FF2B5EF4-FFF2-40B4-BE49-F238E27FC236}">
                <a16:creationId xmlns:a16="http://schemas.microsoft.com/office/drawing/2014/main" id="{34D25232-1D61-BBC7-5618-D33E5FA798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9753" y="4227964"/>
            <a:ext cx="3893574" cy="2446104"/>
          </a:xfrm>
          <a:prstGeom prst="rect">
            <a:avLst/>
          </a:prstGeom>
        </p:spPr>
      </p:pic>
      <p:sp>
        <p:nvSpPr>
          <p:cNvPr id="12" name="TextBox 11">
            <a:extLst>
              <a:ext uri="{FF2B5EF4-FFF2-40B4-BE49-F238E27FC236}">
                <a16:creationId xmlns:a16="http://schemas.microsoft.com/office/drawing/2014/main" id="{AFC22DF3-7B53-D09E-EDA3-B8D1CBCC4BD0}"/>
              </a:ext>
            </a:extLst>
          </p:cNvPr>
          <p:cNvSpPr txBox="1"/>
          <p:nvPr/>
        </p:nvSpPr>
        <p:spPr>
          <a:xfrm>
            <a:off x="1262040" y="3889410"/>
            <a:ext cx="1407629" cy="338554"/>
          </a:xfrm>
          <a:prstGeom prst="rect">
            <a:avLst/>
          </a:prstGeom>
          <a:noFill/>
        </p:spPr>
        <p:txBody>
          <a:bodyPr wrap="none" rtlCol="0">
            <a:spAutoFit/>
          </a:bodyPr>
          <a:lstStyle/>
          <a:p>
            <a:r>
              <a:rPr lang="en-US" sz="1600" dirty="0">
                <a:solidFill>
                  <a:schemeClr val="bg1"/>
                </a:solidFill>
              </a:rPr>
              <a:t>North America</a:t>
            </a:r>
            <a:endParaRPr lang="en-IN" sz="1600" dirty="0">
              <a:solidFill>
                <a:schemeClr val="bg1"/>
              </a:solidFill>
            </a:endParaRPr>
          </a:p>
        </p:txBody>
      </p:sp>
      <p:pic>
        <p:nvPicPr>
          <p:cNvPr id="13" name="Picture 12">
            <a:extLst>
              <a:ext uri="{FF2B5EF4-FFF2-40B4-BE49-F238E27FC236}">
                <a16:creationId xmlns:a16="http://schemas.microsoft.com/office/drawing/2014/main" id="{0268A6CD-BE33-BA8F-B890-721D4F0E8D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8163" y="4227963"/>
            <a:ext cx="3870192" cy="2444335"/>
          </a:xfrm>
          <a:prstGeom prst="rect">
            <a:avLst/>
          </a:prstGeom>
        </p:spPr>
      </p:pic>
      <p:sp>
        <p:nvSpPr>
          <p:cNvPr id="14" name="TextBox 13">
            <a:extLst>
              <a:ext uri="{FF2B5EF4-FFF2-40B4-BE49-F238E27FC236}">
                <a16:creationId xmlns:a16="http://schemas.microsoft.com/office/drawing/2014/main" id="{2ECFC517-3564-CF41-5041-C855001AFBE3}"/>
              </a:ext>
            </a:extLst>
          </p:cNvPr>
          <p:cNvSpPr txBox="1"/>
          <p:nvPr/>
        </p:nvSpPr>
        <p:spPr>
          <a:xfrm>
            <a:off x="9434837" y="3889409"/>
            <a:ext cx="1404423" cy="338554"/>
          </a:xfrm>
          <a:prstGeom prst="rect">
            <a:avLst/>
          </a:prstGeom>
          <a:noFill/>
        </p:spPr>
        <p:txBody>
          <a:bodyPr wrap="none" rtlCol="0">
            <a:spAutoFit/>
          </a:bodyPr>
          <a:lstStyle/>
          <a:p>
            <a:r>
              <a:rPr lang="en-US" sz="1600" dirty="0">
                <a:solidFill>
                  <a:schemeClr val="bg1"/>
                </a:solidFill>
              </a:rPr>
              <a:t>South America</a:t>
            </a:r>
          </a:p>
        </p:txBody>
      </p:sp>
    </p:spTree>
    <p:extLst>
      <p:ext uri="{BB962C8B-B14F-4D97-AF65-F5344CB8AC3E}">
        <p14:creationId xmlns:p14="http://schemas.microsoft.com/office/powerpoint/2010/main" val="2885709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9409" y="2388657"/>
            <a:ext cx="8667757" cy="1107996"/>
          </a:xfrm>
          <a:prstGeom prst="rect">
            <a:avLst/>
          </a:prstGeom>
        </p:spPr>
        <p:txBody>
          <a:bodyPr wrap="none">
            <a:spAutoFit/>
          </a:bodyPr>
          <a:lstStyle/>
          <a:p>
            <a:r>
              <a:rPr lang="en-US" sz="6600" b="1" dirty="0"/>
              <a:t>RECOMMENDATIONS</a:t>
            </a:r>
            <a:endParaRPr lang="en-IN" sz="6600" b="1" dirty="0"/>
          </a:p>
        </p:txBody>
      </p:sp>
    </p:spTree>
    <p:extLst>
      <p:ext uri="{BB962C8B-B14F-4D97-AF65-F5344CB8AC3E}">
        <p14:creationId xmlns:p14="http://schemas.microsoft.com/office/powerpoint/2010/main" val="643241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256" y="1883833"/>
            <a:ext cx="12126686" cy="2585323"/>
          </a:xfrm>
          <a:prstGeom prst="rect">
            <a:avLst/>
          </a:prstGeom>
        </p:spPr>
        <p:txBody>
          <a:bodyPr wrap="square">
            <a:spAutoFit/>
          </a:bodyPr>
          <a:lstStyle/>
          <a:p>
            <a:r>
              <a:rPr lang="en-US" dirty="0">
                <a:latin typeface="Lucida Calligraphy" panose="03010101010101010101" pitchFamily="66" charset="0"/>
                <a:ea typeface="Calibri" panose="020F0502020204030204" pitchFamily="34" charset="0"/>
                <a:cs typeface="Calibri" panose="020F0502020204030204" pitchFamily="34" charset="0"/>
              </a:rPr>
              <a:t>To reduce population growth in Asia, key strategies include – </a:t>
            </a:r>
          </a:p>
          <a:p>
            <a:pPr marL="342900" indent="-342900">
              <a:buFont typeface="Arial" panose="020B0604020202020204" pitchFamily="34" charset="0"/>
              <a:buChar char="•"/>
            </a:pPr>
            <a:r>
              <a:rPr lang="en-US" dirty="0">
                <a:latin typeface="Lucida Calligraphy" panose="03010101010101010101" pitchFamily="66" charset="0"/>
                <a:ea typeface="Calibri" panose="020F0502020204030204" pitchFamily="34" charset="0"/>
                <a:cs typeface="Calibri" panose="020F0502020204030204" pitchFamily="34" charset="0"/>
              </a:rPr>
              <a:t>improving access to family planning, education (especially for women), and healthcare to lower infant mortality.</a:t>
            </a:r>
          </a:p>
          <a:p>
            <a:pPr marL="342900" indent="-342900">
              <a:buFont typeface="Arial" panose="020B0604020202020204" pitchFamily="34" charset="0"/>
              <a:buChar char="•"/>
            </a:pPr>
            <a:r>
              <a:rPr lang="en-US" dirty="0">
                <a:latin typeface="Lucida Calligraphy" panose="03010101010101010101" pitchFamily="66" charset="0"/>
                <a:ea typeface="Calibri" panose="020F0502020204030204" pitchFamily="34" charset="0"/>
                <a:cs typeface="Calibri" panose="020F0502020204030204" pitchFamily="34" charset="0"/>
              </a:rPr>
              <a:t>Encouraging urbanization, economic development, and social security can also help reduce birth rates.</a:t>
            </a:r>
          </a:p>
          <a:p>
            <a:pPr marL="342900" indent="-342900">
              <a:buFont typeface="Arial" panose="020B0604020202020204" pitchFamily="34" charset="0"/>
              <a:buChar char="•"/>
            </a:pPr>
            <a:r>
              <a:rPr lang="en-US" dirty="0">
                <a:latin typeface="Lucida Calligraphy" panose="03010101010101010101" pitchFamily="66" charset="0"/>
                <a:ea typeface="Calibri" panose="020F0502020204030204" pitchFamily="34" charset="0"/>
                <a:cs typeface="Calibri" panose="020F0502020204030204" pitchFamily="34" charset="0"/>
              </a:rPr>
              <a:t>Governments could promote smaller families through incentives and support later marriage and childbearing. </a:t>
            </a:r>
          </a:p>
          <a:p>
            <a:pPr marL="342900" indent="-342900">
              <a:buFont typeface="Arial" panose="020B0604020202020204" pitchFamily="34" charset="0"/>
              <a:buChar char="•"/>
            </a:pPr>
            <a:r>
              <a:rPr lang="en-US" dirty="0">
                <a:latin typeface="Lucida Calligraphy" panose="03010101010101010101" pitchFamily="66" charset="0"/>
                <a:ea typeface="Calibri" panose="020F0502020204030204" pitchFamily="34" charset="0"/>
                <a:cs typeface="Calibri" panose="020F0502020204030204" pitchFamily="34" charset="0"/>
              </a:rPr>
              <a:t>Additionally, promoting gender equality and workplace support for parents can further encourage smaller families, aiming to balance population control with better quality of life.</a:t>
            </a:r>
            <a:endParaRPr lang="en-IN" dirty="0">
              <a:latin typeface="Lucida Calligraphy" panose="03010101010101010101" pitchFamily="66"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8018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943CE1-5F59-4A09-227C-F613A8192124}"/>
              </a:ext>
            </a:extLst>
          </p:cNvPr>
          <p:cNvSpPr txBox="1"/>
          <p:nvPr/>
        </p:nvSpPr>
        <p:spPr>
          <a:xfrm>
            <a:off x="172063" y="1208707"/>
            <a:ext cx="11847871" cy="2862322"/>
          </a:xfrm>
          <a:prstGeom prst="rect">
            <a:avLst/>
          </a:prstGeom>
          <a:noFill/>
        </p:spPr>
        <p:txBody>
          <a:bodyPr wrap="square">
            <a:spAutoFit/>
          </a:bodyPr>
          <a:lstStyle/>
          <a:p>
            <a:r>
              <a:rPr lang="en-US" sz="2000" dirty="0">
                <a:latin typeface="Lucida Calligraphy" panose="03010101010101010101" pitchFamily="66" charset="0"/>
              </a:rPr>
              <a:t>To increase population in Europe, key strategies include – </a:t>
            </a:r>
          </a:p>
          <a:p>
            <a:pPr marL="342900" indent="-342900">
              <a:buFont typeface="Arial" panose="020B0604020202020204" pitchFamily="34" charset="0"/>
              <a:buChar char="•"/>
            </a:pPr>
            <a:r>
              <a:rPr lang="en-US" sz="2000" dirty="0">
                <a:latin typeface="Lucida Calligraphy" panose="03010101010101010101" pitchFamily="66" charset="0"/>
              </a:rPr>
              <a:t>Offering financial incentives for families, improving paid parental leave, and providing affordable childcare and housing. </a:t>
            </a:r>
          </a:p>
          <a:p>
            <a:pPr marL="342900" indent="-342900">
              <a:buFont typeface="Arial" panose="020B0604020202020204" pitchFamily="34" charset="0"/>
              <a:buChar char="•"/>
            </a:pPr>
            <a:r>
              <a:rPr lang="en-US" sz="2000" dirty="0">
                <a:latin typeface="Lucida Calligraphy" panose="03010101010101010101" pitchFamily="66" charset="0"/>
              </a:rPr>
              <a:t>Policies to attract immigrants and support their integration, along with flexible work arrangements, can help boost population. </a:t>
            </a:r>
          </a:p>
          <a:p>
            <a:pPr marL="342900" indent="-342900">
              <a:buFont typeface="Arial" panose="020B0604020202020204" pitchFamily="34" charset="0"/>
              <a:buChar char="•"/>
            </a:pPr>
            <a:r>
              <a:rPr lang="en-US" sz="2000" dirty="0">
                <a:latin typeface="Lucida Calligraphy" panose="03010101010101010101" pitchFamily="66" charset="0"/>
              </a:rPr>
              <a:t>Encouraging work-life balance, promoting gender equality, and providing fertility treatments are also important. Additionally, improving access to healthcare and education on reproductive health, as well as creating job opportunities for young people, can encourage early family planning and support family growth.</a:t>
            </a:r>
            <a:endParaRPr lang="en-IN" sz="2000" dirty="0">
              <a:latin typeface="Lucida Calligraphy" panose="03010101010101010101" pitchFamily="66" charset="0"/>
            </a:endParaRPr>
          </a:p>
        </p:txBody>
      </p:sp>
      <p:sp>
        <p:nvSpPr>
          <p:cNvPr id="3" name="TextBox 2">
            <a:extLst>
              <a:ext uri="{FF2B5EF4-FFF2-40B4-BE49-F238E27FC236}">
                <a16:creationId xmlns:a16="http://schemas.microsoft.com/office/drawing/2014/main" id="{20FD8126-52CA-30B2-1BA0-03E9BC2549D8}"/>
              </a:ext>
            </a:extLst>
          </p:cNvPr>
          <p:cNvSpPr txBox="1"/>
          <p:nvPr/>
        </p:nvSpPr>
        <p:spPr>
          <a:xfrm>
            <a:off x="172063" y="4592137"/>
            <a:ext cx="12019937" cy="707886"/>
          </a:xfrm>
          <a:prstGeom prst="rect">
            <a:avLst/>
          </a:prstGeom>
          <a:noFill/>
        </p:spPr>
        <p:txBody>
          <a:bodyPr wrap="square">
            <a:spAutoFit/>
          </a:bodyPr>
          <a:lstStyle/>
          <a:p>
            <a:r>
              <a:rPr lang="en-US" sz="2000" dirty="0">
                <a:latin typeface="Lucida Calligraphy" panose="03010101010101010101" pitchFamily="66" charset="0"/>
                <a:ea typeface="Calibri" panose="020F0502020204030204" pitchFamily="34" charset="0"/>
                <a:cs typeface="Calibri" panose="020F0502020204030204" pitchFamily="34" charset="0"/>
              </a:rPr>
              <a:t>There is no need to focus on increasing the population in Oceania, Africa and North America as it has experienced steady population growth over the years.</a:t>
            </a:r>
            <a:endParaRPr lang="en-IN" sz="2000" dirty="0">
              <a:latin typeface="Lucida Calligraphy" panose="03010101010101010101" pitchFamily="66"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8350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06" y="1"/>
            <a:ext cx="11960829" cy="6662056"/>
          </a:xfrm>
          <a:prstGeom prst="rect">
            <a:avLst/>
          </a:prstGeom>
        </p:spPr>
      </p:pic>
    </p:spTree>
    <p:extLst>
      <p:ext uri="{BB962C8B-B14F-4D97-AF65-F5344CB8AC3E}">
        <p14:creationId xmlns:p14="http://schemas.microsoft.com/office/powerpoint/2010/main" val="922239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3738" y="2522881"/>
            <a:ext cx="9098966" cy="1200329"/>
          </a:xfrm>
          <a:prstGeom prst="rect">
            <a:avLst/>
          </a:prstGeom>
        </p:spPr>
        <p:txBody>
          <a:bodyPr wrap="none">
            <a:spAutoFit/>
          </a:bodyPr>
          <a:lstStyle/>
          <a:p>
            <a:r>
              <a:rPr lang="en-US" sz="7200" b="1" dirty="0">
                <a:latin typeface="Lucida Calligraphy" panose="03010101010101010101" pitchFamily="66" charset="0"/>
              </a:rPr>
              <a:t>THANK </a:t>
            </a:r>
            <a:r>
              <a:rPr lang="en-US" sz="7200" b="1" dirty="0" smtClean="0">
                <a:latin typeface="Lucida Calligraphy" panose="03010101010101010101" pitchFamily="66" charset="0"/>
              </a:rPr>
              <a:t>YOU……</a:t>
            </a:r>
            <a:endParaRPr lang="en-IN" sz="7200" b="1" dirty="0">
              <a:latin typeface="Lucida Calligraphy" panose="03010101010101010101" pitchFamily="66" charset="0"/>
            </a:endParaRPr>
          </a:p>
        </p:txBody>
      </p:sp>
    </p:spTree>
    <p:extLst>
      <p:ext uri="{BB962C8B-B14F-4D97-AF65-F5344CB8AC3E}">
        <p14:creationId xmlns:p14="http://schemas.microsoft.com/office/powerpoint/2010/main" val="150116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32DF81-C2B9-FBC9-CA50-E2BD2CEF03AB}"/>
              </a:ext>
            </a:extLst>
          </p:cNvPr>
          <p:cNvSpPr txBox="1"/>
          <p:nvPr/>
        </p:nvSpPr>
        <p:spPr>
          <a:xfrm>
            <a:off x="3174670" y="813334"/>
            <a:ext cx="5744686" cy="707886"/>
          </a:xfrm>
          <a:prstGeom prst="rect">
            <a:avLst/>
          </a:prstGeom>
          <a:noFill/>
        </p:spPr>
        <p:txBody>
          <a:bodyPr wrap="square" rtlCol="0">
            <a:spAutoFit/>
          </a:bodyPr>
          <a:lstStyle/>
          <a:p>
            <a:r>
              <a:rPr lang="en-US" sz="4000" b="1" dirty="0">
                <a:latin typeface="Algerian" panose="04020705040A02060702" pitchFamily="82" charset="0"/>
              </a:rPr>
              <a:t>DATASET OVERVIEW</a:t>
            </a:r>
            <a:endParaRPr lang="en-IN" sz="4000" b="1" dirty="0">
              <a:latin typeface="Algerian" panose="04020705040A02060702" pitchFamily="82" charset="0"/>
            </a:endParaRPr>
          </a:p>
        </p:txBody>
      </p:sp>
      <p:sp>
        <p:nvSpPr>
          <p:cNvPr id="5" name="TextBox 4">
            <a:extLst>
              <a:ext uri="{FF2B5EF4-FFF2-40B4-BE49-F238E27FC236}">
                <a16:creationId xmlns:a16="http://schemas.microsoft.com/office/drawing/2014/main" id="{7307D938-23D7-035E-95E7-933C66130FFB}"/>
              </a:ext>
            </a:extLst>
          </p:cNvPr>
          <p:cNvSpPr txBox="1"/>
          <p:nvPr/>
        </p:nvSpPr>
        <p:spPr>
          <a:xfrm>
            <a:off x="914399" y="2089842"/>
            <a:ext cx="10510157" cy="3477875"/>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effectLst/>
                <a:latin typeface="Lucida Calligraphy" panose="03010101010101010101" pitchFamily="66" charset="0"/>
                <a:ea typeface="Calibri" panose="020F0502020204030204" pitchFamily="34" charset="0"/>
                <a:cs typeface="Calibri" panose="020F0502020204030204" pitchFamily="34" charset="0"/>
              </a:rPr>
              <a:t>The dataset is composed of </a:t>
            </a:r>
            <a:r>
              <a:rPr lang="en-US" altLang="en-US" sz="2000" dirty="0">
                <a:latin typeface="Lucida Calligraphy" panose="03010101010101010101" pitchFamily="66" charset="0"/>
                <a:ea typeface="Calibri" panose="020F0502020204030204" pitchFamily="34" charset="0"/>
                <a:cs typeface="Calibri" panose="020F0502020204030204" pitchFamily="34" charset="0"/>
              </a:rPr>
              <a:t>3</a:t>
            </a:r>
            <a:r>
              <a:rPr kumimoji="0" lang="en-US" altLang="en-US" sz="2000" i="0" u="none" strike="noStrike" cap="none" normalizeH="0" baseline="0" dirty="0">
                <a:ln>
                  <a:noFill/>
                </a:ln>
                <a:effectLst/>
                <a:latin typeface="Lucida Calligraphy" panose="03010101010101010101" pitchFamily="66" charset="0"/>
                <a:ea typeface="Calibri" panose="020F0502020204030204" pitchFamily="34" charset="0"/>
                <a:cs typeface="Calibri" panose="020F0502020204030204" pitchFamily="34" charset="0"/>
              </a:rPr>
              <a:t> tables, 2 tables sharing the same column structure. Table 1 encompasses data spanning from 2000 to 2049, whereas Table 2 focuses on the period from 2040 to 2099</a:t>
            </a:r>
            <a:r>
              <a:rPr kumimoji="0" lang="en-US" altLang="en-US" sz="2000" i="0" u="none" strike="noStrike" cap="none" normalizeH="0" baseline="0" dirty="0" smtClean="0">
                <a:ln>
                  <a:noFill/>
                </a:ln>
                <a:effectLst/>
                <a:latin typeface="Lucida Calligraphy" panose="03010101010101010101" pitchFamily="66" charset="0"/>
                <a:ea typeface="Calibri" panose="020F0502020204030204" pitchFamily="34" charset="0"/>
                <a:cs typeface="Calibri" panose="020F0502020204030204" pitchFamily="34" charset="0"/>
              </a:rPr>
              <a:t>.</a:t>
            </a: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smtClean="0">
                <a:ln>
                  <a:noFill/>
                </a:ln>
                <a:effectLst/>
                <a:latin typeface="Lucida Calligraphy" panose="03010101010101010101" pitchFamily="66" charset="0"/>
                <a:ea typeface="Calibri" panose="020F0502020204030204" pitchFamily="34" charset="0"/>
                <a:cs typeface="Calibri" panose="020F0502020204030204" pitchFamily="34" charset="0"/>
              </a:rPr>
              <a:t> </a:t>
            </a:r>
            <a:endParaRPr kumimoji="0" lang="en-US" altLang="en-US" sz="2000" i="0" u="none" strike="noStrike" cap="none" normalizeH="0" baseline="0" dirty="0">
              <a:ln>
                <a:noFill/>
              </a:ln>
              <a:effectLst/>
              <a:latin typeface="Lucida Calligraphy" panose="03010101010101010101" pitchFamily="66"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2000" dirty="0" smtClean="0">
                <a:latin typeface="Lucida Calligraphy" panose="03010101010101010101" pitchFamily="66" charset="0"/>
                <a:ea typeface="Calibri" panose="020F0502020204030204" pitchFamily="34" charset="0"/>
                <a:cs typeface="Calibri" panose="020F0502020204030204" pitchFamily="34" charset="0"/>
              </a:rPr>
              <a:t>The </a:t>
            </a:r>
            <a:r>
              <a:rPr lang="en-US" altLang="en-US" sz="2000" dirty="0">
                <a:latin typeface="Lucida Calligraphy" panose="03010101010101010101" pitchFamily="66" charset="0"/>
                <a:ea typeface="Calibri" panose="020F0502020204030204" pitchFamily="34" charset="0"/>
                <a:cs typeface="Calibri" panose="020F0502020204030204" pitchFamily="34" charset="0"/>
              </a:rPr>
              <a:t>2 tables described male and female population around the world with their age group and which country they belong to.</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effectLst/>
              <a:latin typeface="Lucida Calligraphy" panose="03010101010101010101" pitchFamily="66"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effectLst/>
                <a:latin typeface="Lucida Calligraphy" panose="03010101010101010101" pitchFamily="66" charset="0"/>
                <a:ea typeface="Calibri" panose="020F0502020204030204" pitchFamily="34" charset="0"/>
                <a:cs typeface="Calibri" panose="020F0502020204030204" pitchFamily="34" charset="0"/>
              </a:rPr>
              <a:t>Table 3 contained information about countries and which continent they belong, along with country and region codes.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latin typeface="Lucida Calligraphy" panose="03010101010101010101" pitchFamily="66"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effectLst/>
              <a:latin typeface="Lucida Calligraphy" panose="03010101010101010101" pitchFamily="66"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1908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22FBD6-5D00-C928-1677-BD11C729C3C5}"/>
              </a:ext>
            </a:extLst>
          </p:cNvPr>
          <p:cNvSpPr txBox="1"/>
          <p:nvPr/>
        </p:nvSpPr>
        <p:spPr>
          <a:xfrm>
            <a:off x="4356178" y="2399939"/>
            <a:ext cx="4107384" cy="726981"/>
          </a:xfrm>
          <a:prstGeom prst="rect">
            <a:avLst/>
          </a:prstGeom>
          <a:noFill/>
        </p:spPr>
        <p:txBody>
          <a:bodyPr wrap="square" rtlCol="0">
            <a:spAutoFit/>
          </a:bodyPr>
          <a:lstStyle/>
          <a:p>
            <a:r>
              <a:rPr lang="en-US" sz="4000" b="1" dirty="0">
                <a:latin typeface="Algerian" panose="04020705040A02060702" pitchFamily="82" charset="0"/>
              </a:rPr>
              <a:t>TOOLS USED</a:t>
            </a:r>
            <a:endParaRPr lang="en-IN" sz="4000" b="1" dirty="0">
              <a:latin typeface="Algerian" panose="04020705040A02060702" pitchFamily="82" charset="0"/>
            </a:endParaRPr>
          </a:p>
        </p:txBody>
      </p:sp>
      <p:sp>
        <p:nvSpPr>
          <p:cNvPr id="5" name="TextBox 4">
            <a:extLst>
              <a:ext uri="{FF2B5EF4-FFF2-40B4-BE49-F238E27FC236}">
                <a16:creationId xmlns:a16="http://schemas.microsoft.com/office/drawing/2014/main" id="{CF312F75-E0CD-3313-52C7-51ED2E236668}"/>
              </a:ext>
            </a:extLst>
          </p:cNvPr>
          <p:cNvSpPr txBox="1"/>
          <p:nvPr/>
        </p:nvSpPr>
        <p:spPr>
          <a:xfrm>
            <a:off x="3081074" y="3543240"/>
            <a:ext cx="6657592" cy="400110"/>
          </a:xfrm>
          <a:prstGeom prst="rect">
            <a:avLst/>
          </a:prstGeom>
          <a:noFill/>
        </p:spPr>
        <p:txBody>
          <a:bodyPr wrap="none" rtlCol="0">
            <a:spAutoFit/>
          </a:bodyPr>
          <a:lstStyle/>
          <a:p>
            <a:r>
              <a:rPr lang="en-US" sz="2000" dirty="0">
                <a:latin typeface="Lucida Calligraphy" panose="03010101010101010101" pitchFamily="66" charset="0"/>
                <a:cs typeface="Times New Roman" panose="02020603050405020304" pitchFamily="18" charset="0"/>
              </a:rPr>
              <a:t>Microsoft Power BI, Power Query &amp; </a:t>
            </a:r>
            <a:r>
              <a:rPr lang="en-US" sz="2000" dirty="0" smtClean="0">
                <a:latin typeface="Lucida Calligraphy" panose="03010101010101010101" pitchFamily="66" charset="0"/>
                <a:cs typeface="Times New Roman" panose="02020603050405020304" pitchFamily="18" charset="0"/>
              </a:rPr>
              <a:t>DAX</a:t>
            </a:r>
            <a:r>
              <a:rPr lang="en-US" sz="2000" dirty="0" smtClean="0">
                <a:solidFill>
                  <a:schemeClr val="bg1"/>
                </a:solidFill>
                <a:latin typeface="Lucida Calligraphy" panose="03010101010101010101" pitchFamily="66" charset="0"/>
                <a:cs typeface="Times New Roman" panose="02020603050405020304" pitchFamily="18" charset="0"/>
              </a:rPr>
              <a:t>DAX </a:t>
            </a:r>
            <a:endParaRPr lang="en-IN" sz="2000" dirty="0">
              <a:solidFill>
                <a:schemeClr val="bg1"/>
              </a:solidFill>
              <a:latin typeface="Lucida Calligraphy" panose="03010101010101010101" pitchFamily="66" charset="0"/>
              <a:cs typeface="Times New Roman" panose="02020603050405020304" pitchFamily="18" charset="0"/>
            </a:endParaRPr>
          </a:p>
        </p:txBody>
      </p:sp>
    </p:spTree>
    <p:extLst>
      <p:ext uri="{BB962C8B-B14F-4D97-AF65-F5344CB8AC3E}">
        <p14:creationId xmlns:p14="http://schemas.microsoft.com/office/powerpoint/2010/main" val="64817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3732" y="2726871"/>
            <a:ext cx="10858499" cy="1015663"/>
          </a:xfrm>
          <a:prstGeom prst="rect">
            <a:avLst/>
          </a:prstGeom>
        </p:spPr>
        <p:txBody>
          <a:bodyPr wrap="square">
            <a:spAutoFit/>
          </a:bodyPr>
          <a:lstStyle/>
          <a:p>
            <a:r>
              <a:rPr lang="en-GB" sz="2000" b="1" dirty="0">
                <a:latin typeface="Lucida Calligraphy" panose="03010101010101010101" pitchFamily="66" charset="0"/>
              </a:rPr>
              <a:t>Data cleaning</a:t>
            </a:r>
            <a:r>
              <a:rPr lang="en-GB" sz="2000" dirty="0">
                <a:latin typeface="Lucida Calligraphy" panose="03010101010101010101" pitchFamily="66" charset="0"/>
              </a:rPr>
              <a:t> (also known as </a:t>
            </a:r>
            <a:r>
              <a:rPr lang="en-GB" sz="2000" b="1" dirty="0">
                <a:latin typeface="Lucida Calligraphy" panose="03010101010101010101" pitchFamily="66" charset="0"/>
              </a:rPr>
              <a:t>data cleansing</a:t>
            </a:r>
            <a:r>
              <a:rPr lang="en-GB" sz="2000" dirty="0">
                <a:latin typeface="Lucida Calligraphy" panose="03010101010101010101" pitchFamily="66" charset="0"/>
              </a:rPr>
              <a:t> or </a:t>
            </a:r>
            <a:r>
              <a:rPr lang="en-GB" sz="2000" b="1" dirty="0">
                <a:latin typeface="Lucida Calligraphy" panose="03010101010101010101" pitchFamily="66" charset="0"/>
              </a:rPr>
              <a:t>data scrubbing</a:t>
            </a:r>
            <a:r>
              <a:rPr lang="en-GB" sz="2000" dirty="0">
                <a:latin typeface="Lucida Calligraphy" panose="03010101010101010101" pitchFamily="66" charset="0"/>
              </a:rPr>
              <a:t>) is the process of identifying and correcting errors or inconsistencies in a dataset to ensure it is accurate, consistent, and ready for analysis.</a:t>
            </a:r>
            <a:endParaRPr lang="en-IN" sz="2000" dirty="0">
              <a:latin typeface="Lucida Calligraphy" panose="03010101010101010101" pitchFamily="66" charset="0"/>
            </a:endParaRPr>
          </a:p>
        </p:txBody>
      </p:sp>
      <p:sp>
        <p:nvSpPr>
          <p:cNvPr id="5" name="Rectangle 4"/>
          <p:cNvSpPr/>
          <p:nvPr/>
        </p:nvSpPr>
        <p:spPr>
          <a:xfrm>
            <a:off x="3933180" y="1652298"/>
            <a:ext cx="4102405" cy="707886"/>
          </a:xfrm>
          <a:prstGeom prst="rect">
            <a:avLst/>
          </a:prstGeom>
        </p:spPr>
        <p:txBody>
          <a:bodyPr wrap="none">
            <a:spAutoFit/>
          </a:bodyPr>
          <a:lstStyle/>
          <a:p>
            <a:r>
              <a:rPr lang="en-US" sz="4000" b="1" dirty="0">
                <a:latin typeface="Algerian" panose="04020705040A02060702" pitchFamily="82" charset="0"/>
              </a:rPr>
              <a:t>DATA CLEANING</a:t>
            </a:r>
            <a:endParaRPr lang="en-IN" sz="4000" b="1" dirty="0">
              <a:latin typeface="Algerian" panose="04020705040A02060702" pitchFamily="82" charset="0"/>
            </a:endParaRPr>
          </a:p>
        </p:txBody>
      </p:sp>
      <p:sp>
        <p:nvSpPr>
          <p:cNvPr id="6" name="Rectangle 5"/>
          <p:cNvSpPr/>
          <p:nvPr/>
        </p:nvSpPr>
        <p:spPr>
          <a:xfrm>
            <a:off x="783732" y="3742534"/>
            <a:ext cx="11805517" cy="2631490"/>
          </a:xfrm>
          <a:prstGeom prst="rect">
            <a:avLst/>
          </a:prstGeom>
        </p:spPr>
        <p:txBody>
          <a:bodyPr wrap="square">
            <a:spAutoFit/>
          </a:bodyPr>
          <a:lstStyle/>
          <a:p>
            <a:pPr marL="285750" indent="-285750" eaLnBrk="0" fontAlgn="base" hangingPunct="0">
              <a:spcBef>
                <a:spcPct val="0"/>
              </a:spcBef>
              <a:spcAft>
                <a:spcPct val="0"/>
              </a:spcAft>
              <a:buFont typeface="Arial" panose="020B0604020202020204" pitchFamily="34" charset="0"/>
              <a:buChar char="•"/>
            </a:pPr>
            <a:r>
              <a:rPr lang="en-US" sz="1100" dirty="0">
                <a:latin typeface="Lucida Calligraphy" panose="03010101010101010101" pitchFamily="66" charset="0"/>
                <a:cs typeface="Times New Roman" panose="02020603050405020304" pitchFamily="18" charset="0"/>
              </a:rPr>
              <a:t>Changed the data types for columns with incorrect data types</a:t>
            </a:r>
          </a:p>
          <a:p>
            <a:pPr eaLnBrk="0" fontAlgn="base" hangingPunct="0">
              <a:spcBef>
                <a:spcPct val="0"/>
              </a:spcBef>
              <a:spcAft>
                <a:spcPct val="0"/>
              </a:spcAft>
            </a:pPr>
            <a:endParaRPr lang="en-US" sz="1100" dirty="0">
              <a:latin typeface="Lucida Calligraphy" panose="03010101010101010101" pitchFamily="66"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sz="1100" dirty="0">
                <a:latin typeface="Lucida Calligraphy" panose="03010101010101010101" pitchFamily="66" charset="0"/>
                <a:cs typeface="Times New Roman" panose="02020603050405020304" pitchFamily="18" charset="0"/>
              </a:rPr>
              <a:t>Column names were renamed with appropriate names</a:t>
            </a:r>
          </a:p>
          <a:p>
            <a:pPr eaLnBrk="0" fontAlgn="base" hangingPunct="0">
              <a:spcBef>
                <a:spcPct val="0"/>
              </a:spcBef>
              <a:spcAft>
                <a:spcPct val="0"/>
              </a:spcAft>
            </a:pPr>
            <a:endParaRPr lang="en-US" sz="1100" dirty="0">
              <a:latin typeface="Lucida Calligraphy" panose="03010101010101010101" pitchFamily="66"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sz="1100" dirty="0">
                <a:latin typeface="Lucida Calligraphy" panose="03010101010101010101" pitchFamily="66" charset="0"/>
                <a:cs typeface="Times New Roman" panose="02020603050405020304" pitchFamily="18" charset="0"/>
              </a:rPr>
              <a:t>The Age Group column contained a few rows with months along with age groups. These months were replaced with numbers.</a:t>
            </a:r>
          </a:p>
          <a:p>
            <a:pPr eaLnBrk="0" fontAlgn="base" hangingPunct="0">
              <a:spcBef>
                <a:spcPct val="0"/>
              </a:spcBef>
              <a:spcAft>
                <a:spcPct val="0"/>
              </a:spcAft>
            </a:pPr>
            <a:endParaRPr lang="en-US" sz="1100" dirty="0">
              <a:latin typeface="Lucida Calligraphy" panose="03010101010101010101" pitchFamily="66"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sz="1100" dirty="0">
                <a:latin typeface="Lucida Calligraphy" panose="03010101010101010101" pitchFamily="66" charset="0"/>
                <a:cs typeface="Times New Roman" panose="02020603050405020304" pitchFamily="18" charset="0"/>
              </a:rPr>
              <a:t>Men and Women population columns were multiplied by 1000 and rounded up.</a:t>
            </a:r>
          </a:p>
          <a:p>
            <a:pPr eaLnBrk="0" fontAlgn="base" hangingPunct="0">
              <a:spcBef>
                <a:spcPct val="0"/>
              </a:spcBef>
              <a:spcAft>
                <a:spcPct val="0"/>
              </a:spcAft>
            </a:pPr>
            <a:endParaRPr lang="en-US" sz="1100" dirty="0">
              <a:latin typeface="Lucida Calligraphy" panose="03010101010101010101" pitchFamily="66"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sz="1100" dirty="0">
                <a:latin typeface="Lucida Calligraphy" panose="03010101010101010101" pitchFamily="66" charset="0"/>
                <a:cs typeface="Times New Roman" panose="02020603050405020304" pitchFamily="18" charset="0"/>
              </a:rPr>
              <a:t>Removed unwanted columns</a:t>
            </a:r>
          </a:p>
          <a:p>
            <a:pPr eaLnBrk="0" fontAlgn="base" hangingPunct="0">
              <a:spcBef>
                <a:spcPct val="0"/>
              </a:spcBef>
              <a:spcAft>
                <a:spcPct val="0"/>
              </a:spcAft>
            </a:pPr>
            <a:endParaRPr lang="en-US" sz="1100" dirty="0">
              <a:latin typeface="Lucida Calligraphy" panose="03010101010101010101" pitchFamily="66"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sz="1100" dirty="0">
                <a:latin typeface="Lucida Calligraphy" panose="03010101010101010101" pitchFamily="66" charset="0"/>
                <a:cs typeface="Times New Roman" panose="02020603050405020304" pitchFamily="18" charset="0"/>
              </a:rPr>
              <a:t>Pivoted men and women population columns </a:t>
            </a:r>
          </a:p>
          <a:p>
            <a:pPr eaLnBrk="0" fontAlgn="base" hangingPunct="0">
              <a:spcBef>
                <a:spcPct val="0"/>
              </a:spcBef>
              <a:spcAft>
                <a:spcPct val="0"/>
              </a:spcAft>
            </a:pPr>
            <a:endParaRPr lang="en-US" sz="1100" dirty="0">
              <a:latin typeface="Lucida Calligraphy" panose="03010101010101010101" pitchFamily="66"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sz="1100" dirty="0">
                <a:latin typeface="Lucida Calligraphy" panose="03010101010101010101" pitchFamily="66" charset="0"/>
                <a:cs typeface="Times New Roman" panose="02020603050405020304" pitchFamily="18" charset="0"/>
              </a:rPr>
              <a:t>The two tables were appended </a:t>
            </a:r>
          </a:p>
          <a:p>
            <a:pPr eaLnBrk="0" fontAlgn="base" hangingPunct="0">
              <a:spcBef>
                <a:spcPct val="0"/>
              </a:spcBef>
              <a:spcAft>
                <a:spcPct val="0"/>
              </a:spcAft>
            </a:pPr>
            <a:endParaRPr lang="en-US" sz="1100" dirty="0">
              <a:latin typeface="Lucida Calligraphy" panose="03010101010101010101" pitchFamily="66" charset="0"/>
              <a:cs typeface="Times New Roman" panose="02020603050405020304" pitchFamily="18" charset="0"/>
            </a:endParaRPr>
          </a:p>
          <a:p>
            <a:pPr eaLnBrk="0" fontAlgn="base" hangingPunct="0">
              <a:spcBef>
                <a:spcPct val="0"/>
              </a:spcBef>
              <a:spcAft>
                <a:spcPct val="0"/>
              </a:spcAft>
            </a:pPr>
            <a:endParaRPr lang="en-US" sz="1100" dirty="0">
              <a:latin typeface="Lucida Calligraphy" panose="03010101010101010101" pitchFamily="66" charset="0"/>
              <a:cs typeface="Times New Roman" panose="02020603050405020304" pitchFamily="18" charset="0"/>
            </a:endParaRPr>
          </a:p>
        </p:txBody>
      </p:sp>
    </p:spTree>
    <p:extLst>
      <p:ext uri="{BB962C8B-B14F-4D97-AF65-F5344CB8AC3E}">
        <p14:creationId xmlns:p14="http://schemas.microsoft.com/office/powerpoint/2010/main" val="76571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A8F8C1-AFD4-389C-FBDF-9CCAB8E3840F}"/>
              </a:ext>
            </a:extLst>
          </p:cNvPr>
          <p:cNvSpPr txBox="1"/>
          <p:nvPr/>
        </p:nvSpPr>
        <p:spPr>
          <a:xfrm>
            <a:off x="3584121" y="1393499"/>
            <a:ext cx="5473154" cy="707886"/>
          </a:xfrm>
          <a:prstGeom prst="rect">
            <a:avLst/>
          </a:prstGeom>
          <a:noFill/>
        </p:spPr>
        <p:txBody>
          <a:bodyPr wrap="square" rtlCol="0">
            <a:spAutoFit/>
          </a:bodyPr>
          <a:lstStyle/>
          <a:p>
            <a:r>
              <a:rPr lang="en-US" sz="4000" b="1" dirty="0">
                <a:latin typeface="Algerian" panose="04020705040A02060702" pitchFamily="82" charset="0"/>
              </a:rPr>
              <a:t>DATA MODELLING</a:t>
            </a:r>
            <a:endParaRPr lang="en-IN" sz="4000" b="1" dirty="0">
              <a:latin typeface="Algerian" panose="04020705040A02060702" pitchFamily="82" charset="0"/>
            </a:endParaRPr>
          </a:p>
        </p:txBody>
      </p:sp>
      <p:sp>
        <p:nvSpPr>
          <p:cNvPr id="5" name="TextBox 4">
            <a:extLst>
              <a:ext uri="{FF2B5EF4-FFF2-40B4-BE49-F238E27FC236}">
                <a16:creationId xmlns:a16="http://schemas.microsoft.com/office/drawing/2014/main" id="{473C5DFB-A722-EAA2-7476-D51595770B5F}"/>
              </a:ext>
            </a:extLst>
          </p:cNvPr>
          <p:cNvSpPr txBox="1"/>
          <p:nvPr/>
        </p:nvSpPr>
        <p:spPr>
          <a:xfrm>
            <a:off x="1013912" y="2812506"/>
            <a:ext cx="10613572"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Lucida Calligraphy" panose="03010101010101010101" pitchFamily="66" charset="0"/>
                <a:cs typeface="Times New Roman" panose="02020603050405020304" pitchFamily="18" charset="0"/>
              </a:rPr>
              <a:t>Once done with cleaning and transformation, I closed and loaded the dataset into the model and created relationship between 3 tables (using one – to many relationship)</a:t>
            </a:r>
          </a:p>
          <a:p>
            <a:endParaRPr lang="en-US" sz="2000" dirty="0">
              <a:latin typeface="Lucida Calligraphy" panose="03010101010101010101" pitchFamily="66" charset="0"/>
              <a:cs typeface="Times New Roman" panose="02020603050405020304" pitchFamily="18" charset="0"/>
            </a:endParaRPr>
          </a:p>
          <a:p>
            <a:pPr marL="285750" indent="-285750">
              <a:buFont typeface="Arial" panose="020B0604020202020204" pitchFamily="34" charset="0"/>
              <a:buChar char="•"/>
            </a:pPr>
            <a:r>
              <a:rPr lang="en-US" sz="2000" dirty="0" err="1">
                <a:latin typeface="Lucida Calligraphy" panose="03010101010101010101" pitchFamily="66" charset="0"/>
                <a:cs typeface="Times New Roman" panose="02020603050405020304" pitchFamily="18" charset="0"/>
              </a:rPr>
              <a:t>FactPopulation</a:t>
            </a:r>
            <a:r>
              <a:rPr lang="en-US" sz="2000" dirty="0">
                <a:latin typeface="Lucida Calligraphy" panose="03010101010101010101" pitchFamily="66" charset="0"/>
                <a:cs typeface="Times New Roman" panose="02020603050405020304" pitchFamily="18" charset="0"/>
              </a:rPr>
              <a:t> as Fact table &amp; </a:t>
            </a:r>
            <a:r>
              <a:rPr lang="en-US" sz="2000" dirty="0" err="1">
                <a:latin typeface="Lucida Calligraphy" panose="03010101010101010101" pitchFamily="66" charset="0"/>
                <a:cs typeface="Times New Roman" panose="02020603050405020304" pitchFamily="18" charset="0"/>
              </a:rPr>
              <a:t>DimRegion</a:t>
            </a:r>
            <a:r>
              <a:rPr lang="en-US" sz="2000" dirty="0">
                <a:latin typeface="Lucida Calligraphy" panose="03010101010101010101" pitchFamily="66" charset="0"/>
                <a:cs typeface="Times New Roman" panose="02020603050405020304" pitchFamily="18" charset="0"/>
              </a:rPr>
              <a:t> and </a:t>
            </a:r>
            <a:r>
              <a:rPr lang="en-US" sz="2000" dirty="0" err="1">
                <a:latin typeface="Lucida Calligraphy" panose="03010101010101010101" pitchFamily="66" charset="0"/>
                <a:cs typeface="Times New Roman" panose="02020603050405020304" pitchFamily="18" charset="0"/>
              </a:rPr>
              <a:t>DimAge</a:t>
            </a:r>
            <a:r>
              <a:rPr lang="en-US" sz="2000" dirty="0">
                <a:latin typeface="Lucida Calligraphy" panose="03010101010101010101" pitchFamily="66" charset="0"/>
                <a:cs typeface="Times New Roman" panose="02020603050405020304" pitchFamily="18" charset="0"/>
              </a:rPr>
              <a:t> as dimensional tables</a:t>
            </a:r>
            <a:endParaRPr lang="en-IN" sz="2000" dirty="0">
              <a:latin typeface="Lucida Calligraphy" panose="03010101010101010101" pitchFamily="66" charset="0"/>
              <a:cs typeface="Times New Roman" panose="02020603050405020304" pitchFamily="18" charset="0"/>
            </a:endParaRPr>
          </a:p>
        </p:txBody>
      </p:sp>
    </p:spTree>
    <p:extLst>
      <p:ext uri="{BB962C8B-B14F-4D97-AF65-F5344CB8AC3E}">
        <p14:creationId xmlns:p14="http://schemas.microsoft.com/office/powerpoint/2010/main" val="3569727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A11319-00DD-C6F3-6892-69E063955B9C}"/>
              </a:ext>
            </a:extLst>
          </p:cNvPr>
          <p:cNvSpPr txBox="1"/>
          <p:nvPr/>
        </p:nvSpPr>
        <p:spPr>
          <a:xfrm>
            <a:off x="3722915" y="1660903"/>
            <a:ext cx="5223832" cy="707886"/>
          </a:xfrm>
          <a:prstGeom prst="rect">
            <a:avLst/>
          </a:prstGeom>
          <a:noFill/>
        </p:spPr>
        <p:txBody>
          <a:bodyPr wrap="square" rtlCol="0">
            <a:spAutoFit/>
          </a:bodyPr>
          <a:lstStyle/>
          <a:p>
            <a:r>
              <a:rPr lang="en-US" sz="4000" b="1" dirty="0">
                <a:latin typeface="Algerian" panose="04020705040A02060702" pitchFamily="82" charset="0"/>
              </a:rPr>
              <a:t>DATA ANALYSIS</a:t>
            </a:r>
            <a:endParaRPr lang="en-IN" sz="4000" b="1" dirty="0">
              <a:latin typeface="Algerian" panose="04020705040A02060702" pitchFamily="82" charset="0"/>
            </a:endParaRPr>
          </a:p>
        </p:txBody>
      </p:sp>
      <p:sp>
        <p:nvSpPr>
          <p:cNvPr id="5" name="TextBox 4">
            <a:extLst>
              <a:ext uri="{FF2B5EF4-FFF2-40B4-BE49-F238E27FC236}">
                <a16:creationId xmlns:a16="http://schemas.microsoft.com/office/drawing/2014/main" id="{87B01AB9-2BB4-949F-D8FD-7A903AF2F4D0}"/>
              </a:ext>
            </a:extLst>
          </p:cNvPr>
          <p:cNvSpPr txBox="1"/>
          <p:nvPr/>
        </p:nvSpPr>
        <p:spPr>
          <a:xfrm>
            <a:off x="838898" y="2743200"/>
            <a:ext cx="9756398"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Lucida Calligraphy" panose="03010101010101010101" pitchFamily="66" charset="0"/>
                <a:cs typeface="Times New Roman" panose="02020603050405020304" pitchFamily="18" charset="0"/>
              </a:rPr>
              <a:t>I analyzed the data and created some DAX measures to enrich my analysis</a:t>
            </a:r>
          </a:p>
          <a:p>
            <a:pPr marL="285750" indent="-285750">
              <a:buFont typeface="Arial" panose="020B0604020202020204" pitchFamily="34" charset="0"/>
              <a:buChar char="•"/>
            </a:pPr>
            <a:endParaRPr lang="en-US" sz="2000" dirty="0">
              <a:latin typeface="Lucida Calligraphy" panose="03010101010101010101" pitchFamily="66" charset="0"/>
              <a:cs typeface="Times New Roman" panose="02020603050405020304" pitchFamily="18" charset="0"/>
            </a:endParaRPr>
          </a:p>
          <a:p>
            <a:pPr marL="285750" indent="-285750">
              <a:buFont typeface="Arial" panose="020B0604020202020204" pitchFamily="34" charset="0"/>
              <a:buChar char="•"/>
            </a:pPr>
            <a:r>
              <a:rPr lang="en-US" sz="2000" dirty="0">
                <a:latin typeface="Lucida Calligraphy" panose="03010101010101010101" pitchFamily="66" charset="0"/>
                <a:cs typeface="Times New Roman" panose="02020603050405020304" pitchFamily="18" charset="0"/>
              </a:rPr>
              <a:t>To analyze the population data, I created several measures. These include the number of countries, the </a:t>
            </a:r>
          </a:p>
          <a:p>
            <a:r>
              <a:rPr lang="en-US" sz="2000" dirty="0">
                <a:latin typeface="Lucida Calligraphy" panose="03010101010101010101" pitchFamily="66" charset="0"/>
                <a:cs typeface="Times New Roman" panose="02020603050405020304" pitchFamily="18" charset="0"/>
              </a:rPr>
              <a:t>     average population, and the population running total.</a:t>
            </a:r>
          </a:p>
          <a:p>
            <a:endParaRPr lang="en-US" sz="2000" dirty="0">
              <a:latin typeface="Lucida Calligraphy" panose="03010101010101010101" pitchFamily="66" charset="0"/>
              <a:cs typeface="Times New Roman" panose="02020603050405020304" pitchFamily="18" charset="0"/>
            </a:endParaRPr>
          </a:p>
          <a:p>
            <a:pPr marL="285750" indent="-285750">
              <a:buFont typeface="Arial" panose="020B0604020202020204" pitchFamily="34" charset="0"/>
              <a:buChar char="•"/>
            </a:pPr>
            <a:r>
              <a:rPr lang="en-US" sz="2000" dirty="0">
                <a:latin typeface="Lucida Calligraphy" panose="03010101010101010101" pitchFamily="66" charset="0"/>
                <a:cs typeface="Times New Roman" panose="02020603050405020304" pitchFamily="18" charset="0"/>
              </a:rPr>
              <a:t>I created a report using charts and slicers based on the data.</a:t>
            </a:r>
          </a:p>
          <a:p>
            <a:endParaRPr lang="en-US" sz="2000" dirty="0">
              <a:latin typeface="Lucida Calligraphy" panose="03010101010101010101" pitchFamily="66" charset="0"/>
              <a:cs typeface="Times New Roman" panose="02020603050405020304" pitchFamily="18" charset="0"/>
            </a:endParaRPr>
          </a:p>
          <a:p>
            <a:endParaRPr lang="en-US" sz="2000" dirty="0">
              <a:latin typeface="Lucida Calligraphy" panose="03010101010101010101" pitchFamily="66" charset="0"/>
            </a:endParaRPr>
          </a:p>
        </p:txBody>
      </p:sp>
    </p:spTree>
    <p:extLst>
      <p:ext uri="{BB962C8B-B14F-4D97-AF65-F5344CB8AC3E}">
        <p14:creationId xmlns:p14="http://schemas.microsoft.com/office/powerpoint/2010/main" val="3112813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0CE1CA-4801-F6E0-3099-4948CBA23D27}"/>
              </a:ext>
            </a:extLst>
          </p:cNvPr>
          <p:cNvSpPr txBox="1"/>
          <p:nvPr/>
        </p:nvSpPr>
        <p:spPr>
          <a:xfrm>
            <a:off x="3918856" y="1256887"/>
            <a:ext cx="4759211" cy="1323439"/>
          </a:xfrm>
          <a:prstGeom prst="rect">
            <a:avLst/>
          </a:prstGeom>
          <a:noFill/>
        </p:spPr>
        <p:txBody>
          <a:bodyPr wrap="square" rtlCol="0">
            <a:spAutoFit/>
          </a:bodyPr>
          <a:lstStyle/>
          <a:p>
            <a:r>
              <a:rPr lang="en-US" sz="8000" b="1" dirty="0">
                <a:latin typeface="Algerian" panose="04020705040A02060702" pitchFamily="82" charset="0"/>
              </a:rPr>
              <a:t>FINDINGS</a:t>
            </a:r>
            <a:endParaRPr lang="en-IN" sz="8000" b="1" dirty="0">
              <a:latin typeface="Algerian" panose="04020705040A02060702" pitchFamily="82" charset="0"/>
            </a:endParaRPr>
          </a:p>
        </p:txBody>
      </p:sp>
      <p:sp>
        <p:nvSpPr>
          <p:cNvPr id="5" name="Rectangle 4"/>
          <p:cNvSpPr/>
          <p:nvPr/>
        </p:nvSpPr>
        <p:spPr>
          <a:xfrm>
            <a:off x="4280807" y="3473228"/>
            <a:ext cx="6096000" cy="646331"/>
          </a:xfrm>
          <a:prstGeom prst="rect">
            <a:avLst/>
          </a:prstGeom>
        </p:spPr>
        <p:txBody>
          <a:bodyPr>
            <a:spAutoFit/>
          </a:bodyPr>
          <a:lstStyle/>
          <a:p>
            <a:r>
              <a:rPr lang="en-US" dirty="0">
                <a:latin typeface="Lucida Calligraphy" panose="03010101010101010101" pitchFamily="66" charset="0"/>
              </a:rPr>
              <a:t>Population = 943 billion</a:t>
            </a:r>
          </a:p>
          <a:p>
            <a:r>
              <a:rPr lang="en-US" dirty="0">
                <a:latin typeface="Lucida Calligraphy" panose="03010101010101010101" pitchFamily="66" charset="0"/>
              </a:rPr>
              <a:t>Number of countries = 194</a:t>
            </a:r>
            <a:endParaRPr lang="en-IN" dirty="0">
              <a:latin typeface="Lucida Calligraphy" panose="03010101010101010101" pitchFamily="66" charset="0"/>
            </a:endParaRPr>
          </a:p>
        </p:txBody>
      </p:sp>
    </p:spTree>
    <p:extLst>
      <p:ext uri="{BB962C8B-B14F-4D97-AF65-F5344CB8AC3E}">
        <p14:creationId xmlns:p14="http://schemas.microsoft.com/office/powerpoint/2010/main" val="1652264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3BC1F4-F835-AEAA-2254-4DB83BD372B1}"/>
              </a:ext>
            </a:extLst>
          </p:cNvPr>
          <p:cNvSpPr txBox="1"/>
          <p:nvPr/>
        </p:nvSpPr>
        <p:spPr>
          <a:xfrm>
            <a:off x="167148" y="471948"/>
            <a:ext cx="11843307" cy="461665"/>
          </a:xfrm>
          <a:prstGeom prst="rect">
            <a:avLst/>
          </a:prstGeom>
          <a:noFill/>
        </p:spPr>
        <p:txBody>
          <a:bodyPr wrap="none" rtlCol="0">
            <a:spAutoFit/>
          </a:bodyPr>
          <a:lstStyle/>
          <a:p>
            <a:r>
              <a:rPr lang="en-US" sz="2400" b="1" dirty="0">
                <a:latin typeface="Algerian" panose="04020705040A02060702" pitchFamily="82" charset="0"/>
              </a:rPr>
              <a:t>What is the composition of the male and female populations worldwide?</a:t>
            </a:r>
            <a:endParaRPr lang="en-IN" sz="2400" b="1" dirty="0">
              <a:latin typeface="Algerian" panose="04020705040A02060702" pitchFamily="82" charset="0"/>
            </a:endParaRPr>
          </a:p>
        </p:txBody>
      </p:sp>
      <p:sp>
        <p:nvSpPr>
          <p:cNvPr id="3" name="TextBox 2">
            <a:extLst>
              <a:ext uri="{FF2B5EF4-FFF2-40B4-BE49-F238E27FC236}">
                <a16:creationId xmlns:a16="http://schemas.microsoft.com/office/drawing/2014/main" id="{F1167D91-CA79-20CA-428B-18C4B9C9A489}"/>
              </a:ext>
            </a:extLst>
          </p:cNvPr>
          <p:cNvSpPr txBox="1"/>
          <p:nvPr/>
        </p:nvSpPr>
        <p:spPr>
          <a:xfrm>
            <a:off x="167148" y="1704409"/>
            <a:ext cx="11472941" cy="707886"/>
          </a:xfrm>
          <a:prstGeom prst="rect">
            <a:avLst/>
          </a:prstGeom>
          <a:noFill/>
        </p:spPr>
        <p:txBody>
          <a:bodyPr wrap="square" rtlCol="0">
            <a:spAutoFit/>
          </a:bodyPr>
          <a:lstStyle/>
          <a:p>
            <a:r>
              <a:rPr lang="en-US" sz="2000" dirty="0">
                <a:latin typeface="Lucida Calligraphy" panose="03010101010101010101" pitchFamily="66" charset="0"/>
              </a:rPr>
              <a:t>Across the world, the male and female populations are distributed almost equally, with only slight variations.</a:t>
            </a:r>
            <a:endParaRPr lang="en-IN" sz="2000" dirty="0">
              <a:latin typeface="Lucida Calligraphy" panose="03010101010101010101" pitchFamily="66" charset="0"/>
            </a:endParaRPr>
          </a:p>
        </p:txBody>
      </p:sp>
      <p:pic>
        <p:nvPicPr>
          <p:cNvPr id="6" name="Picture 5"/>
          <p:cNvPicPr>
            <a:picLocks noChangeAspect="1"/>
          </p:cNvPicPr>
          <p:nvPr/>
        </p:nvPicPr>
        <p:blipFill>
          <a:blip r:embed="rId2"/>
          <a:stretch>
            <a:fillRect/>
          </a:stretch>
        </p:blipFill>
        <p:spPr>
          <a:xfrm>
            <a:off x="4088272" y="3302967"/>
            <a:ext cx="4001058" cy="2391109"/>
          </a:xfrm>
          <a:prstGeom prst="rect">
            <a:avLst/>
          </a:prstGeom>
        </p:spPr>
      </p:pic>
    </p:spTree>
    <p:extLst>
      <p:ext uri="{BB962C8B-B14F-4D97-AF65-F5344CB8AC3E}">
        <p14:creationId xmlns:p14="http://schemas.microsoft.com/office/powerpoint/2010/main" val="2729308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F6253C-08FE-DF4F-DB32-264F78E2124C}"/>
              </a:ext>
            </a:extLst>
          </p:cNvPr>
          <p:cNvSpPr txBox="1"/>
          <p:nvPr/>
        </p:nvSpPr>
        <p:spPr>
          <a:xfrm>
            <a:off x="235974" y="259068"/>
            <a:ext cx="5623655" cy="461665"/>
          </a:xfrm>
          <a:prstGeom prst="rect">
            <a:avLst/>
          </a:prstGeom>
          <a:noFill/>
        </p:spPr>
        <p:txBody>
          <a:bodyPr wrap="none" rtlCol="0">
            <a:spAutoFit/>
          </a:bodyPr>
          <a:lstStyle/>
          <a:p>
            <a:r>
              <a:rPr lang="en-US" sz="2400" b="1" dirty="0">
                <a:latin typeface="Algerian" panose="04020705040A02060702" pitchFamily="82" charset="0"/>
              </a:rPr>
              <a:t>Which region is highly populated?</a:t>
            </a:r>
            <a:endParaRPr lang="en-IN" sz="2400" b="1" dirty="0">
              <a:latin typeface="Algerian" panose="04020705040A02060702" pitchFamily="82" charset="0"/>
            </a:endParaRPr>
          </a:p>
        </p:txBody>
      </p:sp>
      <p:sp>
        <p:nvSpPr>
          <p:cNvPr id="9" name="TextBox 8">
            <a:extLst>
              <a:ext uri="{FF2B5EF4-FFF2-40B4-BE49-F238E27FC236}">
                <a16:creationId xmlns:a16="http://schemas.microsoft.com/office/drawing/2014/main" id="{0BE37F86-ED9B-D32D-BDE4-AAF29A67359F}"/>
              </a:ext>
            </a:extLst>
          </p:cNvPr>
          <p:cNvSpPr txBox="1"/>
          <p:nvPr/>
        </p:nvSpPr>
        <p:spPr>
          <a:xfrm>
            <a:off x="235974" y="849086"/>
            <a:ext cx="11956026" cy="707886"/>
          </a:xfrm>
          <a:prstGeom prst="rect">
            <a:avLst/>
          </a:prstGeom>
          <a:noFill/>
        </p:spPr>
        <p:txBody>
          <a:bodyPr wrap="square" rtlCol="0">
            <a:spAutoFit/>
          </a:bodyPr>
          <a:lstStyle/>
          <a:p>
            <a:r>
              <a:rPr lang="en-US" sz="2000" dirty="0">
                <a:latin typeface="Lucida Calligraphy" panose="03010101010101010101" pitchFamily="66" charset="0"/>
                <a:cs typeface="Times New Roman" panose="02020603050405020304" pitchFamily="18" charset="0"/>
              </a:rPr>
              <a:t>Among all the regions, Asia is the most populated, followed by Africa in second place, while Oceania is the </a:t>
            </a:r>
            <a:r>
              <a:rPr lang="en-US" sz="2000" dirty="0" smtClean="0">
                <a:latin typeface="Lucida Calligraphy" panose="03010101010101010101" pitchFamily="66" charset="0"/>
                <a:cs typeface="Times New Roman" panose="02020603050405020304" pitchFamily="18" charset="0"/>
              </a:rPr>
              <a:t>least </a:t>
            </a:r>
            <a:r>
              <a:rPr lang="en-US" sz="2000" dirty="0">
                <a:latin typeface="Lucida Calligraphy" panose="03010101010101010101" pitchFamily="66" charset="0"/>
                <a:cs typeface="Times New Roman" panose="02020603050405020304" pitchFamily="18" charset="0"/>
              </a:rPr>
              <a:t>populated.</a:t>
            </a:r>
            <a:endParaRPr lang="en-IN" sz="2000" dirty="0">
              <a:latin typeface="Lucida Calligraphy" panose="03010101010101010101" pitchFamily="66"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502436" y="2456573"/>
            <a:ext cx="4982270" cy="2810267"/>
          </a:xfrm>
          <a:prstGeom prst="rect">
            <a:avLst/>
          </a:prstGeom>
        </p:spPr>
      </p:pic>
    </p:spTree>
    <p:extLst>
      <p:ext uri="{BB962C8B-B14F-4D97-AF65-F5344CB8AC3E}">
        <p14:creationId xmlns:p14="http://schemas.microsoft.com/office/powerpoint/2010/main" val="1227211349"/>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2.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FAF7B5-E40C-46BE-9C83-DA251FCAE61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852</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Algerian</vt:lpstr>
      <vt:lpstr>Arial</vt:lpstr>
      <vt:lpstr>Calibri</vt:lpstr>
      <vt:lpstr>Century Gothic</vt:lpstr>
      <vt:lpstr>Helvetica Neue Medium</vt:lpstr>
      <vt:lpstr>High Tower Text</vt:lpstr>
      <vt:lpstr>Lucida Calligraphy</vt:lpstr>
      <vt:lpstr>Times New Roman</vt:lpstr>
      <vt:lpstr>RetrospectVTI</vt:lpstr>
      <vt:lpstr>WORLD POPULATION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2025-05-12T09:00:12Z</dcterms:created>
  <dcterms:modified xsi:type="dcterms:W3CDTF">2025-05-12T09:40:26Z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