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94660"/>
  </p:normalViewPr>
  <p:slideViewPr>
    <p:cSldViewPr snapToGrid="0">
      <p:cViewPr varScale="1">
        <p:scale>
          <a:sx n="78" d="100"/>
          <a:sy n="78" d="100"/>
        </p:scale>
        <p:origin x="8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288D-C20C-3BE0-6746-2089DF2464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401F45-1DBF-72FE-629D-84896F9B2B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868935-44DA-CCA3-D8F0-7C1D6A4E9E4C}"/>
              </a:ext>
            </a:extLst>
          </p:cNvPr>
          <p:cNvSpPr>
            <a:spLocks noGrp="1"/>
          </p:cNvSpPr>
          <p:nvPr>
            <p:ph type="dt" sz="half" idx="10"/>
          </p:nvPr>
        </p:nvSpPr>
        <p:spPr/>
        <p:txBody>
          <a:bodyPr/>
          <a:lstStyle/>
          <a:p>
            <a:fld id="{5833ECCF-24B3-4F05-89D9-A4F1ABBBAB9A}" type="datetimeFigureOut">
              <a:rPr lang="en-IN" smtClean="0"/>
              <a:t>21-09-2024</a:t>
            </a:fld>
            <a:endParaRPr lang="en-IN"/>
          </a:p>
        </p:txBody>
      </p:sp>
      <p:sp>
        <p:nvSpPr>
          <p:cNvPr id="5" name="Footer Placeholder 4">
            <a:extLst>
              <a:ext uri="{FF2B5EF4-FFF2-40B4-BE49-F238E27FC236}">
                <a16:creationId xmlns:a16="http://schemas.microsoft.com/office/drawing/2014/main" id="{3690F1BD-01F8-582B-7C02-5D9D101B8C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F813FD-5F63-0723-F479-8070B1D0FB13}"/>
              </a:ext>
            </a:extLst>
          </p:cNvPr>
          <p:cNvSpPr>
            <a:spLocks noGrp="1"/>
          </p:cNvSpPr>
          <p:nvPr>
            <p:ph type="sldNum" sz="quarter" idx="12"/>
          </p:nvPr>
        </p:nvSpPr>
        <p:spPr/>
        <p:txBody>
          <a:bodyPr/>
          <a:lstStyle/>
          <a:p>
            <a:fld id="{55391652-AF7C-4CFB-A7B0-8305BDD8E0DE}" type="slidenum">
              <a:rPr lang="en-IN" smtClean="0"/>
              <a:t>‹#›</a:t>
            </a:fld>
            <a:endParaRPr lang="en-IN"/>
          </a:p>
        </p:txBody>
      </p:sp>
    </p:spTree>
    <p:extLst>
      <p:ext uri="{BB962C8B-B14F-4D97-AF65-F5344CB8AC3E}">
        <p14:creationId xmlns:p14="http://schemas.microsoft.com/office/powerpoint/2010/main" val="90197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3B95-D0AD-D6C9-BE2E-E57597CC20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1E949F-F2D1-ED9D-0BEB-556E55AE77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816A45-63AC-9EEF-25C3-9195A4BEC5C4}"/>
              </a:ext>
            </a:extLst>
          </p:cNvPr>
          <p:cNvSpPr>
            <a:spLocks noGrp="1"/>
          </p:cNvSpPr>
          <p:nvPr>
            <p:ph type="dt" sz="half" idx="10"/>
          </p:nvPr>
        </p:nvSpPr>
        <p:spPr/>
        <p:txBody>
          <a:bodyPr/>
          <a:lstStyle/>
          <a:p>
            <a:fld id="{5833ECCF-24B3-4F05-89D9-A4F1ABBBAB9A}" type="datetimeFigureOut">
              <a:rPr lang="en-IN" smtClean="0"/>
              <a:t>21-09-2024</a:t>
            </a:fld>
            <a:endParaRPr lang="en-IN"/>
          </a:p>
        </p:txBody>
      </p:sp>
      <p:sp>
        <p:nvSpPr>
          <p:cNvPr id="5" name="Footer Placeholder 4">
            <a:extLst>
              <a:ext uri="{FF2B5EF4-FFF2-40B4-BE49-F238E27FC236}">
                <a16:creationId xmlns:a16="http://schemas.microsoft.com/office/drawing/2014/main" id="{8AD380E7-05D1-9A73-B2A7-DB40FC024C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3D065B-BDC7-8AA0-3000-D236AC38974A}"/>
              </a:ext>
            </a:extLst>
          </p:cNvPr>
          <p:cNvSpPr>
            <a:spLocks noGrp="1"/>
          </p:cNvSpPr>
          <p:nvPr>
            <p:ph type="sldNum" sz="quarter" idx="12"/>
          </p:nvPr>
        </p:nvSpPr>
        <p:spPr/>
        <p:txBody>
          <a:bodyPr/>
          <a:lstStyle/>
          <a:p>
            <a:fld id="{55391652-AF7C-4CFB-A7B0-8305BDD8E0DE}" type="slidenum">
              <a:rPr lang="en-IN" smtClean="0"/>
              <a:t>‹#›</a:t>
            </a:fld>
            <a:endParaRPr lang="en-IN"/>
          </a:p>
        </p:txBody>
      </p:sp>
    </p:spTree>
    <p:extLst>
      <p:ext uri="{BB962C8B-B14F-4D97-AF65-F5344CB8AC3E}">
        <p14:creationId xmlns:p14="http://schemas.microsoft.com/office/powerpoint/2010/main" val="305375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6B2D96-C669-73B3-6ED2-0DF90541EF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7BF8FE-B339-C2F9-621B-C528F24119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FD3132-6C72-BBD5-24E5-091788827031}"/>
              </a:ext>
            </a:extLst>
          </p:cNvPr>
          <p:cNvSpPr>
            <a:spLocks noGrp="1"/>
          </p:cNvSpPr>
          <p:nvPr>
            <p:ph type="dt" sz="half" idx="10"/>
          </p:nvPr>
        </p:nvSpPr>
        <p:spPr/>
        <p:txBody>
          <a:bodyPr/>
          <a:lstStyle/>
          <a:p>
            <a:fld id="{5833ECCF-24B3-4F05-89D9-A4F1ABBBAB9A}" type="datetimeFigureOut">
              <a:rPr lang="en-IN" smtClean="0"/>
              <a:t>21-09-2024</a:t>
            </a:fld>
            <a:endParaRPr lang="en-IN"/>
          </a:p>
        </p:txBody>
      </p:sp>
      <p:sp>
        <p:nvSpPr>
          <p:cNvPr id="5" name="Footer Placeholder 4">
            <a:extLst>
              <a:ext uri="{FF2B5EF4-FFF2-40B4-BE49-F238E27FC236}">
                <a16:creationId xmlns:a16="http://schemas.microsoft.com/office/drawing/2014/main" id="{C21E81CA-101D-52F0-8B6E-E78A8020CA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EAFFD1-1F53-919F-0DEF-ECDB427F3E7D}"/>
              </a:ext>
            </a:extLst>
          </p:cNvPr>
          <p:cNvSpPr>
            <a:spLocks noGrp="1"/>
          </p:cNvSpPr>
          <p:nvPr>
            <p:ph type="sldNum" sz="quarter" idx="12"/>
          </p:nvPr>
        </p:nvSpPr>
        <p:spPr/>
        <p:txBody>
          <a:bodyPr/>
          <a:lstStyle/>
          <a:p>
            <a:fld id="{55391652-AF7C-4CFB-A7B0-8305BDD8E0DE}" type="slidenum">
              <a:rPr lang="en-IN" smtClean="0"/>
              <a:t>‹#›</a:t>
            </a:fld>
            <a:endParaRPr lang="en-IN"/>
          </a:p>
        </p:txBody>
      </p:sp>
    </p:spTree>
    <p:extLst>
      <p:ext uri="{BB962C8B-B14F-4D97-AF65-F5344CB8AC3E}">
        <p14:creationId xmlns:p14="http://schemas.microsoft.com/office/powerpoint/2010/main" val="3171956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3E418-D70C-4961-A4E3-FAFE2C80F3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984C42-FA0F-DF66-F035-B180FC8B6F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953207-ECCC-4CC2-9BF5-623061BFED5E}"/>
              </a:ext>
            </a:extLst>
          </p:cNvPr>
          <p:cNvSpPr>
            <a:spLocks noGrp="1"/>
          </p:cNvSpPr>
          <p:nvPr>
            <p:ph type="dt" sz="half" idx="10"/>
          </p:nvPr>
        </p:nvSpPr>
        <p:spPr/>
        <p:txBody>
          <a:bodyPr/>
          <a:lstStyle/>
          <a:p>
            <a:fld id="{5833ECCF-24B3-4F05-89D9-A4F1ABBBAB9A}" type="datetimeFigureOut">
              <a:rPr lang="en-IN" smtClean="0"/>
              <a:t>21-09-2024</a:t>
            </a:fld>
            <a:endParaRPr lang="en-IN"/>
          </a:p>
        </p:txBody>
      </p:sp>
      <p:sp>
        <p:nvSpPr>
          <p:cNvPr id="5" name="Footer Placeholder 4">
            <a:extLst>
              <a:ext uri="{FF2B5EF4-FFF2-40B4-BE49-F238E27FC236}">
                <a16:creationId xmlns:a16="http://schemas.microsoft.com/office/drawing/2014/main" id="{AD6A4867-9351-4CAF-6183-9D4C92D36D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C5BA9D-C3B5-3175-7449-95341229060A}"/>
              </a:ext>
            </a:extLst>
          </p:cNvPr>
          <p:cNvSpPr>
            <a:spLocks noGrp="1"/>
          </p:cNvSpPr>
          <p:nvPr>
            <p:ph type="sldNum" sz="quarter" idx="12"/>
          </p:nvPr>
        </p:nvSpPr>
        <p:spPr/>
        <p:txBody>
          <a:bodyPr/>
          <a:lstStyle/>
          <a:p>
            <a:fld id="{55391652-AF7C-4CFB-A7B0-8305BDD8E0DE}" type="slidenum">
              <a:rPr lang="en-IN" smtClean="0"/>
              <a:t>‹#›</a:t>
            </a:fld>
            <a:endParaRPr lang="en-IN"/>
          </a:p>
        </p:txBody>
      </p:sp>
    </p:spTree>
    <p:extLst>
      <p:ext uri="{BB962C8B-B14F-4D97-AF65-F5344CB8AC3E}">
        <p14:creationId xmlns:p14="http://schemas.microsoft.com/office/powerpoint/2010/main" val="462988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F176-5C0D-5B77-A23E-A1BC7AFE34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992AF9-B00F-F1F2-187C-5C058D0773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4AABC8-9CC5-12E2-0474-6E2A7E0AC022}"/>
              </a:ext>
            </a:extLst>
          </p:cNvPr>
          <p:cNvSpPr>
            <a:spLocks noGrp="1"/>
          </p:cNvSpPr>
          <p:nvPr>
            <p:ph type="dt" sz="half" idx="10"/>
          </p:nvPr>
        </p:nvSpPr>
        <p:spPr/>
        <p:txBody>
          <a:bodyPr/>
          <a:lstStyle/>
          <a:p>
            <a:fld id="{5833ECCF-24B3-4F05-89D9-A4F1ABBBAB9A}" type="datetimeFigureOut">
              <a:rPr lang="en-IN" smtClean="0"/>
              <a:t>21-09-2024</a:t>
            </a:fld>
            <a:endParaRPr lang="en-IN"/>
          </a:p>
        </p:txBody>
      </p:sp>
      <p:sp>
        <p:nvSpPr>
          <p:cNvPr id="5" name="Footer Placeholder 4">
            <a:extLst>
              <a:ext uri="{FF2B5EF4-FFF2-40B4-BE49-F238E27FC236}">
                <a16:creationId xmlns:a16="http://schemas.microsoft.com/office/drawing/2014/main" id="{F06F0093-8548-7E81-A80C-22BB0200A7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F90EFF-A616-FDF2-CF7A-C7F2E05DFA54}"/>
              </a:ext>
            </a:extLst>
          </p:cNvPr>
          <p:cNvSpPr>
            <a:spLocks noGrp="1"/>
          </p:cNvSpPr>
          <p:nvPr>
            <p:ph type="sldNum" sz="quarter" idx="12"/>
          </p:nvPr>
        </p:nvSpPr>
        <p:spPr/>
        <p:txBody>
          <a:bodyPr/>
          <a:lstStyle/>
          <a:p>
            <a:fld id="{55391652-AF7C-4CFB-A7B0-8305BDD8E0DE}" type="slidenum">
              <a:rPr lang="en-IN" smtClean="0"/>
              <a:t>‹#›</a:t>
            </a:fld>
            <a:endParaRPr lang="en-IN"/>
          </a:p>
        </p:txBody>
      </p:sp>
    </p:spTree>
    <p:extLst>
      <p:ext uri="{BB962C8B-B14F-4D97-AF65-F5344CB8AC3E}">
        <p14:creationId xmlns:p14="http://schemas.microsoft.com/office/powerpoint/2010/main" val="3163734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5E8C-0D01-81EE-1AA4-92F41A40F1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07B0E2-77A5-1B4A-1552-2B93A6118B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A50FF9-1D45-D7FD-5508-E54C8EE621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072D65-9909-64CD-73AB-FEC06132A84F}"/>
              </a:ext>
            </a:extLst>
          </p:cNvPr>
          <p:cNvSpPr>
            <a:spLocks noGrp="1"/>
          </p:cNvSpPr>
          <p:nvPr>
            <p:ph type="dt" sz="half" idx="10"/>
          </p:nvPr>
        </p:nvSpPr>
        <p:spPr/>
        <p:txBody>
          <a:bodyPr/>
          <a:lstStyle/>
          <a:p>
            <a:fld id="{5833ECCF-24B3-4F05-89D9-A4F1ABBBAB9A}" type="datetimeFigureOut">
              <a:rPr lang="en-IN" smtClean="0"/>
              <a:t>21-09-2024</a:t>
            </a:fld>
            <a:endParaRPr lang="en-IN"/>
          </a:p>
        </p:txBody>
      </p:sp>
      <p:sp>
        <p:nvSpPr>
          <p:cNvPr id="6" name="Footer Placeholder 5">
            <a:extLst>
              <a:ext uri="{FF2B5EF4-FFF2-40B4-BE49-F238E27FC236}">
                <a16:creationId xmlns:a16="http://schemas.microsoft.com/office/drawing/2014/main" id="{D4120143-6006-52B2-2019-0EE1C5D751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FE2578-419C-25C8-DC60-6A439D209424}"/>
              </a:ext>
            </a:extLst>
          </p:cNvPr>
          <p:cNvSpPr>
            <a:spLocks noGrp="1"/>
          </p:cNvSpPr>
          <p:nvPr>
            <p:ph type="sldNum" sz="quarter" idx="12"/>
          </p:nvPr>
        </p:nvSpPr>
        <p:spPr/>
        <p:txBody>
          <a:bodyPr/>
          <a:lstStyle/>
          <a:p>
            <a:fld id="{55391652-AF7C-4CFB-A7B0-8305BDD8E0DE}" type="slidenum">
              <a:rPr lang="en-IN" smtClean="0"/>
              <a:t>‹#›</a:t>
            </a:fld>
            <a:endParaRPr lang="en-IN"/>
          </a:p>
        </p:txBody>
      </p:sp>
    </p:spTree>
    <p:extLst>
      <p:ext uri="{BB962C8B-B14F-4D97-AF65-F5344CB8AC3E}">
        <p14:creationId xmlns:p14="http://schemas.microsoft.com/office/powerpoint/2010/main" val="3522787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EB8E-307A-E5D6-554F-83FB085AF4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C02270-C356-6FD5-BDE6-DA0178C0E5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C9454B-032B-DAEB-6D2C-53C8A2BC45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5AD5F5-0CB5-4BF4-0C41-6689C3B785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9CBE27-8C1E-459E-5093-0207AF31E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8EA17B-3741-A84C-FF57-4010AA5C63A9}"/>
              </a:ext>
            </a:extLst>
          </p:cNvPr>
          <p:cNvSpPr>
            <a:spLocks noGrp="1"/>
          </p:cNvSpPr>
          <p:nvPr>
            <p:ph type="dt" sz="half" idx="10"/>
          </p:nvPr>
        </p:nvSpPr>
        <p:spPr/>
        <p:txBody>
          <a:bodyPr/>
          <a:lstStyle/>
          <a:p>
            <a:fld id="{5833ECCF-24B3-4F05-89D9-A4F1ABBBAB9A}" type="datetimeFigureOut">
              <a:rPr lang="en-IN" smtClean="0"/>
              <a:t>21-09-2024</a:t>
            </a:fld>
            <a:endParaRPr lang="en-IN"/>
          </a:p>
        </p:txBody>
      </p:sp>
      <p:sp>
        <p:nvSpPr>
          <p:cNvPr id="8" name="Footer Placeholder 7">
            <a:extLst>
              <a:ext uri="{FF2B5EF4-FFF2-40B4-BE49-F238E27FC236}">
                <a16:creationId xmlns:a16="http://schemas.microsoft.com/office/drawing/2014/main" id="{32B7B702-9845-9229-7407-3D7C01B3FFD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F177A6-0CBE-3034-3F69-16740DBE622B}"/>
              </a:ext>
            </a:extLst>
          </p:cNvPr>
          <p:cNvSpPr>
            <a:spLocks noGrp="1"/>
          </p:cNvSpPr>
          <p:nvPr>
            <p:ph type="sldNum" sz="quarter" idx="12"/>
          </p:nvPr>
        </p:nvSpPr>
        <p:spPr/>
        <p:txBody>
          <a:bodyPr/>
          <a:lstStyle/>
          <a:p>
            <a:fld id="{55391652-AF7C-4CFB-A7B0-8305BDD8E0DE}" type="slidenum">
              <a:rPr lang="en-IN" smtClean="0"/>
              <a:t>‹#›</a:t>
            </a:fld>
            <a:endParaRPr lang="en-IN"/>
          </a:p>
        </p:txBody>
      </p:sp>
    </p:spTree>
    <p:extLst>
      <p:ext uri="{BB962C8B-B14F-4D97-AF65-F5344CB8AC3E}">
        <p14:creationId xmlns:p14="http://schemas.microsoft.com/office/powerpoint/2010/main" val="36855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7E33C-73CE-BA88-EB24-CC49D2B15D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A158346-CDD4-77E8-6977-13D7E8155020}"/>
              </a:ext>
            </a:extLst>
          </p:cNvPr>
          <p:cNvSpPr>
            <a:spLocks noGrp="1"/>
          </p:cNvSpPr>
          <p:nvPr>
            <p:ph type="dt" sz="half" idx="10"/>
          </p:nvPr>
        </p:nvSpPr>
        <p:spPr/>
        <p:txBody>
          <a:bodyPr/>
          <a:lstStyle/>
          <a:p>
            <a:fld id="{5833ECCF-24B3-4F05-89D9-A4F1ABBBAB9A}" type="datetimeFigureOut">
              <a:rPr lang="en-IN" smtClean="0"/>
              <a:t>21-09-2024</a:t>
            </a:fld>
            <a:endParaRPr lang="en-IN"/>
          </a:p>
        </p:txBody>
      </p:sp>
      <p:sp>
        <p:nvSpPr>
          <p:cNvPr id="4" name="Footer Placeholder 3">
            <a:extLst>
              <a:ext uri="{FF2B5EF4-FFF2-40B4-BE49-F238E27FC236}">
                <a16:creationId xmlns:a16="http://schemas.microsoft.com/office/drawing/2014/main" id="{50E09B6F-AED0-C984-D294-F615712324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FBE051-936E-F676-5A84-5B7AF9A0A20F}"/>
              </a:ext>
            </a:extLst>
          </p:cNvPr>
          <p:cNvSpPr>
            <a:spLocks noGrp="1"/>
          </p:cNvSpPr>
          <p:nvPr>
            <p:ph type="sldNum" sz="quarter" idx="12"/>
          </p:nvPr>
        </p:nvSpPr>
        <p:spPr/>
        <p:txBody>
          <a:bodyPr/>
          <a:lstStyle/>
          <a:p>
            <a:fld id="{55391652-AF7C-4CFB-A7B0-8305BDD8E0DE}" type="slidenum">
              <a:rPr lang="en-IN" smtClean="0"/>
              <a:t>‹#›</a:t>
            </a:fld>
            <a:endParaRPr lang="en-IN"/>
          </a:p>
        </p:txBody>
      </p:sp>
    </p:spTree>
    <p:extLst>
      <p:ext uri="{BB962C8B-B14F-4D97-AF65-F5344CB8AC3E}">
        <p14:creationId xmlns:p14="http://schemas.microsoft.com/office/powerpoint/2010/main" val="414343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466755-23D2-3A30-7FC8-D904113A04AC}"/>
              </a:ext>
            </a:extLst>
          </p:cNvPr>
          <p:cNvSpPr>
            <a:spLocks noGrp="1"/>
          </p:cNvSpPr>
          <p:nvPr>
            <p:ph type="dt" sz="half" idx="10"/>
          </p:nvPr>
        </p:nvSpPr>
        <p:spPr/>
        <p:txBody>
          <a:bodyPr/>
          <a:lstStyle/>
          <a:p>
            <a:fld id="{5833ECCF-24B3-4F05-89D9-A4F1ABBBAB9A}" type="datetimeFigureOut">
              <a:rPr lang="en-IN" smtClean="0"/>
              <a:t>21-09-2024</a:t>
            </a:fld>
            <a:endParaRPr lang="en-IN"/>
          </a:p>
        </p:txBody>
      </p:sp>
      <p:sp>
        <p:nvSpPr>
          <p:cNvPr id="3" name="Footer Placeholder 2">
            <a:extLst>
              <a:ext uri="{FF2B5EF4-FFF2-40B4-BE49-F238E27FC236}">
                <a16:creationId xmlns:a16="http://schemas.microsoft.com/office/drawing/2014/main" id="{5F8A5F78-1ED3-FF8B-33DE-2378579354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20F931-9485-516E-9838-0B5FE6AA973D}"/>
              </a:ext>
            </a:extLst>
          </p:cNvPr>
          <p:cNvSpPr>
            <a:spLocks noGrp="1"/>
          </p:cNvSpPr>
          <p:nvPr>
            <p:ph type="sldNum" sz="quarter" idx="12"/>
          </p:nvPr>
        </p:nvSpPr>
        <p:spPr/>
        <p:txBody>
          <a:bodyPr/>
          <a:lstStyle/>
          <a:p>
            <a:fld id="{55391652-AF7C-4CFB-A7B0-8305BDD8E0DE}" type="slidenum">
              <a:rPr lang="en-IN" smtClean="0"/>
              <a:t>‹#›</a:t>
            </a:fld>
            <a:endParaRPr lang="en-IN"/>
          </a:p>
        </p:txBody>
      </p:sp>
    </p:spTree>
    <p:extLst>
      <p:ext uri="{BB962C8B-B14F-4D97-AF65-F5344CB8AC3E}">
        <p14:creationId xmlns:p14="http://schemas.microsoft.com/office/powerpoint/2010/main" val="2114767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042E7-0138-CC3A-69B8-4867B6415C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502B8D-8C4A-F085-CAF0-FF16742A0B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7B156E-3156-D08A-7EF7-8BF3BBDC5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61DD4D-FDCF-F44B-FC98-07E25E73487D}"/>
              </a:ext>
            </a:extLst>
          </p:cNvPr>
          <p:cNvSpPr>
            <a:spLocks noGrp="1"/>
          </p:cNvSpPr>
          <p:nvPr>
            <p:ph type="dt" sz="half" idx="10"/>
          </p:nvPr>
        </p:nvSpPr>
        <p:spPr/>
        <p:txBody>
          <a:bodyPr/>
          <a:lstStyle/>
          <a:p>
            <a:fld id="{5833ECCF-24B3-4F05-89D9-A4F1ABBBAB9A}" type="datetimeFigureOut">
              <a:rPr lang="en-IN" smtClean="0"/>
              <a:t>21-09-2024</a:t>
            </a:fld>
            <a:endParaRPr lang="en-IN"/>
          </a:p>
        </p:txBody>
      </p:sp>
      <p:sp>
        <p:nvSpPr>
          <p:cNvPr id="6" name="Footer Placeholder 5">
            <a:extLst>
              <a:ext uri="{FF2B5EF4-FFF2-40B4-BE49-F238E27FC236}">
                <a16:creationId xmlns:a16="http://schemas.microsoft.com/office/drawing/2014/main" id="{E6F68734-3115-64C2-9E37-D4C427B603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30AB88-87E7-3FFA-803F-E806675A4169}"/>
              </a:ext>
            </a:extLst>
          </p:cNvPr>
          <p:cNvSpPr>
            <a:spLocks noGrp="1"/>
          </p:cNvSpPr>
          <p:nvPr>
            <p:ph type="sldNum" sz="quarter" idx="12"/>
          </p:nvPr>
        </p:nvSpPr>
        <p:spPr/>
        <p:txBody>
          <a:bodyPr/>
          <a:lstStyle/>
          <a:p>
            <a:fld id="{55391652-AF7C-4CFB-A7B0-8305BDD8E0DE}" type="slidenum">
              <a:rPr lang="en-IN" smtClean="0"/>
              <a:t>‹#›</a:t>
            </a:fld>
            <a:endParaRPr lang="en-IN"/>
          </a:p>
        </p:txBody>
      </p:sp>
    </p:spTree>
    <p:extLst>
      <p:ext uri="{BB962C8B-B14F-4D97-AF65-F5344CB8AC3E}">
        <p14:creationId xmlns:p14="http://schemas.microsoft.com/office/powerpoint/2010/main" val="1453774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3A7FB-F6C2-5908-5867-45C31AD4D3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045572-6CF5-2BE3-118D-5540B1E97A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B0A6AD-A22E-30AC-DD85-720D69ABB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239277-0A06-0433-083D-AADD8AAF103F}"/>
              </a:ext>
            </a:extLst>
          </p:cNvPr>
          <p:cNvSpPr>
            <a:spLocks noGrp="1"/>
          </p:cNvSpPr>
          <p:nvPr>
            <p:ph type="dt" sz="half" idx="10"/>
          </p:nvPr>
        </p:nvSpPr>
        <p:spPr/>
        <p:txBody>
          <a:bodyPr/>
          <a:lstStyle/>
          <a:p>
            <a:fld id="{5833ECCF-24B3-4F05-89D9-A4F1ABBBAB9A}" type="datetimeFigureOut">
              <a:rPr lang="en-IN" smtClean="0"/>
              <a:t>21-09-2024</a:t>
            </a:fld>
            <a:endParaRPr lang="en-IN"/>
          </a:p>
        </p:txBody>
      </p:sp>
      <p:sp>
        <p:nvSpPr>
          <p:cNvPr id="6" name="Footer Placeholder 5">
            <a:extLst>
              <a:ext uri="{FF2B5EF4-FFF2-40B4-BE49-F238E27FC236}">
                <a16:creationId xmlns:a16="http://schemas.microsoft.com/office/drawing/2014/main" id="{79078306-1429-5AD6-3F90-25DF8D3229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22569D-5E6A-9562-79B0-4384CADE1D15}"/>
              </a:ext>
            </a:extLst>
          </p:cNvPr>
          <p:cNvSpPr>
            <a:spLocks noGrp="1"/>
          </p:cNvSpPr>
          <p:nvPr>
            <p:ph type="sldNum" sz="quarter" idx="12"/>
          </p:nvPr>
        </p:nvSpPr>
        <p:spPr/>
        <p:txBody>
          <a:bodyPr/>
          <a:lstStyle/>
          <a:p>
            <a:fld id="{55391652-AF7C-4CFB-A7B0-8305BDD8E0DE}" type="slidenum">
              <a:rPr lang="en-IN" smtClean="0"/>
              <a:t>‹#›</a:t>
            </a:fld>
            <a:endParaRPr lang="en-IN"/>
          </a:p>
        </p:txBody>
      </p:sp>
    </p:spTree>
    <p:extLst>
      <p:ext uri="{BB962C8B-B14F-4D97-AF65-F5344CB8AC3E}">
        <p14:creationId xmlns:p14="http://schemas.microsoft.com/office/powerpoint/2010/main" val="3808316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6E6827-4F41-E4C7-B478-2EAEE4BA54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1B7E6B-09A1-6597-99C0-C9D3171D4D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E791B8-A7AA-0B1D-A2A8-A67BBB353F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33ECCF-24B3-4F05-89D9-A4F1ABBBAB9A}" type="datetimeFigureOut">
              <a:rPr lang="en-IN" smtClean="0"/>
              <a:t>21-09-2024</a:t>
            </a:fld>
            <a:endParaRPr lang="en-IN"/>
          </a:p>
        </p:txBody>
      </p:sp>
      <p:sp>
        <p:nvSpPr>
          <p:cNvPr id="5" name="Footer Placeholder 4">
            <a:extLst>
              <a:ext uri="{FF2B5EF4-FFF2-40B4-BE49-F238E27FC236}">
                <a16:creationId xmlns:a16="http://schemas.microsoft.com/office/drawing/2014/main" id="{5F5088B3-F650-87EC-CF0A-7F5CB3A1D8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B1DCE2-86A8-40DF-604D-CCD21E4C3B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391652-AF7C-4CFB-A7B0-8305BDD8E0DE}" type="slidenum">
              <a:rPr lang="en-IN" smtClean="0"/>
              <a:t>‹#›</a:t>
            </a:fld>
            <a:endParaRPr lang="en-IN"/>
          </a:p>
        </p:txBody>
      </p:sp>
    </p:spTree>
    <p:extLst>
      <p:ext uri="{BB962C8B-B14F-4D97-AF65-F5344CB8AC3E}">
        <p14:creationId xmlns:p14="http://schemas.microsoft.com/office/powerpoint/2010/main" val="2304211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BlinkIT%20Grocery%20Data.xlsx"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A60B47-BC91-DB6B-A475-FD8B16780D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AA4B48AE-B8BA-0C55-DBC2-2276E4842EDA}"/>
              </a:ext>
            </a:extLst>
          </p:cNvPr>
          <p:cNvSpPr>
            <a:spLocks noGrp="1"/>
          </p:cNvSpPr>
          <p:nvPr>
            <p:ph type="ctrTitle"/>
          </p:nvPr>
        </p:nvSpPr>
        <p:spPr>
          <a:xfrm>
            <a:off x="1524000" y="1122362"/>
            <a:ext cx="8701548" cy="3302153"/>
          </a:xfrm>
        </p:spPr>
        <p:txBody>
          <a:bodyPr>
            <a:normAutofit/>
          </a:bodyPr>
          <a:lstStyle/>
          <a:p>
            <a:r>
              <a:rPr lang="en-GB" dirty="0"/>
              <a:t>Optimizing Blink it Performance Through Data Visualization</a:t>
            </a:r>
            <a:endParaRPr lang="en-IN" dirty="0"/>
          </a:p>
        </p:txBody>
      </p:sp>
    </p:spTree>
    <p:extLst>
      <p:ext uri="{BB962C8B-B14F-4D97-AF65-F5344CB8AC3E}">
        <p14:creationId xmlns:p14="http://schemas.microsoft.com/office/powerpoint/2010/main" val="3617369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A06BF5-3B87-CA2D-F1FA-5D315BC81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401A9C78-DADC-F2EB-23D3-7059732C9ECD}"/>
              </a:ext>
            </a:extLst>
          </p:cNvPr>
          <p:cNvSpPr>
            <a:spLocks noGrp="1"/>
          </p:cNvSpPr>
          <p:nvPr>
            <p:ph type="title"/>
          </p:nvPr>
        </p:nvSpPr>
        <p:spPr>
          <a:xfrm>
            <a:off x="838200" y="953729"/>
            <a:ext cx="10515600" cy="736959"/>
          </a:xfrm>
        </p:spPr>
        <p:txBody>
          <a:bodyPr>
            <a:normAutofit fontScale="90000"/>
          </a:bodyPr>
          <a:lstStyle/>
          <a:p>
            <a:r>
              <a:rPr lang="en-GB" b="1" dirty="0"/>
              <a:t>INTRODUCTION TO BLINKIT DASHBOARD</a:t>
            </a:r>
            <a:br>
              <a:rPr lang="en-GB" b="1" dirty="0"/>
            </a:br>
            <a:endParaRPr lang="en-IN" dirty="0"/>
          </a:p>
        </p:txBody>
      </p:sp>
      <p:sp>
        <p:nvSpPr>
          <p:cNvPr id="3" name="Content Placeholder 2">
            <a:extLst>
              <a:ext uri="{FF2B5EF4-FFF2-40B4-BE49-F238E27FC236}">
                <a16:creationId xmlns:a16="http://schemas.microsoft.com/office/drawing/2014/main" id="{B2590DCF-D91B-32E8-C149-A38689BB5A20}"/>
              </a:ext>
            </a:extLst>
          </p:cNvPr>
          <p:cNvSpPr>
            <a:spLocks noGrp="1"/>
          </p:cNvSpPr>
          <p:nvPr>
            <p:ph idx="1"/>
          </p:nvPr>
        </p:nvSpPr>
        <p:spPr/>
        <p:txBody>
          <a:bodyPr/>
          <a:lstStyle/>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Purpose</a:t>
            </a:r>
          </a:p>
          <a:p>
            <a:pPr marL="0" indent="0">
              <a:buNone/>
            </a:pPr>
            <a:r>
              <a:rPr lang="en-GB" dirty="0">
                <a:latin typeface="Times New Roman" panose="02020603050405020304" pitchFamily="18" charset="0"/>
                <a:cs typeface="Times New Roman" panose="02020603050405020304" pitchFamily="18" charset="0"/>
              </a:rPr>
              <a:t>The dashboard is created to provide real-time, actionable insights into Blinkit’s operational performance, sales, and customer </a:t>
            </a:r>
            <a:r>
              <a:rPr lang="en-GB" dirty="0" err="1">
                <a:latin typeface="Times New Roman" panose="02020603050405020304" pitchFamily="18" charset="0"/>
                <a:cs typeface="Times New Roman" panose="02020603050405020304" pitchFamily="18" charset="0"/>
              </a:rPr>
              <a:t>behavior</a:t>
            </a:r>
            <a:r>
              <a:rPr lang="en-GB" dirty="0">
                <a:latin typeface="Times New Roman" panose="02020603050405020304" pitchFamily="18" charset="0"/>
                <a:cs typeface="Times New Roman" panose="02020603050405020304" pitchFamily="18" charset="0"/>
              </a:rPr>
              <a:t> using data visualization techniques in Power BI.</a:t>
            </a:r>
          </a:p>
          <a:p>
            <a:r>
              <a:rPr lang="en-GB" dirty="0">
                <a:latin typeface="Times New Roman" panose="02020603050405020304" pitchFamily="18" charset="0"/>
                <a:cs typeface="Times New Roman" panose="02020603050405020304" pitchFamily="18" charset="0"/>
              </a:rPr>
              <a:t>Goal</a:t>
            </a:r>
          </a:p>
          <a:p>
            <a:pPr marL="0" indent="0">
              <a:buNone/>
            </a:pPr>
            <a:r>
              <a:rPr lang="en-GB" dirty="0">
                <a:latin typeface="Times New Roman" panose="02020603050405020304" pitchFamily="18" charset="0"/>
                <a:cs typeface="Times New Roman" panose="02020603050405020304" pitchFamily="18" charset="0"/>
              </a:rPr>
              <a:t>Enhance decision-making through an interactive and visually appealing representation of Blinkit’s data.</a:t>
            </a:r>
          </a:p>
          <a:p>
            <a:endParaRPr lang="en-IN" dirty="0"/>
          </a:p>
        </p:txBody>
      </p:sp>
    </p:spTree>
    <p:extLst>
      <p:ext uri="{BB962C8B-B14F-4D97-AF65-F5344CB8AC3E}">
        <p14:creationId xmlns:p14="http://schemas.microsoft.com/office/powerpoint/2010/main" val="3037688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AD608A-1E5C-A1A4-8477-327B46341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8B8782CF-DF97-7EFA-E6B1-4234C787D865}"/>
              </a:ext>
            </a:extLst>
          </p:cNvPr>
          <p:cNvSpPr>
            <a:spLocks noGrp="1"/>
          </p:cNvSpPr>
          <p:nvPr>
            <p:ph type="title"/>
          </p:nvPr>
        </p:nvSpPr>
        <p:spPr/>
        <p:txBody>
          <a:bodyPr>
            <a:normAutofit/>
          </a:bodyPr>
          <a:lstStyle/>
          <a:p>
            <a:r>
              <a:rPr lang="en-IN" sz="4000" b="1" dirty="0"/>
              <a:t>STEPS TO CREATE DASHBOARD</a:t>
            </a:r>
          </a:p>
        </p:txBody>
      </p:sp>
      <p:sp>
        <p:nvSpPr>
          <p:cNvPr id="3" name="Content Placeholder 2">
            <a:extLst>
              <a:ext uri="{FF2B5EF4-FFF2-40B4-BE49-F238E27FC236}">
                <a16:creationId xmlns:a16="http://schemas.microsoft.com/office/drawing/2014/main" id="{D7E82C4B-486A-C01E-F874-66B671CFAEDF}"/>
              </a:ext>
            </a:extLst>
          </p:cNvPr>
          <p:cNvSpPr>
            <a:spLocks noGrp="1"/>
          </p:cNvSpPr>
          <p:nvPr>
            <p:ph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Requirement Gathering/Business Requirement</a:t>
            </a:r>
          </a:p>
          <a:p>
            <a:r>
              <a:rPr lang="en-IN" dirty="0">
                <a:latin typeface="Times New Roman" panose="02020603050405020304" pitchFamily="18" charset="0"/>
                <a:cs typeface="Times New Roman" panose="02020603050405020304" pitchFamily="18" charset="0"/>
              </a:rPr>
              <a:t>Data Walkthrough</a:t>
            </a:r>
          </a:p>
          <a:p>
            <a:r>
              <a:rPr lang="en-IN" dirty="0">
                <a:latin typeface="Times New Roman" panose="02020603050405020304" pitchFamily="18" charset="0"/>
                <a:cs typeface="Times New Roman" panose="02020603050405020304" pitchFamily="18" charset="0"/>
              </a:rPr>
              <a:t>Data Connection</a:t>
            </a:r>
          </a:p>
          <a:p>
            <a:r>
              <a:rPr lang="en-IN" dirty="0">
                <a:latin typeface="Times New Roman" panose="02020603050405020304" pitchFamily="18" charset="0"/>
                <a:cs typeface="Times New Roman" panose="02020603050405020304" pitchFamily="18" charset="0"/>
              </a:rPr>
              <a:t>Data Cleaning/Quality Check</a:t>
            </a:r>
          </a:p>
          <a:p>
            <a:r>
              <a:rPr lang="en-IN" dirty="0">
                <a:latin typeface="Times New Roman" panose="02020603050405020304" pitchFamily="18" charset="0"/>
                <a:cs typeface="Times New Roman" panose="02020603050405020304" pitchFamily="18" charset="0"/>
              </a:rPr>
              <a:t>Data Modelling</a:t>
            </a:r>
          </a:p>
          <a:p>
            <a:r>
              <a:rPr lang="en-IN" dirty="0">
                <a:latin typeface="Times New Roman" panose="02020603050405020304" pitchFamily="18" charset="0"/>
                <a:cs typeface="Times New Roman" panose="02020603050405020304" pitchFamily="18" charset="0"/>
              </a:rPr>
              <a:t>Data Processing</a:t>
            </a:r>
          </a:p>
          <a:p>
            <a:r>
              <a:rPr lang="en-IN" dirty="0">
                <a:latin typeface="Times New Roman" panose="02020603050405020304" pitchFamily="18" charset="0"/>
                <a:cs typeface="Times New Roman" panose="02020603050405020304" pitchFamily="18" charset="0"/>
              </a:rPr>
              <a:t>DAX Calculations</a:t>
            </a:r>
          </a:p>
          <a:p>
            <a:r>
              <a:rPr lang="en-IN" dirty="0">
                <a:latin typeface="Times New Roman" panose="02020603050405020304" pitchFamily="18" charset="0"/>
                <a:cs typeface="Times New Roman" panose="02020603050405020304" pitchFamily="18" charset="0"/>
              </a:rPr>
              <a:t>Development of Charts and Formatting </a:t>
            </a:r>
          </a:p>
          <a:p>
            <a:r>
              <a:rPr lang="en-IN" dirty="0">
                <a:latin typeface="Times New Roman" panose="02020603050405020304" pitchFamily="18" charset="0"/>
                <a:cs typeface="Times New Roman" panose="02020603050405020304" pitchFamily="18" charset="0"/>
              </a:rPr>
              <a:t>Dashboard/Report Development</a:t>
            </a:r>
          </a:p>
          <a:p>
            <a:endParaRPr lang="en-IN" dirty="0"/>
          </a:p>
        </p:txBody>
      </p:sp>
    </p:spTree>
    <p:extLst>
      <p:ext uri="{BB962C8B-B14F-4D97-AF65-F5344CB8AC3E}">
        <p14:creationId xmlns:p14="http://schemas.microsoft.com/office/powerpoint/2010/main" val="1711962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66EF8C-FA82-4A4C-891A-55C437A3927E}"/>
              </a:ext>
            </a:extLst>
          </p:cNvPr>
          <p:cNvPicPr>
            <a:picLocks noChangeAspect="1"/>
          </p:cNvPicPr>
          <p:nvPr/>
        </p:nvPicPr>
        <p:blipFill>
          <a:blip r:embed="rId2"/>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A75570D9-CA9E-6F30-5FF7-70A82F953ABB}"/>
              </a:ext>
            </a:extLst>
          </p:cNvPr>
          <p:cNvSpPr>
            <a:spLocks noGrp="1"/>
          </p:cNvSpPr>
          <p:nvPr>
            <p:ph type="title"/>
          </p:nvPr>
        </p:nvSpPr>
        <p:spPr/>
        <p:txBody>
          <a:bodyPr>
            <a:normAutofit/>
          </a:bodyPr>
          <a:lstStyle/>
          <a:p>
            <a:r>
              <a:rPr lang="en-IN" sz="4000" b="1" dirty="0"/>
              <a:t>BUSINESS REQUIRMENT</a:t>
            </a:r>
          </a:p>
        </p:txBody>
      </p:sp>
      <p:sp>
        <p:nvSpPr>
          <p:cNvPr id="3" name="Content Placeholder 2">
            <a:extLst>
              <a:ext uri="{FF2B5EF4-FFF2-40B4-BE49-F238E27FC236}">
                <a16:creationId xmlns:a16="http://schemas.microsoft.com/office/drawing/2014/main" id="{13B5B260-7B4D-1E1B-0B4F-7EA163A7995D}"/>
              </a:ext>
            </a:extLst>
          </p:cNvPr>
          <p:cNvSpPr>
            <a:spLocks noGrp="1"/>
          </p:cNvSpPr>
          <p:nvPr>
            <p:ph idx="1"/>
          </p:nvPr>
        </p:nvSpPr>
        <p:spPr>
          <a:xfrm>
            <a:off x="639097" y="1396181"/>
            <a:ext cx="10714703" cy="4780782"/>
          </a:xfrm>
        </p:spPr>
        <p:txBody>
          <a:bodyPr/>
          <a:lstStyle/>
          <a:p>
            <a:r>
              <a:rPr lang="en-IN" dirty="0">
                <a:latin typeface="Times New Roman" panose="02020603050405020304" pitchFamily="18" charset="0"/>
                <a:cs typeface="Times New Roman" panose="02020603050405020304" pitchFamily="18" charset="0"/>
              </a:rPr>
              <a:t>Conduct a comprehensive analysis of Blinkit’s Sales Performance, customer satisfaction, and inventory distribution to identify key insights and opportunities for optimization using various KPIs and Visualizations in Power BI.</a:t>
            </a:r>
          </a:p>
          <a:p>
            <a:pPr marL="0" indent="0">
              <a:buNone/>
            </a:pPr>
            <a:r>
              <a:rPr lang="en-IN" dirty="0">
                <a:latin typeface="Times New Roman" panose="02020603050405020304" pitchFamily="18" charset="0"/>
                <a:cs typeface="Times New Roman" panose="02020603050405020304" pitchFamily="18" charset="0"/>
              </a:rPr>
              <a:t>  KPI’s Requirements - </a:t>
            </a:r>
          </a:p>
          <a:p>
            <a:pPr marL="514350" indent="-514350">
              <a:buAutoNum type="arabicPeriod"/>
            </a:pPr>
            <a:r>
              <a:rPr lang="en-IN" dirty="0">
                <a:latin typeface="Times New Roman" panose="02020603050405020304" pitchFamily="18" charset="0"/>
                <a:cs typeface="Times New Roman" panose="02020603050405020304" pitchFamily="18" charset="0"/>
              </a:rPr>
              <a:t>Total Sales: The overall revenue generated from all items sold.</a:t>
            </a:r>
          </a:p>
          <a:p>
            <a:pPr marL="514350" indent="-514350">
              <a:buAutoNum type="arabicPeriod"/>
            </a:pPr>
            <a:r>
              <a:rPr lang="en-IN" dirty="0">
                <a:latin typeface="Times New Roman" panose="02020603050405020304" pitchFamily="18" charset="0"/>
                <a:cs typeface="Times New Roman" panose="02020603050405020304" pitchFamily="18" charset="0"/>
              </a:rPr>
              <a:t>Average Sales: The average revenue per sale.</a:t>
            </a:r>
          </a:p>
          <a:p>
            <a:pPr marL="514350" indent="-514350">
              <a:buAutoNum type="arabicPeriod"/>
            </a:pPr>
            <a:r>
              <a:rPr lang="en-IN" dirty="0">
                <a:latin typeface="Times New Roman" panose="02020603050405020304" pitchFamily="18" charset="0"/>
                <a:cs typeface="Times New Roman" panose="02020603050405020304" pitchFamily="18" charset="0"/>
              </a:rPr>
              <a:t>Number of Items: The total count of different items sold.</a:t>
            </a:r>
          </a:p>
          <a:p>
            <a:pPr marL="514350" indent="-514350">
              <a:buAutoNum type="arabicPeriod"/>
            </a:pPr>
            <a:r>
              <a:rPr lang="en-IN" dirty="0">
                <a:latin typeface="Times New Roman" panose="02020603050405020304" pitchFamily="18" charset="0"/>
                <a:cs typeface="Times New Roman" panose="02020603050405020304" pitchFamily="18" charset="0"/>
              </a:rPr>
              <a:t>Average Rating: The average customer rating for items sold.</a:t>
            </a: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18540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78951D-7075-7EF4-B041-882A044E2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85557333-AEEF-EF33-6F59-22683318F0FD}"/>
              </a:ext>
            </a:extLst>
          </p:cNvPr>
          <p:cNvSpPr>
            <a:spLocks noGrp="1"/>
          </p:cNvSpPr>
          <p:nvPr>
            <p:ph type="title"/>
          </p:nvPr>
        </p:nvSpPr>
        <p:spPr/>
        <p:txBody>
          <a:bodyPr/>
          <a:lstStyle/>
          <a:p>
            <a:r>
              <a:rPr lang="en-IN" sz="4000" b="1" dirty="0"/>
              <a:t>BUSINESS REQUIREMENT </a:t>
            </a:r>
            <a:br>
              <a:rPr lang="en-IN" sz="4000" b="1" dirty="0"/>
            </a:br>
            <a:r>
              <a:rPr lang="en-IN" sz="4000" dirty="0"/>
              <a:t>Chart’s Requirements</a:t>
            </a:r>
          </a:p>
        </p:txBody>
      </p:sp>
      <p:sp>
        <p:nvSpPr>
          <p:cNvPr id="3" name="Content Placeholder 2">
            <a:extLst>
              <a:ext uri="{FF2B5EF4-FFF2-40B4-BE49-F238E27FC236}">
                <a16:creationId xmlns:a16="http://schemas.microsoft.com/office/drawing/2014/main" id="{26798FCA-62A8-8A9D-F0A1-BA6385CFFBE9}"/>
              </a:ext>
            </a:extLst>
          </p:cNvPr>
          <p:cNvSpPr>
            <a:spLocks noGrp="1"/>
          </p:cNvSpPr>
          <p:nvPr>
            <p:ph idx="1"/>
          </p:nvPr>
        </p:nvSpPr>
        <p:spPr>
          <a:xfrm>
            <a:off x="373625" y="1690688"/>
            <a:ext cx="11484077" cy="5073906"/>
          </a:xfrm>
        </p:spPr>
        <p:txBody>
          <a:bodyPr>
            <a:normAutofit fontScale="55000" lnSpcReduction="20000"/>
          </a:bodyPr>
          <a:lstStyle/>
          <a:p>
            <a:r>
              <a:rPr lang="en-IN" sz="2900" b="1" dirty="0">
                <a:latin typeface="Times New Roman" panose="02020603050405020304" pitchFamily="18" charset="0"/>
                <a:cs typeface="Times New Roman" panose="02020603050405020304" pitchFamily="18" charset="0"/>
              </a:rPr>
              <a:t>Total Sales by Fat Content:</a:t>
            </a:r>
          </a:p>
          <a:p>
            <a:pPr marL="0" indent="0">
              <a:buNone/>
            </a:pPr>
            <a:r>
              <a:rPr lang="en-IN" sz="2900" dirty="0">
                <a:latin typeface="Times New Roman" panose="02020603050405020304" pitchFamily="18" charset="0"/>
                <a:cs typeface="Times New Roman" panose="02020603050405020304" pitchFamily="18" charset="0"/>
              </a:rPr>
              <a:t>              Objective: Analyze the impact of fat content on total sales.</a:t>
            </a:r>
          </a:p>
          <a:p>
            <a:pPr marL="0" indent="0">
              <a:buNone/>
            </a:pPr>
            <a:r>
              <a:rPr lang="en-IN" sz="2900" dirty="0">
                <a:latin typeface="Times New Roman" panose="02020603050405020304" pitchFamily="18" charset="0"/>
                <a:cs typeface="Times New Roman" panose="02020603050405020304" pitchFamily="18" charset="0"/>
              </a:rPr>
              <a:t>              Additional KPI Metrics: Assess how other KPIs(Average Sales, Number of Items, Average Rating) vary with fat content. </a:t>
            </a:r>
          </a:p>
          <a:p>
            <a:pPr marL="0" indent="0">
              <a:buNone/>
            </a:pPr>
            <a:r>
              <a:rPr lang="en-IN" sz="2900" dirty="0">
                <a:latin typeface="Times New Roman" panose="02020603050405020304" pitchFamily="18" charset="0"/>
                <a:cs typeface="Times New Roman" panose="02020603050405020304" pitchFamily="18" charset="0"/>
              </a:rPr>
              <a:t>              Chart Type: Donut Chart.</a:t>
            </a:r>
            <a:endParaRPr lang="en-IN" dirty="0">
              <a:latin typeface="Times New Roman" panose="02020603050405020304" pitchFamily="18" charset="0"/>
              <a:cs typeface="Times New Roman" panose="02020603050405020304" pitchFamily="18" charset="0"/>
            </a:endParaRPr>
          </a:p>
          <a:p>
            <a:r>
              <a:rPr lang="en-IN" sz="2900" b="1" dirty="0">
                <a:latin typeface="Times New Roman" panose="02020603050405020304" pitchFamily="18" charset="0"/>
                <a:cs typeface="Times New Roman" panose="02020603050405020304" pitchFamily="18" charset="0"/>
              </a:rPr>
              <a:t>Total Sales by Item Type:</a:t>
            </a:r>
          </a:p>
          <a:p>
            <a:pPr marL="0" indent="0">
              <a:buNone/>
            </a:pPr>
            <a:r>
              <a:rPr lang="en-IN" dirty="0">
                <a:latin typeface="Times New Roman" panose="02020603050405020304" pitchFamily="18" charset="0"/>
                <a:cs typeface="Times New Roman" panose="02020603050405020304" pitchFamily="18" charset="0"/>
              </a:rPr>
              <a:t>              </a:t>
            </a:r>
            <a:r>
              <a:rPr lang="en-IN" sz="2900" dirty="0">
                <a:latin typeface="Times New Roman" panose="02020603050405020304" pitchFamily="18" charset="0"/>
                <a:cs typeface="Times New Roman" panose="02020603050405020304" pitchFamily="18" charset="0"/>
              </a:rPr>
              <a:t>Objective: </a:t>
            </a:r>
            <a:r>
              <a:rPr lang="en-GB" sz="2900" dirty="0">
                <a:latin typeface="Times New Roman" panose="02020603050405020304" pitchFamily="18" charset="0"/>
                <a:cs typeface="Times New Roman" panose="02020603050405020304" pitchFamily="18" charset="0"/>
              </a:rPr>
              <a:t>Identify the performance of different item types in </a:t>
            </a:r>
            <a:r>
              <a:rPr lang="en-IN" sz="2900" dirty="0">
                <a:latin typeface="Times New Roman" panose="02020603050405020304" pitchFamily="18" charset="0"/>
                <a:cs typeface="Times New Roman" panose="02020603050405020304" pitchFamily="18" charset="0"/>
              </a:rPr>
              <a:t>total sales.</a:t>
            </a:r>
          </a:p>
          <a:p>
            <a:pPr marL="0" indent="0">
              <a:buNone/>
            </a:pPr>
            <a:r>
              <a:rPr lang="en-IN" sz="2900" dirty="0">
                <a:latin typeface="Times New Roman" panose="02020603050405020304" pitchFamily="18" charset="0"/>
                <a:cs typeface="Times New Roman" panose="02020603050405020304" pitchFamily="18" charset="0"/>
              </a:rPr>
              <a:t>              Additional KPI Metrics: Assess how other KPIs(Average Sales, Number of Items, Average Rating) vary with fat content.</a:t>
            </a:r>
          </a:p>
          <a:p>
            <a:pPr marL="0" indent="0">
              <a:buNone/>
            </a:pPr>
            <a:r>
              <a:rPr lang="en-IN" sz="2900" dirty="0">
                <a:latin typeface="Times New Roman" panose="02020603050405020304" pitchFamily="18" charset="0"/>
                <a:cs typeface="Times New Roman" panose="02020603050405020304" pitchFamily="18" charset="0"/>
              </a:rPr>
              <a:t>              Chart Type: Bar Chart.</a:t>
            </a:r>
          </a:p>
          <a:p>
            <a:r>
              <a:rPr lang="en-IN" sz="2900" b="1" dirty="0">
                <a:latin typeface="Times New Roman" panose="02020603050405020304" pitchFamily="18" charset="0"/>
                <a:cs typeface="Times New Roman" panose="02020603050405020304" pitchFamily="18" charset="0"/>
              </a:rPr>
              <a:t>Fat Content by Outlet for Total Sales</a:t>
            </a:r>
            <a:r>
              <a:rPr lang="en-IN" b="1" dirty="0">
                <a:latin typeface="Times New Roman" panose="02020603050405020304" pitchFamily="18" charset="0"/>
                <a:cs typeface="Times New Roman" panose="02020603050405020304" pitchFamily="18" charset="0"/>
              </a:rPr>
              <a:t>:</a:t>
            </a:r>
          </a:p>
          <a:p>
            <a:pPr marL="0" indent="0">
              <a:buNone/>
            </a:pPr>
            <a:r>
              <a:rPr lang="en-IN" sz="2900" dirty="0">
                <a:latin typeface="Times New Roman" panose="02020603050405020304" pitchFamily="18" charset="0"/>
                <a:cs typeface="Times New Roman" panose="02020603050405020304" pitchFamily="18" charset="0"/>
              </a:rPr>
              <a:t>               Objective: Compare total sales across different outlets segmented by fat content.</a:t>
            </a:r>
          </a:p>
          <a:p>
            <a:pPr marL="0" indent="0">
              <a:buNone/>
            </a:pPr>
            <a:r>
              <a:rPr lang="en-IN" sz="2900" dirty="0">
                <a:latin typeface="Times New Roman" panose="02020603050405020304" pitchFamily="18" charset="0"/>
                <a:cs typeface="Times New Roman" panose="02020603050405020304" pitchFamily="18" charset="0"/>
              </a:rPr>
              <a:t>               Additional KPI Metrics: Assess how other KPIs(Average Sales, Number of Items, Average Rating) vary with fat content.</a:t>
            </a:r>
          </a:p>
          <a:p>
            <a:pPr marL="0" indent="0">
              <a:buNone/>
            </a:pPr>
            <a:r>
              <a:rPr lang="en-IN" sz="2900" dirty="0">
                <a:latin typeface="Times New Roman" panose="02020603050405020304" pitchFamily="18" charset="0"/>
                <a:cs typeface="Times New Roman" panose="02020603050405020304" pitchFamily="18" charset="0"/>
              </a:rPr>
              <a:t>               Chart Type: Stacked Column Chart.</a:t>
            </a:r>
          </a:p>
          <a:p>
            <a:r>
              <a:rPr lang="en-IN" sz="2900" b="1" dirty="0">
                <a:latin typeface="Times New Roman" panose="02020603050405020304" pitchFamily="18" charset="0"/>
                <a:cs typeface="Times New Roman" panose="02020603050405020304" pitchFamily="18" charset="0"/>
              </a:rPr>
              <a:t>Total Sales by Outlet Establishment :</a:t>
            </a:r>
          </a:p>
          <a:p>
            <a:pPr marL="0" indent="0">
              <a:buNone/>
            </a:pPr>
            <a:r>
              <a:rPr lang="en-IN" sz="2900" dirty="0">
                <a:latin typeface="Times New Roman" panose="02020603050405020304" pitchFamily="18" charset="0"/>
                <a:cs typeface="Times New Roman" panose="02020603050405020304" pitchFamily="18" charset="0"/>
              </a:rPr>
              <a:t>               Objective: Evaluate how the age or type of outlet establishment influences total sales.</a:t>
            </a:r>
          </a:p>
          <a:p>
            <a:pPr marL="0" indent="0">
              <a:buNone/>
            </a:pPr>
            <a:r>
              <a:rPr lang="en-IN" sz="2900" dirty="0">
                <a:latin typeface="Times New Roman" panose="02020603050405020304" pitchFamily="18" charset="0"/>
                <a:cs typeface="Times New Roman" panose="02020603050405020304" pitchFamily="18" charset="0"/>
              </a:rPr>
              <a:t>               Chart Type: Line Chart.</a:t>
            </a:r>
          </a:p>
          <a:p>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85524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988580-8081-4B24-EC12-3E5A6C61D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3" name="Content Placeholder 2">
            <a:extLst>
              <a:ext uri="{FF2B5EF4-FFF2-40B4-BE49-F238E27FC236}">
                <a16:creationId xmlns:a16="http://schemas.microsoft.com/office/drawing/2014/main" id="{AF998E05-6AB9-A06B-CFA2-2DC74AC74FF0}"/>
              </a:ext>
            </a:extLst>
          </p:cNvPr>
          <p:cNvSpPr>
            <a:spLocks noGrp="1"/>
          </p:cNvSpPr>
          <p:nvPr>
            <p:ph idx="1"/>
          </p:nvPr>
        </p:nvSpPr>
        <p:spPr>
          <a:xfrm>
            <a:off x="501445" y="727587"/>
            <a:ext cx="10852355" cy="5449376"/>
          </a:xfrm>
        </p:spPr>
        <p:txBody>
          <a:bodyPr>
            <a:normAutofit/>
          </a:bodyPr>
          <a:lstStyle/>
          <a:p>
            <a:pPr marL="0" indent="0">
              <a:buNone/>
            </a:pPr>
            <a:endParaRPr lang="en-IN" dirty="0"/>
          </a:p>
          <a:p>
            <a:pPr marL="0" indent="0">
              <a:buNone/>
            </a:pPr>
            <a:r>
              <a:rPr lang="en-IN" dirty="0"/>
              <a:t>DATA DOWNLOAD LINK – </a:t>
            </a:r>
          </a:p>
          <a:p>
            <a:pPr marL="0" indent="0">
              <a:buNone/>
            </a:pPr>
            <a:r>
              <a:rPr lang="en-IN" u="sng" dirty="0" err="1">
                <a:hlinkClick r:id="rId3" action="ppaction://hlinkfile"/>
              </a:rPr>
              <a:t>Blinkit_Grocery_Data</a:t>
            </a:r>
            <a:endParaRPr lang="en-IN" u="sng" dirty="0"/>
          </a:p>
          <a:p>
            <a:pPr marL="0" indent="0">
              <a:buNone/>
            </a:pPr>
            <a:endParaRPr lang="en-IN" dirty="0"/>
          </a:p>
          <a:p>
            <a:pPr marL="0" indent="0">
              <a:buNone/>
            </a:pPr>
            <a:r>
              <a:rPr lang="en-GB" dirty="0"/>
              <a:t>CONCLUSION - </a:t>
            </a:r>
          </a:p>
          <a:p>
            <a:pPr marL="0" indent="0">
              <a:buNone/>
            </a:pPr>
            <a:r>
              <a:rPr lang="en-GB" dirty="0"/>
              <a:t>This Power BI dashboard provides insight into Blinkit’s sales performance, customer behaviour, and operational efficiency. Key findings highlight peak sales periods, popular products, and areas for delivery improvement. By leveraging these data-driven insights, Blinkit can optimize decision-making, enhance customer satisfaction, and improve operational performance for future growth.</a:t>
            </a:r>
          </a:p>
          <a:p>
            <a:pPr marL="0" indent="0">
              <a:buNone/>
            </a:pPr>
            <a:endParaRPr lang="en-GB" dirty="0"/>
          </a:p>
          <a:p>
            <a:pPr marL="0" indent="0">
              <a:buNone/>
            </a:pPr>
            <a:endParaRPr lang="en-IN" dirty="0"/>
          </a:p>
        </p:txBody>
      </p:sp>
    </p:spTree>
    <p:extLst>
      <p:ext uri="{BB962C8B-B14F-4D97-AF65-F5344CB8AC3E}">
        <p14:creationId xmlns:p14="http://schemas.microsoft.com/office/powerpoint/2010/main" val="2425809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921</TotalTime>
  <Words>430</Words>
  <Application>Microsoft Office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Optimizing Blink it Performance Through Data Visualization</vt:lpstr>
      <vt:lpstr>INTRODUCTION TO BLINKIT DASHBOARD </vt:lpstr>
      <vt:lpstr>STEPS TO CREATE DASHBOARD</vt:lpstr>
      <vt:lpstr>BUSINESS REQUIRMENT</vt:lpstr>
      <vt:lpstr>BUSINESS REQUIREMENT  Chart’s Requirements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sneha sri kashi</dc:creator>
  <cp:lastModifiedBy>sneha sri kashi</cp:lastModifiedBy>
  <cp:revision>3</cp:revision>
  <dcterms:created xsi:type="dcterms:W3CDTF">2024-09-18T08:23:24Z</dcterms:created>
  <dcterms:modified xsi:type="dcterms:W3CDTF">2024-09-21T18:31:19Z</dcterms:modified>
</cp:coreProperties>
</file>