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5"/>
  </p:notesMasterIdLst>
  <p:handoutMasterIdLst>
    <p:handoutMasterId r:id="rId16"/>
  </p:handoutMasterIdLst>
  <p:sldIdLst>
    <p:sldId id="470" r:id="rId4"/>
    <p:sldId id="490" r:id="rId5"/>
    <p:sldId id="492" r:id="rId6"/>
    <p:sldId id="497" r:id="rId7"/>
    <p:sldId id="495" r:id="rId8"/>
    <p:sldId id="485" r:id="rId9"/>
    <p:sldId id="477" r:id="rId10"/>
    <p:sldId id="496" r:id="rId11"/>
    <p:sldId id="499" r:id="rId12"/>
    <p:sldId id="498" r:id="rId13"/>
    <p:sldId id="49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5033" autoAdjust="0"/>
  </p:normalViewPr>
  <p:slideViewPr>
    <p:cSldViewPr>
      <p:cViewPr>
        <p:scale>
          <a:sx n="80" d="100"/>
          <a:sy n="80" d="100"/>
        </p:scale>
        <p:origin x="1603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VARSHINI S" userId="89bd23b801a43f87" providerId="LiveId" clId="{F978E500-E200-46B7-8FA4-9981849545AD}"/>
    <pc:docChg chg="custSel modSld">
      <pc:chgData name="SNEHAVARSHINI S" userId="89bd23b801a43f87" providerId="LiveId" clId="{F978E500-E200-46B7-8FA4-9981849545AD}" dt="2024-03-06T14:23:53.921" v="232" actId="14100"/>
      <pc:docMkLst>
        <pc:docMk/>
      </pc:docMkLst>
      <pc:sldChg chg="modSp mod">
        <pc:chgData name="SNEHAVARSHINI S" userId="89bd23b801a43f87" providerId="LiveId" clId="{F978E500-E200-46B7-8FA4-9981849545AD}" dt="2024-03-06T14:23:53.921" v="232" actId="14100"/>
        <pc:sldMkLst>
          <pc:docMk/>
          <pc:sldMk cId="2091738942" sldId="470"/>
        </pc:sldMkLst>
        <pc:spChg chg="mod">
          <ac:chgData name="SNEHAVARSHINI S" userId="89bd23b801a43f87" providerId="LiveId" clId="{F978E500-E200-46B7-8FA4-9981849545AD}" dt="2024-03-06T14:23:53.921" v="232" actId="14100"/>
          <ac:spMkLst>
            <pc:docMk/>
            <pc:sldMk cId="2091738942" sldId="470"/>
            <ac:spMk id="3" creationId="{CD0F5958-F416-4AA4-AE5F-3C6788C6DD63}"/>
          </ac:spMkLst>
        </pc:spChg>
        <pc:spChg chg="mod">
          <ac:chgData name="SNEHAVARSHINI S" userId="89bd23b801a43f87" providerId="LiveId" clId="{F978E500-E200-46B7-8FA4-9981849545AD}" dt="2024-03-06T14:23:26.078" v="231" actId="20577"/>
          <ac:spMkLst>
            <pc:docMk/>
            <pc:sldMk cId="2091738942" sldId="470"/>
            <ac:spMk id="8" creationId="{00000000-0000-0000-0000-000000000000}"/>
          </ac:spMkLst>
        </pc:spChg>
        <pc:spChg chg="mod">
          <ac:chgData name="SNEHAVARSHINI S" userId="89bd23b801a43f87" providerId="LiveId" clId="{F978E500-E200-46B7-8FA4-9981849545AD}" dt="2024-03-06T14:22:46.501" v="135" actId="20577"/>
          <ac:spMkLst>
            <pc:docMk/>
            <pc:sldMk cId="2091738942" sldId="470"/>
            <ac:spMk id="6148" creationId="{00000000-0000-0000-0000-000000000000}"/>
          </ac:spMkLst>
        </pc:spChg>
      </pc:sldChg>
    </pc:docChg>
  </pc:docChgLst>
  <pc:docChgLst>
    <pc:chgData name="SNEHAVARSHINI S" userId="89bd23b801a43f87" providerId="LiveId" clId="{FC843A3D-8AE4-4266-9E03-E9B8C0F2B86A}"/>
    <pc:docChg chg="undo redo custSel addSld delSld modSld">
      <pc:chgData name="SNEHAVARSHINI S" userId="89bd23b801a43f87" providerId="LiveId" clId="{FC843A3D-8AE4-4266-9E03-E9B8C0F2B86A}" dt="2024-01-11T05:48:59.355" v="644" actId="1035"/>
      <pc:docMkLst>
        <pc:docMk/>
      </pc:docMkLst>
      <pc:sldChg chg="modSp mod">
        <pc:chgData name="SNEHAVARSHINI S" userId="89bd23b801a43f87" providerId="LiveId" clId="{FC843A3D-8AE4-4266-9E03-E9B8C0F2B86A}" dt="2024-01-11T05:32:34.607" v="184" actId="20577"/>
        <pc:sldMkLst>
          <pc:docMk/>
          <pc:sldMk cId="2091738942" sldId="470"/>
        </pc:sldMkLst>
        <pc:spChg chg="mod">
          <ac:chgData name="SNEHAVARSHINI S" userId="89bd23b801a43f87" providerId="LiveId" clId="{FC843A3D-8AE4-4266-9E03-E9B8C0F2B86A}" dt="2024-01-11T05:30:08.546" v="62"/>
          <ac:spMkLst>
            <pc:docMk/>
            <pc:sldMk cId="2091738942" sldId="470"/>
            <ac:spMk id="3" creationId="{CD0F5958-F416-4AA4-AE5F-3C6788C6DD63}"/>
          </ac:spMkLst>
        </pc:spChg>
        <pc:spChg chg="mod">
          <ac:chgData name="SNEHAVARSHINI S" userId="89bd23b801a43f87" providerId="LiveId" clId="{FC843A3D-8AE4-4266-9E03-E9B8C0F2B86A}" dt="2024-01-11T05:32:34.607" v="184" actId="20577"/>
          <ac:spMkLst>
            <pc:docMk/>
            <pc:sldMk cId="2091738942" sldId="470"/>
            <ac:spMk id="8" creationId="{00000000-0000-0000-0000-000000000000}"/>
          </ac:spMkLst>
        </pc:spChg>
        <pc:spChg chg="mod">
          <ac:chgData name="SNEHAVARSHINI S" userId="89bd23b801a43f87" providerId="LiveId" clId="{FC843A3D-8AE4-4266-9E03-E9B8C0F2B86A}" dt="2024-01-11T05:30:39.264" v="92" actId="14100"/>
          <ac:spMkLst>
            <pc:docMk/>
            <pc:sldMk cId="2091738942" sldId="470"/>
            <ac:spMk id="6148" creationId="{00000000-0000-0000-0000-000000000000}"/>
          </ac:spMkLst>
        </pc:spChg>
      </pc:sldChg>
      <pc:sldChg chg="modSp mod">
        <pc:chgData name="SNEHAVARSHINI S" userId="89bd23b801a43f87" providerId="LiveId" clId="{FC843A3D-8AE4-4266-9E03-E9B8C0F2B86A}" dt="2024-01-11T05:46:17.872" v="536"/>
        <pc:sldMkLst>
          <pc:docMk/>
          <pc:sldMk cId="3747128445" sldId="477"/>
        </pc:sldMkLst>
        <pc:spChg chg="mod">
          <ac:chgData name="SNEHAVARSHINI S" userId="89bd23b801a43f87" providerId="LiveId" clId="{FC843A3D-8AE4-4266-9E03-E9B8C0F2B86A}" dt="2024-01-11T05:43:59.993" v="495"/>
          <ac:spMkLst>
            <pc:docMk/>
            <pc:sldMk cId="3747128445" sldId="477"/>
            <ac:spMk id="2" creationId="{CF8D86F4-B3A2-416E-ADBF-D3ABEA6F33EE}"/>
          </ac:spMkLst>
        </pc:spChg>
        <pc:spChg chg="mod">
          <ac:chgData name="SNEHAVARSHINI S" userId="89bd23b801a43f87" providerId="LiveId" clId="{FC843A3D-8AE4-4266-9E03-E9B8C0F2B86A}" dt="2024-01-11T05:46:17.872" v="536"/>
          <ac:spMkLst>
            <pc:docMk/>
            <pc:sldMk cId="3747128445" sldId="477"/>
            <ac:spMk id="3" creationId="{D0CCC720-F86D-48A3-A31A-8364ABEBB319}"/>
          </ac:spMkLst>
        </pc:spChg>
      </pc:sldChg>
      <pc:sldChg chg="modSp mod">
        <pc:chgData name="SNEHAVARSHINI S" userId="89bd23b801a43f87" providerId="LiveId" clId="{FC843A3D-8AE4-4266-9E03-E9B8C0F2B86A}" dt="2024-01-11T05:45:59.068" v="531" actId="207"/>
        <pc:sldMkLst>
          <pc:docMk/>
          <pc:sldMk cId="2695559720" sldId="485"/>
        </pc:sldMkLst>
        <pc:spChg chg="mod">
          <ac:chgData name="SNEHAVARSHINI S" userId="89bd23b801a43f87" providerId="LiveId" clId="{FC843A3D-8AE4-4266-9E03-E9B8C0F2B86A}" dt="2024-01-11T05:45:59.068" v="531" actId="207"/>
          <ac:spMkLst>
            <pc:docMk/>
            <pc:sldMk cId="2695559720" sldId="485"/>
            <ac:spMk id="2" creationId="{00000000-0000-0000-0000-000000000000}"/>
          </ac:spMkLst>
        </pc:spChg>
        <pc:spChg chg="mod">
          <ac:chgData name="SNEHAVARSHINI S" userId="89bd23b801a43f87" providerId="LiveId" clId="{FC843A3D-8AE4-4266-9E03-E9B8C0F2B86A}" dt="2024-01-11T05:45:33.859" v="525" actId="20577"/>
          <ac:spMkLst>
            <pc:docMk/>
            <pc:sldMk cId="2695559720" sldId="485"/>
            <ac:spMk id="3" creationId="{00000000-0000-0000-0000-000000000000}"/>
          </ac:spMkLst>
        </pc:spChg>
      </pc:sldChg>
      <pc:sldChg chg="del">
        <pc:chgData name="SNEHAVARSHINI S" userId="89bd23b801a43f87" providerId="LiveId" clId="{FC843A3D-8AE4-4266-9E03-E9B8C0F2B86A}" dt="2024-01-11T05:43:36.925" v="472" actId="47"/>
        <pc:sldMkLst>
          <pc:docMk/>
          <pc:sldMk cId="2351164407" sldId="487"/>
        </pc:sldMkLst>
      </pc:sldChg>
      <pc:sldChg chg="addSp modSp mod">
        <pc:chgData name="SNEHAVARSHINI S" userId="89bd23b801a43f87" providerId="LiveId" clId="{FC843A3D-8AE4-4266-9E03-E9B8C0F2B86A}" dt="2024-01-11T05:37:16.488" v="340" actId="20577"/>
        <pc:sldMkLst>
          <pc:docMk/>
          <pc:sldMk cId="1266452648" sldId="490"/>
        </pc:sldMkLst>
        <pc:spChg chg="mod">
          <ac:chgData name="SNEHAVARSHINI S" userId="89bd23b801a43f87" providerId="LiveId" clId="{FC843A3D-8AE4-4266-9E03-E9B8C0F2B86A}" dt="2024-01-11T05:37:16.488" v="340" actId="20577"/>
          <ac:spMkLst>
            <pc:docMk/>
            <pc:sldMk cId="1266452648" sldId="490"/>
            <ac:spMk id="3" creationId="{00000000-0000-0000-0000-000000000000}"/>
          </ac:spMkLst>
        </pc:spChg>
        <pc:spChg chg="add">
          <ac:chgData name="SNEHAVARSHINI S" userId="89bd23b801a43f87" providerId="LiveId" clId="{FC843A3D-8AE4-4266-9E03-E9B8C0F2B86A}" dt="2024-01-11T05:36:51.622" v="338"/>
          <ac:spMkLst>
            <pc:docMk/>
            <pc:sldMk cId="1266452648" sldId="490"/>
            <ac:spMk id="4" creationId="{7E82D7E4-B377-31E9-BC7B-B0D25855EB9D}"/>
          </ac:spMkLst>
        </pc:spChg>
      </pc:sldChg>
      <pc:sldChg chg="modSp del mod">
        <pc:chgData name="SNEHAVARSHINI S" userId="89bd23b801a43f87" providerId="LiveId" clId="{FC843A3D-8AE4-4266-9E03-E9B8C0F2B86A}" dt="2024-01-11T05:42:38.446" v="440" actId="47"/>
        <pc:sldMkLst>
          <pc:docMk/>
          <pc:sldMk cId="0" sldId="491"/>
        </pc:sldMkLst>
        <pc:spChg chg="mod">
          <ac:chgData name="SNEHAVARSHINI S" userId="89bd23b801a43f87" providerId="LiveId" clId="{FC843A3D-8AE4-4266-9E03-E9B8C0F2B86A}" dt="2024-01-11T05:37:42.496" v="360" actId="20577"/>
          <ac:spMkLst>
            <pc:docMk/>
            <pc:sldMk cId="0" sldId="491"/>
            <ac:spMk id="5" creationId="{00000000-0000-0000-0000-000000000000}"/>
          </ac:spMkLst>
        </pc:spChg>
        <pc:graphicFrameChg chg="modGraphic">
          <ac:chgData name="SNEHAVARSHINI S" userId="89bd23b801a43f87" providerId="LiveId" clId="{FC843A3D-8AE4-4266-9E03-E9B8C0F2B86A}" dt="2024-01-11T05:37:46.248" v="361" actId="2164"/>
          <ac:graphicFrameMkLst>
            <pc:docMk/>
            <pc:sldMk cId="0" sldId="491"/>
            <ac:graphicFrameMk id="4" creationId="{00000000-0000-0000-0000-000000000000}"/>
          </ac:graphicFrameMkLst>
        </pc:graphicFrameChg>
      </pc:sldChg>
      <pc:sldChg chg="modSp mod">
        <pc:chgData name="SNEHAVARSHINI S" userId="89bd23b801a43f87" providerId="LiveId" clId="{FC843A3D-8AE4-4266-9E03-E9B8C0F2B86A}" dt="2024-01-11T05:35:42.263" v="337" actId="20577"/>
        <pc:sldMkLst>
          <pc:docMk/>
          <pc:sldMk cId="0" sldId="492"/>
        </pc:sldMkLst>
        <pc:spChg chg="mod">
          <ac:chgData name="SNEHAVARSHINI S" userId="89bd23b801a43f87" providerId="LiveId" clId="{FC843A3D-8AE4-4266-9E03-E9B8C0F2B86A}" dt="2024-01-11T05:35:42.263" v="337" actId="20577"/>
          <ac:spMkLst>
            <pc:docMk/>
            <pc:sldMk cId="0" sldId="492"/>
            <ac:spMk id="3" creationId="{00000000-0000-0000-0000-000000000000}"/>
          </ac:spMkLst>
        </pc:spChg>
        <pc:spChg chg="mod">
          <ac:chgData name="SNEHAVARSHINI S" userId="89bd23b801a43f87" providerId="LiveId" clId="{FC843A3D-8AE4-4266-9E03-E9B8C0F2B86A}" dt="2024-01-11T05:35:16.038" v="324" actId="20577"/>
          <ac:spMkLst>
            <pc:docMk/>
            <pc:sldMk cId="0" sldId="492"/>
            <ac:spMk id="5" creationId="{00000000-0000-0000-0000-000000000000}"/>
          </ac:spMkLst>
        </pc:spChg>
      </pc:sldChg>
      <pc:sldChg chg="modSp new mod">
        <pc:chgData name="SNEHAVARSHINI S" userId="89bd23b801a43f87" providerId="LiveId" clId="{FC843A3D-8AE4-4266-9E03-E9B8C0F2B86A}" dt="2024-01-11T05:48:41.474" v="641" actId="20577"/>
        <pc:sldMkLst>
          <pc:docMk/>
          <pc:sldMk cId="3283892176" sldId="495"/>
        </pc:sldMkLst>
        <pc:spChg chg="mod">
          <ac:chgData name="SNEHAVARSHINI S" userId="89bd23b801a43f87" providerId="LiveId" clId="{FC843A3D-8AE4-4266-9E03-E9B8C0F2B86A}" dt="2024-01-11T05:42:32.117" v="439" actId="2711"/>
          <ac:spMkLst>
            <pc:docMk/>
            <pc:sldMk cId="3283892176" sldId="495"/>
            <ac:spMk id="2" creationId="{10251C3E-AFAD-91F9-6895-BD88A753A6B6}"/>
          </ac:spMkLst>
        </pc:spChg>
        <pc:spChg chg="mod">
          <ac:chgData name="SNEHAVARSHINI S" userId="89bd23b801a43f87" providerId="LiveId" clId="{FC843A3D-8AE4-4266-9E03-E9B8C0F2B86A}" dt="2024-01-11T05:45:47.852" v="528" actId="113"/>
          <ac:spMkLst>
            <pc:docMk/>
            <pc:sldMk cId="3283892176" sldId="495"/>
            <ac:spMk id="3" creationId="{77858185-9F1B-955F-901B-DE9931FC963B}"/>
          </ac:spMkLst>
        </pc:spChg>
        <pc:spChg chg="mod">
          <ac:chgData name="SNEHAVARSHINI S" userId="89bd23b801a43f87" providerId="LiveId" clId="{FC843A3D-8AE4-4266-9E03-E9B8C0F2B86A}" dt="2024-01-11T05:48:41.474" v="641" actId="20577"/>
          <ac:spMkLst>
            <pc:docMk/>
            <pc:sldMk cId="3283892176" sldId="495"/>
            <ac:spMk id="4" creationId="{4647AF1B-98A1-F60D-6B7F-83C37069ED20}"/>
          </ac:spMkLst>
        </pc:spChg>
      </pc:sldChg>
      <pc:sldChg chg="modSp new mod">
        <pc:chgData name="SNEHAVARSHINI S" userId="89bd23b801a43f87" providerId="LiveId" clId="{FC843A3D-8AE4-4266-9E03-E9B8C0F2B86A}" dt="2024-01-11T05:48:59.355" v="644" actId="1035"/>
        <pc:sldMkLst>
          <pc:docMk/>
          <pc:sldMk cId="1655563599" sldId="496"/>
        </pc:sldMkLst>
        <pc:spChg chg="mod">
          <ac:chgData name="SNEHAVARSHINI S" userId="89bd23b801a43f87" providerId="LiveId" clId="{FC843A3D-8AE4-4266-9E03-E9B8C0F2B86A}" dt="2024-01-11T05:46:45.905" v="582" actId="1076"/>
          <ac:spMkLst>
            <pc:docMk/>
            <pc:sldMk cId="1655563599" sldId="496"/>
            <ac:spMk id="2" creationId="{BB9FB024-7E0C-B9DE-E65B-7A0BC30AB2C0}"/>
          </ac:spMkLst>
        </pc:spChg>
        <pc:spChg chg="mod">
          <ac:chgData name="SNEHAVARSHINI S" userId="89bd23b801a43f87" providerId="LiveId" clId="{FC843A3D-8AE4-4266-9E03-E9B8C0F2B86A}" dt="2024-01-11T05:47:15.038" v="590" actId="2711"/>
          <ac:spMkLst>
            <pc:docMk/>
            <pc:sldMk cId="1655563599" sldId="496"/>
            <ac:spMk id="3" creationId="{3B3E88BE-6035-CFD4-DBC0-8E08EC6EA5C0}"/>
          </ac:spMkLst>
        </pc:spChg>
        <pc:spChg chg="mod">
          <ac:chgData name="SNEHAVARSHINI S" userId="89bd23b801a43f87" providerId="LiveId" clId="{FC843A3D-8AE4-4266-9E03-E9B8C0F2B86A}" dt="2024-01-11T05:48:59.355" v="644" actId="1035"/>
          <ac:spMkLst>
            <pc:docMk/>
            <pc:sldMk cId="1655563599" sldId="496"/>
            <ac:spMk id="4" creationId="{B056476B-B1AB-A6CA-FCF0-98B67E518E2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7 March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7 March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7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7-Mar-24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7-Mar-24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7-Mar-24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7-Mar-24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2041052030108X" TargetMode="External"/><Relationship Id="rId3" Type="http://schemas.openxmlformats.org/officeDocument/2006/relationships/hyperlink" Target="https://www.sciencedirect.com/science/article/pii/S0301420723003136" TargetMode="External"/><Relationship Id="rId7" Type="http://schemas.openxmlformats.org/officeDocument/2006/relationships/hyperlink" Target="https://energyinformatics.springeropen.com/articles/10.1186/s42162-021-00166-4" TargetMode="External"/><Relationship Id="rId2" Type="http://schemas.openxmlformats.org/officeDocument/2006/relationships/hyperlink" Target="https://www.sciencedirect.com/science/article/abs/pii/S29498910230111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227-9717/9/7/1194" TargetMode="External"/><Relationship Id="rId5" Type="http://schemas.openxmlformats.org/officeDocument/2006/relationships/hyperlink" Target="https://www.sciencedirect.com/science/article/pii/S0360544221006526" TargetMode="External"/><Relationship Id="rId4" Type="http://schemas.openxmlformats.org/officeDocument/2006/relationships/hyperlink" Target="https://www.sciencedirect.com/science/article/pii/S0957417422016992" TargetMode="External"/><Relationship Id="rId9" Type="http://schemas.openxmlformats.org/officeDocument/2006/relationships/hyperlink" Target="https://www.sciencedirect.com/science/article/pii/S187705091732616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1120506" y="1524000"/>
            <a:ext cx="6553200" cy="14478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PROJECT REVIEW - 1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2705100" y="3124200"/>
            <a:ext cx="6400800" cy="290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MENTOR :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Ms.O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Abhila Anju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AP / AI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TEAM DETAILS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SNEHAVARSHINI S  21ADR048 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BHUVANESHWARI C 21ADR009</a:t>
            </a:r>
          </a:p>
          <a:p>
            <a:pPr marL="0" marR="4572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SOUNDH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ARYA M 21ADR050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F5958-F416-4AA4-AE5F-3C6788C6D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342900"/>
            <a:ext cx="5908431" cy="16002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OIL DEMAND FORECASTING USING 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D980-8412-E66A-443D-0E6EF65B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7175"/>
            <a:ext cx="8229600" cy="5524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AD87-3E69-E7B6-4343-1780E9881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1"/>
            <a:ext cx="7848600" cy="52578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https://www.sciencedirect.com/science/article/abs/pii/S2949891023011156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https://www.sciencedirect.com/science/article/pii/S0301420723003136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https://www.sciencedirect.com/science/article/pii/S0957417422016992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https://www.sciencedirect.com/science/article/pii/S0360544221006526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https://www.mdpi.com/2227-9717/9/7/1194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https://energyinformatics.springeropen.com/articles/10.1186/s42162-021-00166-4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https://www.sciencedirect.com/science/article/pii/S092041052030108X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https://www.sciencedirect.com/science/article/pii/S1877050917326169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0F2F-5458-786E-D7DC-663FE61A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7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8229600" cy="2743200"/>
          </a:xfrm>
        </p:spPr>
        <p:txBody>
          <a:bodyPr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br>
              <a:rPr lang="en-US" sz="6000" i="1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endParaRPr lang="en-IN" sz="6000" i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42110"/>
            <a:ext cx="8229600" cy="4389437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deep learning model to accurately forecast future oil demand.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analyze historical data, identify relevant features, and implement advanced neural network architectures to achieve precise predictions.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focus is on leveraging deep learning techniques to address the complex and dynamic nature of oil demand, ultimately contributing to improved decision-making in the energy sector.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6974EC5-33EB-E72C-BD64-22C7FDFFF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044377"/>
              </p:ext>
            </p:extLst>
          </p:nvPr>
        </p:nvGraphicFramePr>
        <p:xfrm>
          <a:off x="685800" y="990600"/>
          <a:ext cx="8229600" cy="5486402"/>
        </p:xfrm>
        <a:graphic>
          <a:graphicData uri="http://schemas.openxmlformats.org/drawingml/2006/table">
            <a:tbl>
              <a:tblPr firstRow="1" firstCol="1" lastCol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6209204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992807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5475384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58829115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85726029"/>
                    </a:ext>
                  </a:extLst>
                </a:gridCol>
              </a:tblGrid>
              <a:tr h="6550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JOUNAL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76248"/>
                  </a:ext>
                </a:extLst>
              </a:tr>
              <a:tr h="11955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series forecasting of oil production in Enhanced Oil Recovery system based on a novel CNN-GRU neural network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 – 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- GRU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RMSEs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0.291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 – 0.420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– 0.592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72526"/>
                  </a:ext>
                </a:extLst>
              </a:tr>
              <a:tr h="1195544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hybrid model based on deep learning and error correction for crude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futures prices forecast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variational modal decomposition (VMD)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GRU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– 0.75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 – 0.997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23742"/>
                  </a:ext>
                </a:extLst>
              </a:tr>
              <a:tr h="1244677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framework for predictive modeling of crude oil price for sustainable management in oil markets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- 2022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Tree-structured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Parzen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Estimator (TPE) 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– 3.202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 Squared – 0.945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86797"/>
                  </a:ext>
                </a:extLst>
              </a:tr>
              <a:tr h="11955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the U.S. oil markets based on social media information during the COVID-19 pandemic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BPNN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– 1.9194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7755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2514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FE0C-34BB-5258-5387-5F0E6C9D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52BABE6-7A9A-41D8-F539-9144D14D5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879149"/>
              </p:ext>
            </p:extLst>
          </p:nvPr>
        </p:nvGraphicFramePr>
        <p:xfrm>
          <a:off x="685800" y="990600"/>
          <a:ext cx="8279130" cy="5562599"/>
        </p:xfrm>
        <a:graphic>
          <a:graphicData uri="http://schemas.openxmlformats.org/drawingml/2006/table">
            <a:tbl>
              <a:tblPr firstRow="1" firstCol="1" lastCol="1" bandRow="1">
                <a:tableStyleId>{69CF1AB2-1976-4502-BF36-3FF5EA218861}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6209204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99280768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val="1254753840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258829115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85726029"/>
                    </a:ext>
                  </a:extLst>
                </a:gridCol>
              </a:tblGrid>
              <a:tr h="6641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JOUNAL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MODEL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076248"/>
                  </a:ext>
                </a:extLst>
              </a:tr>
              <a:tr h="121214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ANFIS Model Using Aquila Optimizer for Oil Production Forecasting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MDPI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–(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Neuro-Fuzzy Inference System)</a:t>
                      </a: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Aquila Optimizer (AO)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ANFIS – R2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- 0.8980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AO- R2 – 0.9521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72526"/>
                  </a:ext>
                </a:extLst>
              </a:tr>
              <a:tr h="121214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and forecasting of crude oil price based on the variable selection-LSTM integrated model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RW,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ARMA,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LSTM,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 – RMSE – 4.01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RMSE – 2.21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23742"/>
                  </a:ext>
                </a:extLst>
              </a:tr>
              <a:tr h="12619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oil production using ensemble empirical model decomposition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Long Short-Term Memory neural network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pPr algn="ctr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empirical mode decomposition (EEMD) based Long Short-Term Memory (LSTM)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 – 0.992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– 0.957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286797"/>
                  </a:ext>
                </a:extLst>
              </a:tr>
              <a:tr h="12121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Forecasting Crude Oil Prices : a Deep Learning based Model</a:t>
                      </a:r>
                    </a:p>
                    <a:p>
                      <a:pPr algn="ctr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 , LSTM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 – MSE – 5.3811</a:t>
                      </a:r>
                    </a:p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– MSE – 5.5219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07755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94B4127-DAB2-D000-78B1-17E8760C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2514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25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1C3E-AFAD-91F9-6895-BD88A753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(BASE PAPER)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E4EB45-BF02-2FD6-A438-8AD339537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60"/>
          <a:stretch/>
        </p:blipFill>
        <p:spPr>
          <a:xfrm>
            <a:off x="1219200" y="1066800"/>
            <a:ext cx="7366199" cy="5029200"/>
          </a:xfrm>
        </p:spPr>
      </p:pic>
    </p:spTree>
    <p:extLst>
      <p:ext uri="{BB962C8B-B14F-4D97-AF65-F5344CB8AC3E}">
        <p14:creationId xmlns:p14="http://schemas.microsoft.com/office/powerpoint/2010/main" val="32838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47625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ROPOSED METHODOLOGY -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13715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1.Oil Production Forecasting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Reserves Analysis: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Evaluate available reserves data for oil fields.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Costs Examination: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Analyze production cost data associated with oil extraction.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(Production-specific):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Address missing values and outliers in reserves and production cost datasets.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2.Oil Consumption Forecasting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Analysis: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Examine demographic data influencing oil consumption patterns.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Indicator Review: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Analyze economic factors affecting oil consumption.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(Consumption-specific):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Address missing values and outliers in demographic and economic indicator datasets.</a:t>
            </a:r>
          </a:p>
        </p:txBody>
      </p:sp>
    </p:spTree>
    <p:extLst>
      <p:ext uri="{BB962C8B-B14F-4D97-AF65-F5344CB8AC3E}">
        <p14:creationId xmlns:p14="http://schemas.microsoft.com/office/powerpoint/2010/main" val="26955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86F4-B3A2-416E-ADBF-D3ABEA6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524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Methodology –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C720-F86D-48A3-A31A-8364ABEB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848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1.Quantitative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(ARIMA, SVR): Capture trends, seasonality, and non-linear relationships in production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Methods (LSTM, CNN): Handle complex temporal and spatial patterns, such as geographical distribution of reserves.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Simulation (ABM): Simulate the behavior of oil companies considering production capacity, costs, and investment strategies. 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2.Qualitative 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limitations, assumptions, and interpretability of each quantitative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expert knowledge and industry trends to provide context and interpretation to the quantitative 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WTI stands for West Texas Intermediate, which is a specific grade of crude oil and one of the main global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oil benchmarks.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2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B024-7E0C-B9DE-E65B-7A0BC30A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Datasets Chosen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88BE-6035-CFD4-DBC0-8E08EC6E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15" y="1234281"/>
            <a:ext cx="7772400" cy="4389437"/>
          </a:xfrm>
        </p:spPr>
        <p:txBody>
          <a:bodyPr/>
          <a:lstStyle/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1: IEA Energy Prices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Monthly end-user prices for transport fuels in selected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IEA Energy Prices database.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Updated monthly.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Covers gasoline, diesel, and potentially other transport fuels.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Limited to specific countries and does not directly provide production or consumption data.</a:t>
            </a:r>
          </a:p>
          <a:p>
            <a:pPr algn="l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2: Maritime Transport Costs (MTC)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Bilateral maritime transport costs for various commodities.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Trade and Agriculture Directorate (TAD) and various shipping sources from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Economic Co-operation and Development (OECD).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Covers data from 1991 to the most recent available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Includes transport costs for oil and other products across 43 importing countries from 218 origin countries.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Requires careful interpretation and use in conjunction with accompanying documentation due to specific methodologies and caveats.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476B-B1AB-A6CA-FCF0-98B67E51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019800"/>
            <a:ext cx="1371600" cy="625475"/>
          </a:xfrm>
        </p:spPr>
        <p:txBody>
          <a:bodyPr/>
          <a:lstStyle/>
          <a:p>
            <a:pPr>
              <a:defRPr/>
            </a:pPr>
            <a:r>
              <a:rPr lang="en-US" dirty="0"/>
              <a:t>09-Jan-24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D68F-97BD-8461-F1F7-7C9219FB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36525"/>
            <a:ext cx="4800600" cy="5524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9C42-339C-CA11-212B-9996C369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7924800" cy="5334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(MAE): Average of absolute differences between predicted and actual values. Formula: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|(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 /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Average of squared differences between predicted and actual values. Formula: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 /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Squared Error (RMSE): Square root of MSE, in the same unit as the data. Formula: √(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 / 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Percentage Error (MAPE): Average of the absolute percentage errors. Formula: (1/n)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|((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y) * 100| 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Mean Absolute Percentage Error (SMAPE): More robust alternative to MAPE. Formula: (1/n)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|((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(|y| + 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|)) * 2 * 100| 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(R^2): Proportion of variance in actual values explained by the model. Formula: 1 -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 /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)^2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9E85-72D7-F6E3-4BBF-4B827B2A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7-Mar-24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4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8530</TotalTime>
  <Words>1133</Words>
  <Application>Microsoft Office PowerPoint</Application>
  <PresentationFormat>On-screen Show (4:3)</PresentationFormat>
  <Paragraphs>172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OIL DEMAND FORECASTING USING DEEP LEARNING TECHNIQUES</vt:lpstr>
      <vt:lpstr>PROBLEM STATEMENT</vt:lpstr>
      <vt:lpstr>LITERATURE SURVEY</vt:lpstr>
      <vt:lpstr>LITERATURE SURVEY</vt:lpstr>
      <vt:lpstr>              EXISTING SYSTEM (BASE PAPER)</vt:lpstr>
      <vt:lpstr>PROPOSED METHODOLOGY - MODULES</vt:lpstr>
      <vt:lpstr> Proposed Methodology – Algorithm</vt:lpstr>
      <vt:lpstr>                                Datasets Chosen</vt:lpstr>
      <vt:lpstr>EVALUATION METRICS</vt:lpstr>
      <vt:lpstr>REFERENCES</vt:lpstr>
      <vt:lpstr>THANK YOU 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SNEHAVARSHINI S</cp:lastModifiedBy>
  <cp:revision>863</cp:revision>
  <dcterms:created xsi:type="dcterms:W3CDTF">2013-12-25T07:56:38Z</dcterms:created>
  <dcterms:modified xsi:type="dcterms:W3CDTF">2024-03-07T08:01:49Z</dcterms:modified>
</cp:coreProperties>
</file>