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Bobby Jones Condensed" charset="1" panose="00000000000000000000"/>
      <p:regular r:id="rId15"/>
    </p:embeddedFont>
    <p:embeddedFont>
      <p:font typeface="Catamaran Semi-Bold" charset="1" panose="00000700000000000000"/>
      <p:regular r:id="rId16"/>
    </p:embeddedFont>
    <p:embeddedFont>
      <p:font typeface="Catamaran Medium" charset="1" panose="00000600000000000000"/>
      <p:regular r:id="rId17"/>
    </p:embeddedFont>
    <p:embeddedFont>
      <p:font typeface="Catamaran Bold" charset="1" panose="00000800000000000000"/>
      <p:regular r:id="rId18"/>
    </p:embeddedFont>
    <p:embeddedFont>
      <p:font typeface="Catamaran Light" charset="1" panose="00000400000000000000"/>
      <p:regular r:id="rId19"/>
    </p:embeddedFont>
    <p:embeddedFont>
      <p:font typeface="Catamaran" charset="1" panose="000005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jpe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34.png" Type="http://schemas.openxmlformats.org/officeDocument/2006/relationships/image"/><Relationship Id="rId12" Target="../media/image35.svg" Type="http://schemas.openxmlformats.org/officeDocument/2006/relationships/image"/><Relationship Id="rId13" Target="../media/image36.png" Type="http://schemas.openxmlformats.org/officeDocument/2006/relationships/image"/><Relationship Id="rId14" Target="../media/image37.svg" Type="http://schemas.openxmlformats.org/officeDocument/2006/relationships/image"/><Relationship Id="rId2" Target="../media/image1.jpe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1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8.png" Type="http://schemas.openxmlformats.org/officeDocument/2006/relationships/image"/><Relationship Id="rId4" Target="../media/image39.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6.svg" Type="http://schemas.openxmlformats.org/officeDocument/2006/relationships/image"/><Relationship Id="rId2" Target="../media/image1.jpeg" Type="http://schemas.openxmlformats.org/officeDocument/2006/relationships/image"/><Relationship Id="rId3" Target="../media/image41.png" Type="http://schemas.openxmlformats.org/officeDocument/2006/relationships/image"/><Relationship Id="rId4" Target="../media/image42.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43.png" Type="http://schemas.openxmlformats.org/officeDocument/2006/relationships/image"/><Relationship Id="rId8" Target="../media/image44.svg" Type="http://schemas.openxmlformats.org/officeDocument/2006/relationships/image"/><Relationship Id="rId9" Target="../media/image4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7.png" Type="http://schemas.openxmlformats.org/officeDocument/2006/relationships/image"/><Relationship Id="rId4" Target="../media/image48.sv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 Id="rId7" Target="../media/image4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7.png" Type="http://schemas.openxmlformats.org/officeDocument/2006/relationships/image"/><Relationship Id="rId2" Target="../media/image1.jpeg" Type="http://schemas.openxmlformats.org/officeDocument/2006/relationships/image"/><Relationship Id="rId3" Target="../media/image50.png" Type="http://schemas.openxmlformats.org/officeDocument/2006/relationships/image"/><Relationship Id="rId4" Target="../media/image51.svg" Type="http://schemas.openxmlformats.org/officeDocument/2006/relationships/image"/><Relationship Id="rId5" Target="../media/image52.png" Type="http://schemas.openxmlformats.org/officeDocument/2006/relationships/image"/><Relationship Id="rId6" Target="../media/image53.svg" Type="http://schemas.openxmlformats.org/officeDocument/2006/relationships/image"/><Relationship Id="rId7" Target="../media/image54.png" Type="http://schemas.openxmlformats.org/officeDocument/2006/relationships/image"/><Relationship Id="rId8" Target="../media/image55.svg" Type="http://schemas.openxmlformats.org/officeDocument/2006/relationships/image"/><Relationship Id="rId9" Target="../media/image5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5.svg" Type="http://schemas.openxmlformats.org/officeDocument/2006/relationships/image"/><Relationship Id="rId11" Target="../media/image66.png" Type="http://schemas.openxmlformats.org/officeDocument/2006/relationships/image"/><Relationship Id="rId2" Target="../media/image1.jpeg" Type="http://schemas.openxmlformats.org/officeDocument/2006/relationships/image"/><Relationship Id="rId3" Target="../media/image58.png" Type="http://schemas.openxmlformats.org/officeDocument/2006/relationships/image"/><Relationship Id="rId4" Target="../media/image59.svg" Type="http://schemas.openxmlformats.org/officeDocument/2006/relationships/image"/><Relationship Id="rId5" Target="../media/image60.png" Type="http://schemas.openxmlformats.org/officeDocument/2006/relationships/image"/><Relationship Id="rId6" Target="../media/image61.svg" Type="http://schemas.openxmlformats.org/officeDocument/2006/relationships/image"/><Relationship Id="rId7" Target="../media/image62.png" Type="http://schemas.openxmlformats.org/officeDocument/2006/relationships/image"/><Relationship Id="rId8" Target="../media/image63.svg" Type="http://schemas.openxmlformats.org/officeDocument/2006/relationships/image"/><Relationship Id="rId9" Target="../media/image6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7.png" Type="http://schemas.openxmlformats.org/officeDocument/2006/relationships/image"/><Relationship Id="rId4" Target="../media/image68.svg" Type="http://schemas.openxmlformats.org/officeDocument/2006/relationships/image"/><Relationship Id="rId5" Target="../media/image69.png" Type="http://schemas.openxmlformats.org/officeDocument/2006/relationships/image"/><Relationship Id="rId6" Target="../media/image70.png" Type="http://schemas.openxmlformats.org/officeDocument/2006/relationships/image"/><Relationship Id="rId7" Target="../media/image71.svg" Type="http://schemas.openxmlformats.org/officeDocument/2006/relationships/image"/><Relationship Id="rId8" Target="../media/image54.png" Type="http://schemas.openxmlformats.org/officeDocument/2006/relationships/image"/><Relationship Id="rId9" Target="../media/image5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7.svg" Type="http://schemas.openxmlformats.org/officeDocument/2006/relationships/image"/><Relationship Id="rId11" Target="../media/image78.png" Type="http://schemas.openxmlformats.org/officeDocument/2006/relationships/image"/><Relationship Id="rId12" Target="../media/image79.png" Type="http://schemas.openxmlformats.org/officeDocument/2006/relationships/image"/><Relationship Id="rId2" Target="../media/image1.jpeg" Type="http://schemas.openxmlformats.org/officeDocument/2006/relationships/image"/><Relationship Id="rId3" Target="../media/image72.png" Type="http://schemas.openxmlformats.org/officeDocument/2006/relationships/image"/><Relationship Id="rId4" Target="../media/image73.sv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 Id="rId7" Target="../media/image74.png" Type="http://schemas.openxmlformats.org/officeDocument/2006/relationships/image"/><Relationship Id="rId8" Target="../media/image75.svg" Type="http://schemas.openxmlformats.org/officeDocument/2006/relationships/image"/><Relationship Id="rId9" Target="../media/image7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1773597">
            <a:off x="2547230" y="7690814"/>
            <a:ext cx="1650294" cy="1656317"/>
          </a:xfrm>
          <a:custGeom>
            <a:avLst/>
            <a:gdLst/>
            <a:ahLst/>
            <a:cxnLst/>
            <a:rect r="r" b="b" t="t" l="l"/>
            <a:pathLst>
              <a:path h="1656317" w="1650294">
                <a:moveTo>
                  <a:pt x="0" y="0"/>
                </a:moveTo>
                <a:lnTo>
                  <a:pt x="1650294" y="0"/>
                </a:lnTo>
                <a:lnTo>
                  <a:pt x="1650294" y="1656317"/>
                </a:lnTo>
                <a:lnTo>
                  <a:pt x="0" y="165631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5989688">
            <a:off x="13935206" y="8369391"/>
            <a:ext cx="2834217" cy="2370436"/>
          </a:xfrm>
          <a:custGeom>
            <a:avLst/>
            <a:gdLst/>
            <a:ahLst/>
            <a:cxnLst/>
            <a:rect r="r" b="b" t="t" l="l"/>
            <a:pathLst>
              <a:path h="2370436" w="2834217">
                <a:moveTo>
                  <a:pt x="0" y="0"/>
                </a:moveTo>
                <a:lnTo>
                  <a:pt x="2834217" y="0"/>
                </a:lnTo>
                <a:lnTo>
                  <a:pt x="2834217" y="2370436"/>
                </a:lnTo>
                <a:lnTo>
                  <a:pt x="0" y="237043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1957702">
            <a:off x="-1226964" y="4265566"/>
            <a:ext cx="4676116" cy="3628565"/>
          </a:xfrm>
          <a:custGeom>
            <a:avLst/>
            <a:gdLst/>
            <a:ahLst/>
            <a:cxnLst/>
            <a:rect r="r" b="b" t="t" l="l"/>
            <a:pathLst>
              <a:path h="3628565" w="4676116">
                <a:moveTo>
                  <a:pt x="0" y="0"/>
                </a:moveTo>
                <a:lnTo>
                  <a:pt x="4676116" y="0"/>
                </a:lnTo>
                <a:lnTo>
                  <a:pt x="4676116" y="3628565"/>
                </a:lnTo>
                <a:lnTo>
                  <a:pt x="0" y="362856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552044" y="503792"/>
            <a:ext cx="3134729" cy="4114800"/>
          </a:xfrm>
          <a:custGeom>
            <a:avLst/>
            <a:gdLst/>
            <a:ahLst/>
            <a:cxnLst/>
            <a:rect r="r" b="b" t="t" l="l"/>
            <a:pathLst>
              <a:path h="4114800" w="3134729">
                <a:moveTo>
                  <a:pt x="0" y="0"/>
                </a:moveTo>
                <a:lnTo>
                  <a:pt x="3134729" y="0"/>
                </a:lnTo>
                <a:lnTo>
                  <a:pt x="3134729"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5804282">
            <a:off x="15193844" y="4107573"/>
            <a:ext cx="5414211" cy="4114800"/>
          </a:xfrm>
          <a:custGeom>
            <a:avLst/>
            <a:gdLst/>
            <a:ahLst/>
            <a:cxnLst/>
            <a:rect r="r" b="b" t="t" l="l"/>
            <a:pathLst>
              <a:path h="4114800" w="5414211">
                <a:moveTo>
                  <a:pt x="0" y="0"/>
                </a:moveTo>
                <a:lnTo>
                  <a:pt x="5414211" y="0"/>
                </a:lnTo>
                <a:lnTo>
                  <a:pt x="5414211"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false" flipV="false" rot="2700000">
            <a:off x="729813" y="-1273350"/>
            <a:ext cx="1391551" cy="4114800"/>
          </a:xfrm>
          <a:custGeom>
            <a:avLst/>
            <a:gdLst/>
            <a:ahLst/>
            <a:cxnLst/>
            <a:rect r="r" b="b" t="t" l="l"/>
            <a:pathLst>
              <a:path h="4114800" w="1391551">
                <a:moveTo>
                  <a:pt x="0" y="0"/>
                </a:moveTo>
                <a:lnTo>
                  <a:pt x="1391550" y="0"/>
                </a:lnTo>
                <a:lnTo>
                  <a:pt x="1391550" y="4114800"/>
                </a:lnTo>
                <a:lnTo>
                  <a:pt x="0" y="41148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9" id="9"/>
          <p:cNvSpPr/>
          <p:nvPr/>
        </p:nvSpPr>
        <p:spPr>
          <a:xfrm flipH="false" flipV="false" rot="0">
            <a:off x="1745953" y="3065523"/>
            <a:ext cx="1001638" cy="1108313"/>
          </a:xfrm>
          <a:custGeom>
            <a:avLst/>
            <a:gdLst/>
            <a:ahLst/>
            <a:cxnLst/>
            <a:rect r="r" b="b" t="t" l="l"/>
            <a:pathLst>
              <a:path h="1108313" w="1001638">
                <a:moveTo>
                  <a:pt x="0" y="0"/>
                </a:moveTo>
                <a:lnTo>
                  <a:pt x="1001638" y="0"/>
                </a:lnTo>
                <a:lnTo>
                  <a:pt x="1001638" y="1108313"/>
                </a:lnTo>
                <a:lnTo>
                  <a:pt x="0" y="1108313"/>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0" id="10"/>
          <p:cNvSpPr/>
          <p:nvPr/>
        </p:nvSpPr>
        <p:spPr>
          <a:xfrm flipH="true" flipV="false" rot="0">
            <a:off x="1204541" y="1177771"/>
            <a:ext cx="3086100" cy="4114800"/>
          </a:xfrm>
          <a:custGeom>
            <a:avLst/>
            <a:gdLst/>
            <a:ahLst/>
            <a:cxnLst/>
            <a:rect r="r" b="b" t="t" l="l"/>
            <a:pathLst>
              <a:path h="4114800" w="3086100">
                <a:moveTo>
                  <a:pt x="3086100" y="0"/>
                </a:moveTo>
                <a:lnTo>
                  <a:pt x="0" y="0"/>
                </a:lnTo>
                <a:lnTo>
                  <a:pt x="0" y="4114800"/>
                </a:lnTo>
                <a:lnTo>
                  <a:pt x="3086100" y="4114800"/>
                </a:lnTo>
                <a:lnTo>
                  <a:pt x="308610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1" id="11"/>
          <p:cNvSpPr/>
          <p:nvPr/>
        </p:nvSpPr>
        <p:spPr>
          <a:xfrm flipH="false" flipV="false" rot="7210477">
            <a:off x="144523" y="7200900"/>
            <a:ext cx="1391551" cy="4114800"/>
          </a:xfrm>
          <a:custGeom>
            <a:avLst/>
            <a:gdLst/>
            <a:ahLst/>
            <a:cxnLst/>
            <a:rect r="r" b="b" t="t" l="l"/>
            <a:pathLst>
              <a:path h="4114800" w="1391551">
                <a:moveTo>
                  <a:pt x="0" y="0"/>
                </a:moveTo>
                <a:lnTo>
                  <a:pt x="1391551" y="0"/>
                </a:lnTo>
                <a:lnTo>
                  <a:pt x="1391551" y="4114800"/>
                </a:lnTo>
                <a:lnTo>
                  <a:pt x="0" y="41148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2" id="12"/>
          <p:cNvSpPr txBox="true"/>
          <p:nvPr/>
        </p:nvSpPr>
        <p:spPr>
          <a:xfrm rot="0">
            <a:off x="3670320" y="3952977"/>
            <a:ext cx="11016766" cy="4123902"/>
          </a:xfrm>
          <a:prstGeom prst="rect">
            <a:avLst/>
          </a:prstGeom>
        </p:spPr>
        <p:txBody>
          <a:bodyPr anchor="t" rtlCol="false" tIns="0" lIns="0" bIns="0" rIns="0">
            <a:spAutoFit/>
          </a:bodyPr>
          <a:lstStyle/>
          <a:p>
            <a:pPr algn="ctr">
              <a:lnSpc>
                <a:spcPts val="33163"/>
              </a:lnSpc>
            </a:pPr>
            <a:r>
              <a:rPr lang="en-US" sz="23688" spc="1705">
                <a:solidFill>
                  <a:srgbClr val="4EA96F"/>
                </a:solidFill>
                <a:latin typeface="Bobby Jones Condensed"/>
                <a:ea typeface="Bobby Jones Condensed"/>
                <a:cs typeface="Bobby Jones Condensed"/>
                <a:sym typeface="Bobby Jones Condensed"/>
              </a:rPr>
              <a:t>LEARNING </a:t>
            </a:r>
          </a:p>
        </p:txBody>
      </p:sp>
      <p:sp>
        <p:nvSpPr>
          <p:cNvPr name="Freeform 13" id="13"/>
          <p:cNvSpPr/>
          <p:nvPr/>
        </p:nvSpPr>
        <p:spPr>
          <a:xfrm flipH="false" flipV="false" rot="1690206">
            <a:off x="11228653" y="1504934"/>
            <a:ext cx="2937856" cy="1865539"/>
          </a:xfrm>
          <a:custGeom>
            <a:avLst/>
            <a:gdLst/>
            <a:ahLst/>
            <a:cxnLst/>
            <a:rect r="r" b="b" t="t" l="l"/>
            <a:pathLst>
              <a:path h="1865539" w="2937856">
                <a:moveTo>
                  <a:pt x="0" y="0"/>
                </a:moveTo>
                <a:lnTo>
                  <a:pt x="2937856" y="0"/>
                </a:lnTo>
                <a:lnTo>
                  <a:pt x="2937856" y="1865538"/>
                </a:lnTo>
                <a:lnTo>
                  <a:pt x="0" y="1865538"/>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4" id="14"/>
          <p:cNvSpPr/>
          <p:nvPr/>
        </p:nvSpPr>
        <p:spPr>
          <a:xfrm flipH="false" flipV="false" rot="106372">
            <a:off x="6822696" y="7594730"/>
            <a:ext cx="7922980" cy="1541380"/>
          </a:xfrm>
          <a:custGeom>
            <a:avLst/>
            <a:gdLst/>
            <a:ahLst/>
            <a:cxnLst/>
            <a:rect r="r" b="b" t="t" l="l"/>
            <a:pathLst>
              <a:path h="1541380" w="7922980">
                <a:moveTo>
                  <a:pt x="0" y="0"/>
                </a:moveTo>
                <a:lnTo>
                  <a:pt x="7922980" y="0"/>
                </a:lnTo>
                <a:lnTo>
                  <a:pt x="7922980" y="1541380"/>
                </a:lnTo>
                <a:lnTo>
                  <a:pt x="0" y="154138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15" id="15"/>
          <p:cNvSpPr/>
          <p:nvPr/>
        </p:nvSpPr>
        <p:spPr>
          <a:xfrm flipH="false" flipV="false" rot="3180114">
            <a:off x="12017005" y="7827026"/>
            <a:ext cx="3142211" cy="4114800"/>
          </a:xfrm>
          <a:custGeom>
            <a:avLst/>
            <a:gdLst/>
            <a:ahLst/>
            <a:cxnLst/>
            <a:rect r="r" b="b" t="t" l="l"/>
            <a:pathLst>
              <a:path h="4114800" w="3142211">
                <a:moveTo>
                  <a:pt x="0" y="0"/>
                </a:moveTo>
                <a:lnTo>
                  <a:pt x="3142211" y="0"/>
                </a:lnTo>
                <a:lnTo>
                  <a:pt x="3142211" y="4114800"/>
                </a:lnTo>
                <a:lnTo>
                  <a:pt x="0" y="4114800"/>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16" id="16"/>
          <p:cNvSpPr/>
          <p:nvPr/>
        </p:nvSpPr>
        <p:spPr>
          <a:xfrm flipH="false" flipV="false" rot="-1782446">
            <a:off x="4989959" y="1092899"/>
            <a:ext cx="1720266" cy="1786598"/>
          </a:xfrm>
          <a:custGeom>
            <a:avLst/>
            <a:gdLst/>
            <a:ahLst/>
            <a:cxnLst/>
            <a:rect r="r" b="b" t="t" l="l"/>
            <a:pathLst>
              <a:path h="1786598" w="1720266">
                <a:moveTo>
                  <a:pt x="0" y="0"/>
                </a:moveTo>
                <a:lnTo>
                  <a:pt x="1720266" y="0"/>
                </a:lnTo>
                <a:lnTo>
                  <a:pt x="1720266" y="1786598"/>
                </a:lnTo>
                <a:lnTo>
                  <a:pt x="0" y="1786598"/>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7" id="17"/>
          <p:cNvSpPr/>
          <p:nvPr/>
        </p:nvSpPr>
        <p:spPr>
          <a:xfrm flipH="false" flipV="false" rot="0">
            <a:off x="4660316" y="9186521"/>
            <a:ext cx="4127398" cy="697906"/>
          </a:xfrm>
          <a:custGeom>
            <a:avLst/>
            <a:gdLst/>
            <a:ahLst/>
            <a:cxnLst/>
            <a:rect r="r" b="b" t="t" l="l"/>
            <a:pathLst>
              <a:path h="697906" w="4127398">
                <a:moveTo>
                  <a:pt x="0" y="0"/>
                </a:moveTo>
                <a:lnTo>
                  <a:pt x="4127398" y="0"/>
                </a:lnTo>
                <a:lnTo>
                  <a:pt x="4127398" y="697905"/>
                </a:lnTo>
                <a:lnTo>
                  <a:pt x="0" y="69790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sp>
        <p:nvSpPr>
          <p:cNvPr name="Freeform 18" id="18"/>
          <p:cNvSpPr/>
          <p:nvPr/>
        </p:nvSpPr>
        <p:spPr>
          <a:xfrm flipH="false" flipV="false" rot="3094190">
            <a:off x="14432866" y="1028700"/>
            <a:ext cx="1485200" cy="1035927"/>
          </a:xfrm>
          <a:custGeom>
            <a:avLst/>
            <a:gdLst/>
            <a:ahLst/>
            <a:cxnLst/>
            <a:rect r="r" b="b" t="t" l="l"/>
            <a:pathLst>
              <a:path h="1035927" w="1485200">
                <a:moveTo>
                  <a:pt x="0" y="0"/>
                </a:moveTo>
                <a:lnTo>
                  <a:pt x="1485200" y="0"/>
                </a:lnTo>
                <a:lnTo>
                  <a:pt x="1485200" y="1035927"/>
                </a:lnTo>
                <a:lnTo>
                  <a:pt x="0" y="1035927"/>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p:spPr>
      </p:sp>
      <p:sp>
        <p:nvSpPr>
          <p:cNvPr name="TextBox 19" id="19"/>
          <p:cNvSpPr txBox="true"/>
          <p:nvPr/>
        </p:nvSpPr>
        <p:spPr>
          <a:xfrm rot="0">
            <a:off x="6617450" y="2561938"/>
            <a:ext cx="5053100" cy="2272235"/>
          </a:xfrm>
          <a:prstGeom prst="rect">
            <a:avLst/>
          </a:prstGeom>
        </p:spPr>
        <p:txBody>
          <a:bodyPr anchor="t" rtlCol="false" tIns="0" lIns="0" bIns="0" rIns="0">
            <a:spAutoFit/>
          </a:bodyPr>
          <a:lstStyle/>
          <a:p>
            <a:pPr algn="ctr">
              <a:lnSpc>
                <a:spcPts val="18251"/>
              </a:lnSpc>
            </a:pPr>
            <a:r>
              <a:rPr lang="en-US" sz="13036" spc="938">
                <a:solidFill>
                  <a:srgbClr val="333652"/>
                </a:solidFill>
                <a:latin typeface="Bobby Jones Condensed"/>
                <a:ea typeface="Bobby Jones Condensed"/>
                <a:cs typeface="Bobby Jones Condensed"/>
                <a:sym typeface="Bobby Jones Condensed"/>
              </a:rPr>
              <a:t>MACHINE</a:t>
            </a:r>
          </a:p>
        </p:txBody>
      </p:sp>
      <p:sp>
        <p:nvSpPr>
          <p:cNvPr name="TextBox 20" id="20"/>
          <p:cNvSpPr txBox="true"/>
          <p:nvPr/>
        </p:nvSpPr>
        <p:spPr>
          <a:xfrm rot="0">
            <a:off x="7022947" y="559139"/>
            <a:ext cx="4242106" cy="889600"/>
          </a:xfrm>
          <a:prstGeom prst="rect">
            <a:avLst/>
          </a:prstGeom>
        </p:spPr>
        <p:txBody>
          <a:bodyPr anchor="t" rtlCol="false" tIns="0" lIns="0" bIns="0" rIns="0">
            <a:spAutoFit/>
          </a:bodyPr>
          <a:lstStyle/>
          <a:p>
            <a:pPr algn="ctr">
              <a:lnSpc>
                <a:spcPts val="7123"/>
              </a:lnSpc>
            </a:pPr>
            <a:r>
              <a:rPr lang="en-US" sz="5088" spc="366">
                <a:solidFill>
                  <a:srgbClr val="333652"/>
                </a:solidFill>
                <a:latin typeface="Bobby Jones Condensed"/>
                <a:ea typeface="Bobby Jones Condensed"/>
                <a:cs typeface="Bobby Jones Condensed"/>
                <a:sym typeface="Bobby Jones Condensed"/>
              </a:rPr>
              <a:t>MINI PROJECT 2025</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2108375" y="1280634"/>
            <a:ext cx="6281510" cy="3643276"/>
          </a:xfrm>
          <a:custGeom>
            <a:avLst/>
            <a:gdLst/>
            <a:ahLst/>
            <a:cxnLst/>
            <a:rect r="r" b="b" t="t" l="l"/>
            <a:pathLst>
              <a:path h="3643276" w="6281510">
                <a:moveTo>
                  <a:pt x="0" y="0"/>
                </a:moveTo>
                <a:lnTo>
                  <a:pt x="6281510" y="0"/>
                </a:lnTo>
                <a:lnTo>
                  <a:pt x="6281510" y="3643276"/>
                </a:lnTo>
                <a:lnTo>
                  <a:pt x="0" y="36432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9929971">
            <a:off x="4560968" y="5682685"/>
            <a:ext cx="4482001" cy="1377197"/>
          </a:xfrm>
          <a:custGeom>
            <a:avLst/>
            <a:gdLst/>
            <a:ahLst/>
            <a:cxnLst/>
            <a:rect r="r" b="b" t="t" l="l"/>
            <a:pathLst>
              <a:path h="1377197" w="4482001">
                <a:moveTo>
                  <a:pt x="4482001" y="0"/>
                </a:moveTo>
                <a:lnTo>
                  <a:pt x="0" y="0"/>
                </a:lnTo>
                <a:lnTo>
                  <a:pt x="0" y="1377197"/>
                </a:lnTo>
                <a:lnTo>
                  <a:pt x="4482001" y="1377197"/>
                </a:lnTo>
                <a:lnTo>
                  <a:pt x="4482001"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1365743">
            <a:off x="2295910" y="5902340"/>
            <a:ext cx="2366928" cy="2458196"/>
          </a:xfrm>
          <a:custGeom>
            <a:avLst/>
            <a:gdLst/>
            <a:ahLst/>
            <a:cxnLst/>
            <a:rect r="r" b="b" t="t" l="l"/>
            <a:pathLst>
              <a:path h="2458196" w="2366928">
                <a:moveTo>
                  <a:pt x="0" y="0"/>
                </a:moveTo>
                <a:lnTo>
                  <a:pt x="2366929" y="0"/>
                </a:lnTo>
                <a:lnTo>
                  <a:pt x="2366929" y="2458195"/>
                </a:lnTo>
                <a:lnTo>
                  <a:pt x="0" y="245819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4251094">
            <a:off x="611805" y="7486901"/>
            <a:ext cx="1391551" cy="4114800"/>
          </a:xfrm>
          <a:custGeom>
            <a:avLst/>
            <a:gdLst/>
            <a:ahLst/>
            <a:cxnLst/>
            <a:rect r="r" b="b" t="t" l="l"/>
            <a:pathLst>
              <a:path h="4114800" w="1391551">
                <a:moveTo>
                  <a:pt x="0" y="0"/>
                </a:moveTo>
                <a:lnTo>
                  <a:pt x="1391551" y="0"/>
                </a:lnTo>
                <a:lnTo>
                  <a:pt x="1391551"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3131124">
            <a:off x="760148" y="1011476"/>
            <a:ext cx="2304767" cy="1463527"/>
          </a:xfrm>
          <a:custGeom>
            <a:avLst/>
            <a:gdLst/>
            <a:ahLst/>
            <a:cxnLst/>
            <a:rect r="r" b="b" t="t" l="l"/>
            <a:pathLst>
              <a:path h="1463527" w="2304767">
                <a:moveTo>
                  <a:pt x="0" y="0"/>
                </a:moveTo>
                <a:lnTo>
                  <a:pt x="2304767" y="0"/>
                </a:lnTo>
                <a:lnTo>
                  <a:pt x="2304767" y="1463527"/>
                </a:lnTo>
                <a:lnTo>
                  <a:pt x="0" y="146352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false" flipV="false" rot="0">
            <a:off x="10392650" y="1245293"/>
            <a:ext cx="6866650" cy="7376284"/>
          </a:xfrm>
          <a:custGeom>
            <a:avLst/>
            <a:gdLst/>
            <a:ahLst/>
            <a:cxnLst/>
            <a:rect r="r" b="b" t="t" l="l"/>
            <a:pathLst>
              <a:path h="7376284" w="6866650">
                <a:moveTo>
                  <a:pt x="0" y="0"/>
                </a:moveTo>
                <a:lnTo>
                  <a:pt x="6866650" y="0"/>
                </a:lnTo>
                <a:lnTo>
                  <a:pt x="6866650" y="7376283"/>
                </a:lnTo>
                <a:lnTo>
                  <a:pt x="0" y="737628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9" id="9"/>
          <p:cNvSpPr txBox="true"/>
          <p:nvPr/>
        </p:nvSpPr>
        <p:spPr>
          <a:xfrm rot="0">
            <a:off x="2773857" y="2216935"/>
            <a:ext cx="4759747" cy="1486538"/>
          </a:xfrm>
          <a:prstGeom prst="rect">
            <a:avLst/>
          </a:prstGeom>
        </p:spPr>
        <p:txBody>
          <a:bodyPr anchor="t" rtlCol="false" tIns="0" lIns="0" bIns="0" rIns="0">
            <a:spAutoFit/>
          </a:bodyPr>
          <a:lstStyle/>
          <a:p>
            <a:pPr algn="r">
              <a:lnSpc>
                <a:spcPts val="12039"/>
              </a:lnSpc>
            </a:pPr>
            <a:r>
              <a:rPr lang="en-US" sz="8599" spc="619">
                <a:solidFill>
                  <a:srgbClr val="333652"/>
                </a:solidFill>
                <a:latin typeface="Bobby Jones Condensed"/>
                <a:ea typeface="Bobby Jones Condensed"/>
                <a:cs typeface="Bobby Jones Condensed"/>
                <a:sym typeface="Bobby Jones Condensed"/>
              </a:rPr>
              <a:t>the project</a:t>
            </a:r>
          </a:p>
        </p:txBody>
      </p:sp>
      <p:sp>
        <p:nvSpPr>
          <p:cNvPr name="TextBox 10" id="10"/>
          <p:cNvSpPr txBox="true"/>
          <p:nvPr/>
        </p:nvSpPr>
        <p:spPr>
          <a:xfrm rot="-183316">
            <a:off x="11543699" y="2559534"/>
            <a:ext cx="4460398" cy="5652667"/>
          </a:xfrm>
          <a:prstGeom prst="rect">
            <a:avLst/>
          </a:prstGeom>
        </p:spPr>
        <p:txBody>
          <a:bodyPr anchor="t" rtlCol="false" tIns="0" lIns="0" bIns="0" rIns="0">
            <a:spAutoFit/>
          </a:bodyPr>
          <a:lstStyle/>
          <a:p>
            <a:pPr algn="ctr">
              <a:lnSpc>
                <a:spcPts val="4120"/>
              </a:lnSpc>
            </a:pPr>
            <a:r>
              <a:rPr lang="en-US" sz="2943" b="true">
                <a:solidFill>
                  <a:srgbClr val="333652"/>
                </a:solidFill>
                <a:latin typeface="Catamaran Semi-Bold"/>
                <a:ea typeface="Catamaran Semi-Bold"/>
                <a:cs typeface="Catamaran Semi-Bold"/>
                <a:sym typeface="Catamaran Semi-Bold"/>
              </a:rPr>
              <a:t>Our project aims to build a real-time hand-drawn doodle recognition system that can identify what a user draws on a digital canvas. Using the DoodleNet pre-trained model, the system classifies sketches into one of 345 categories from the Google Quick, Draw! dataset.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760592" y="-236946"/>
            <a:ext cx="7080918" cy="4114800"/>
          </a:xfrm>
          <a:custGeom>
            <a:avLst/>
            <a:gdLst/>
            <a:ahLst/>
            <a:cxnLst/>
            <a:rect r="r" b="b" t="t" l="l"/>
            <a:pathLst>
              <a:path h="4114800" w="7080918">
                <a:moveTo>
                  <a:pt x="0" y="0"/>
                </a:moveTo>
                <a:lnTo>
                  <a:pt x="7080918" y="0"/>
                </a:lnTo>
                <a:lnTo>
                  <a:pt x="7080918"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014378">
            <a:off x="1868689" y="6620904"/>
            <a:ext cx="2624448" cy="2634026"/>
          </a:xfrm>
          <a:custGeom>
            <a:avLst/>
            <a:gdLst/>
            <a:ahLst/>
            <a:cxnLst/>
            <a:rect r="r" b="b" t="t" l="l"/>
            <a:pathLst>
              <a:path h="2634026" w="2624448">
                <a:moveTo>
                  <a:pt x="0" y="0"/>
                </a:moveTo>
                <a:lnTo>
                  <a:pt x="2624448" y="0"/>
                </a:lnTo>
                <a:lnTo>
                  <a:pt x="2624448" y="2634026"/>
                </a:lnTo>
                <a:lnTo>
                  <a:pt x="0" y="26340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1020839" y="1169560"/>
            <a:ext cx="4320148" cy="432014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2B3CC"/>
            </a:solidFill>
          </p:spPr>
        </p:sp>
        <p:sp>
          <p:nvSpPr>
            <p:cNvPr name="TextBox 7" id="7"/>
            <p:cNvSpPr txBox="true"/>
            <p:nvPr/>
          </p:nvSpPr>
          <p:spPr>
            <a:xfrm>
              <a:off x="76200" y="76200"/>
              <a:ext cx="660400" cy="660400"/>
            </a:xfrm>
            <a:prstGeom prst="rect">
              <a:avLst/>
            </a:prstGeom>
          </p:spPr>
          <p:txBody>
            <a:bodyPr anchor="ctr" rtlCol="false" tIns="50800" lIns="50800" bIns="50800" rIns="50800"/>
            <a:lstStyle/>
            <a:p>
              <a:pPr algn="ctr">
                <a:lnSpc>
                  <a:spcPts val="3123"/>
                </a:lnSpc>
              </a:pPr>
            </a:p>
          </p:txBody>
        </p:sp>
      </p:grpSp>
      <p:grpSp>
        <p:nvGrpSpPr>
          <p:cNvPr name="Group 8" id="8"/>
          <p:cNvGrpSpPr/>
          <p:nvPr/>
        </p:nvGrpSpPr>
        <p:grpSpPr>
          <a:xfrm rot="0">
            <a:off x="1558282" y="1708360"/>
            <a:ext cx="3242562" cy="3242549"/>
            <a:chOff x="0" y="0"/>
            <a:chExt cx="6350000" cy="6349975"/>
          </a:xfrm>
        </p:grpSpPr>
        <p:sp>
          <p:nvSpPr>
            <p:cNvPr name="Freeform 9" id="9"/>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7"/>
              <a:stretch>
                <a:fillRect l="-1366" t="0" r="-1366" b="0"/>
              </a:stretch>
            </a:blipFill>
          </p:spPr>
        </p:sp>
      </p:grpSp>
      <p:sp>
        <p:nvSpPr>
          <p:cNvPr name="TextBox 10" id="10"/>
          <p:cNvSpPr txBox="true"/>
          <p:nvPr/>
        </p:nvSpPr>
        <p:spPr>
          <a:xfrm rot="0">
            <a:off x="6050971" y="2963836"/>
            <a:ext cx="11208329" cy="5502714"/>
          </a:xfrm>
          <a:prstGeom prst="rect">
            <a:avLst/>
          </a:prstGeom>
        </p:spPr>
        <p:txBody>
          <a:bodyPr anchor="t" rtlCol="false" tIns="0" lIns="0" bIns="0" rIns="0">
            <a:spAutoFit/>
          </a:bodyPr>
          <a:lstStyle/>
          <a:p>
            <a:pPr algn="l">
              <a:lnSpc>
                <a:spcPts val="4350"/>
              </a:lnSpc>
            </a:pPr>
            <a:r>
              <a:rPr lang="en-US" sz="3107" b="true">
                <a:solidFill>
                  <a:srgbClr val="333652"/>
                </a:solidFill>
                <a:latin typeface="Catamaran Medium"/>
                <a:ea typeface="Catamaran Medium"/>
                <a:cs typeface="Catamaran Medium"/>
                <a:sym typeface="Catamaran Medium"/>
              </a:rPr>
              <a:t>Recognizing hand-drawn sketches is challenging for machines due to variability in drawing styles, strokes, and abstraction levels. </a:t>
            </a:r>
          </a:p>
          <a:p>
            <a:pPr algn="l">
              <a:lnSpc>
                <a:spcPts val="4350"/>
              </a:lnSpc>
              <a:spcBef>
                <a:spcPct val="0"/>
              </a:spcBef>
            </a:pPr>
            <a:r>
              <a:rPr lang="en-US" b="true" sz="3107">
                <a:solidFill>
                  <a:srgbClr val="333652"/>
                </a:solidFill>
                <a:latin typeface="Catamaran Medium"/>
                <a:ea typeface="Catamaran Medium"/>
                <a:cs typeface="Catamaran Medium"/>
                <a:sym typeface="Catamaran Medium"/>
              </a:rPr>
              <a:t>Traditi</a:t>
            </a:r>
            <a:r>
              <a:rPr lang="en-US" b="true" sz="3107">
                <a:solidFill>
                  <a:srgbClr val="333652"/>
                </a:solidFill>
                <a:latin typeface="Catamaran Medium"/>
                <a:ea typeface="Catamaran Medium"/>
                <a:cs typeface="Catamaran Medium"/>
                <a:sym typeface="Catamaran Medium"/>
              </a:rPr>
              <a:t>onal image classifiers struggle with incomplete or imprecise sketches, making real-time doodle recognition a non-trivial task.</a:t>
            </a:r>
          </a:p>
          <a:p>
            <a:pPr algn="l">
              <a:lnSpc>
                <a:spcPts val="4350"/>
              </a:lnSpc>
              <a:spcBef>
                <a:spcPct val="0"/>
              </a:spcBef>
            </a:pPr>
            <a:r>
              <a:rPr lang="en-US" b="true" sz="3107">
                <a:solidFill>
                  <a:srgbClr val="333652"/>
                </a:solidFill>
                <a:latin typeface="Catamaran Medium"/>
                <a:ea typeface="Catamaran Medium"/>
                <a:cs typeface="Catamaran Medium"/>
                <a:sym typeface="Catamaran Medium"/>
              </a:rPr>
              <a:t>Our project addresses this by leveraging DoodleNet’s CNN architecture, which is specifically trained on millions of sketches. </a:t>
            </a:r>
          </a:p>
          <a:p>
            <a:pPr algn="l">
              <a:lnSpc>
                <a:spcPts val="4350"/>
              </a:lnSpc>
            </a:pPr>
            <a:r>
              <a:rPr lang="en-US" b="true" sz="3107">
                <a:solidFill>
                  <a:srgbClr val="333652"/>
                </a:solidFill>
                <a:latin typeface="Catamaran Medium"/>
                <a:ea typeface="Catamaran Medium"/>
                <a:cs typeface="Catamaran Medium"/>
                <a:sym typeface="Catamaran Medium"/>
              </a:rPr>
              <a:t>The system provides accurate predictions in real time, enabling interactive applications such as educational tools, digital art interfaces, and AI-powered sketch recognition</a:t>
            </a:r>
          </a:p>
          <a:p>
            <a:pPr algn="just">
              <a:lnSpc>
                <a:spcPts val="4350"/>
              </a:lnSpc>
              <a:spcBef>
                <a:spcPct val="0"/>
              </a:spcBef>
            </a:pPr>
          </a:p>
        </p:txBody>
      </p:sp>
      <p:sp>
        <p:nvSpPr>
          <p:cNvPr name="TextBox 11" id="11"/>
          <p:cNvSpPr txBox="true"/>
          <p:nvPr/>
        </p:nvSpPr>
        <p:spPr>
          <a:xfrm rot="0">
            <a:off x="6474832" y="800100"/>
            <a:ext cx="10177250" cy="1887749"/>
          </a:xfrm>
          <a:prstGeom prst="rect">
            <a:avLst/>
          </a:prstGeom>
        </p:spPr>
        <p:txBody>
          <a:bodyPr anchor="t" rtlCol="false" tIns="0" lIns="0" bIns="0" rIns="0">
            <a:spAutoFit/>
          </a:bodyPr>
          <a:lstStyle/>
          <a:p>
            <a:pPr algn="r">
              <a:lnSpc>
                <a:spcPts val="15281"/>
              </a:lnSpc>
            </a:pPr>
            <a:r>
              <a:rPr lang="en-US" sz="10915" spc="785">
                <a:solidFill>
                  <a:srgbClr val="333652"/>
                </a:solidFill>
                <a:latin typeface="Bobby Jones Condensed"/>
                <a:ea typeface="Bobby Jones Condensed"/>
                <a:cs typeface="Bobby Jones Condensed"/>
                <a:sym typeface="Bobby Jones Condensed"/>
              </a:rPr>
              <a:t>PROBLEM STATEMENT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2856103">
            <a:off x="-4162788" y="-2283704"/>
            <a:ext cx="12348202" cy="9384633"/>
          </a:xfrm>
          <a:custGeom>
            <a:avLst/>
            <a:gdLst/>
            <a:ahLst/>
            <a:cxnLst/>
            <a:rect r="r" b="b" t="t" l="l"/>
            <a:pathLst>
              <a:path h="9384633" w="12348202">
                <a:moveTo>
                  <a:pt x="0" y="0"/>
                </a:moveTo>
                <a:lnTo>
                  <a:pt x="12348201" y="0"/>
                </a:lnTo>
                <a:lnTo>
                  <a:pt x="12348201" y="9384633"/>
                </a:lnTo>
                <a:lnTo>
                  <a:pt x="0" y="938463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7776796">
            <a:off x="15930656" y="7633881"/>
            <a:ext cx="1391551" cy="4114800"/>
          </a:xfrm>
          <a:custGeom>
            <a:avLst/>
            <a:gdLst/>
            <a:ahLst/>
            <a:cxnLst/>
            <a:rect r="r" b="b" t="t" l="l"/>
            <a:pathLst>
              <a:path h="4114800" w="1391551">
                <a:moveTo>
                  <a:pt x="0" y="0"/>
                </a:moveTo>
                <a:lnTo>
                  <a:pt x="1391550" y="0"/>
                </a:lnTo>
                <a:lnTo>
                  <a:pt x="139155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5400000">
            <a:off x="13805837" y="902004"/>
            <a:ext cx="1234349" cy="2332961"/>
          </a:xfrm>
          <a:custGeom>
            <a:avLst/>
            <a:gdLst/>
            <a:ahLst/>
            <a:cxnLst/>
            <a:rect r="r" b="b" t="t" l="l"/>
            <a:pathLst>
              <a:path h="2332961" w="1234349">
                <a:moveTo>
                  <a:pt x="0" y="0"/>
                </a:moveTo>
                <a:lnTo>
                  <a:pt x="1234349" y="0"/>
                </a:lnTo>
                <a:lnTo>
                  <a:pt x="1234349" y="2332961"/>
                </a:lnTo>
                <a:lnTo>
                  <a:pt x="0" y="233296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3313492" y="3064216"/>
            <a:ext cx="5358708" cy="5529624"/>
          </a:xfrm>
          <a:custGeom>
            <a:avLst/>
            <a:gdLst/>
            <a:ahLst/>
            <a:cxnLst/>
            <a:rect r="r" b="b" t="t" l="l"/>
            <a:pathLst>
              <a:path h="5529624" w="5358708">
                <a:moveTo>
                  <a:pt x="0" y="0"/>
                </a:moveTo>
                <a:lnTo>
                  <a:pt x="5358708" y="0"/>
                </a:lnTo>
                <a:lnTo>
                  <a:pt x="5358708" y="5529623"/>
                </a:lnTo>
                <a:lnTo>
                  <a:pt x="0" y="552962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2563536" y="522889"/>
            <a:ext cx="10396091" cy="1545595"/>
          </a:xfrm>
          <a:prstGeom prst="rect">
            <a:avLst/>
          </a:prstGeom>
        </p:spPr>
        <p:txBody>
          <a:bodyPr anchor="t" rtlCol="false" tIns="0" lIns="0" bIns="0" rIns="0">
            <a:spAutoFit/>
          </a:bodyPr>
          <a:lstStyle/>
          <a:p>
            <a:pPr algn="r">
              <a:lnSpc>
                <a:spcPts val="12459"/>
              </a:lnSpc>
            </a:pPr>
            <a:r>
              <a:rPr lang="en-US" sz="8899" spc="640">
                <a:solidFill>
                  <a:srgbClr val="333652"/>
                </a:solidFill>
                <a:latin typeface="Bobby Jones Condensed"/>
                <a:ea typeface="Bobby Jones Condensed"/>
                <a:cs typeface="Bobby Jones Condensed"/>
                <a:sym typeface="Bobby Jones Condensed"/>
              </a:rPr>
              <a:t>Project Idea &amp; objective</a:t>
            </a:r>
          </a:p>
        </p:txBody>
      </p:sp>
      <p:sp>
        <p:nvSpPr>
          <p:cNvPr name="Freeform 8" id="8"/>
          <p:cNvSpPr/>
          <p:nvPr/>
        </p:nvSpPr>
        <p:spPr>
          <a:xfrm flipH="false" flipV="false" rot="0">
            <a:off x="10577177" y="3064216"/>
            <a:ext cx="5358708" cy="5529624"/>
          </a:xfrm>
          <a:custGeom>
            <a:avLst/>
            <a:gdLst/>
            <a:ahLst/>
            <a:cxnLst/>
            <a:rect r="r" b="b" t="t" l="l"/>
            <a:pathLst>
              <a:path h="5529624" w="5358708">
                <a:moveTo>
                  <a:pt x="0" y="0"/>
                </a:moveTo>
                <a:lnTo>
                  <a:pt x="5358708" y="0"/>
                </a:lnTo>
                <a:lnTo>
                  <a:pt x="5358708" y="5529623"/>
                </a:lnTo>
                <a:lnTo>
                  <a:pt x="0" y="552962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9" id="9"/>
          <p:cNvSpPr txBox="true"/>
          <p:nvPr/>
        </p:nvSpPr>
        <p:spPr>
          <a:xfrm rot="0">
            <a:off x="11487796" y="3766954"/>
            <a:ext cx="3537471" cy="4076523"/>
          </a:xfrm>
          <a:prstGeom prst="rect">
            <a:avLst/>
          </a:prstGeom>
        </p:spPr>
        <p:txBody>
          <a:bodyPr anchor="t" rtlCol="false" tIns="0" lIns="0" bIns="0" rIns="0">
            <a:spAutoFit/>
          </a:bodyPr>
          <a:lstStyle/>
          <a:p>
            <a:pPr algn="ctr">
              <a:lnSpc>
                <a:spcPts val="3267"/>
              </a:lnSpc>
            </a:pPr>
            <a:r>
              <a:rPr lang="en-US" b="true" sz="2334">
                <a:solidFill>
                  <a:srgbClr val="333652"/>
                </a:solidFill>
                <a:latin typeface="Catamaran Semi-Bold"/>
                <a:ea typeface="Catamaran Semi-Bold"/>
                <a:cs typeface="Catamaran Semi-Bold"/>
                <a:sym typeface="Catamaran Semi-Bold"/>
              </a:rPr>
              <a:t>The objective is to combine client-side ML, lightweight CNNs, and real-time inference to provide an engaging and educational experience. Users receive instant feedback on their sketches, highlighting the power of browser-based AI deployment.</a:t>
            </a:r>
          </a:p>
        </p:txBody>
      </p:sp>
      <p:sp>
        <p:nvSpPr>
          <p:cNvPr name="TextBox 10" id="10"/>
          <p:cNvSpPr txBox="true"/>
          <p:nvPr/>
        </p:nvSpPr>
        <p:spPr>
          <a:xfrm rot="0">
            <a:off x="4224111" y="3766954"/>
            <a:ext cx="3537471" cy="4076523"/>
          </a:xfrm>
          <a:prstGeom prst="rect">
            <a:avLst/>
          </a:prstGeom>
        </p:spPr>
        <p:txBody>
          <a:bodyPr anchor="t" rtlCol="false" tIns="0" lIns="0" bIns="0" rIns="0">
            <a:spAutoFit/>
          </a:bodyPr>
          <a:lstStyle/>
          <a:p>
            <a:pPr algn="ctr">
              <a:lnSpc>
                <a:spcPts val="3267"/>
              </a:lnSpc>
            </a:pPr>
            <a:r>
              <a:rPr lang="en-US" b="true" sz="2334">
                <a:solidFill>
                  <a:srgbClr val="333652"/>
                </a:solidFill>
                <a:latin typeface="Catamaran Semi-Bold"/>
                <a:ea typeface="Catamaran Semi-Bold"/>
                <a:cs typeface="Catamaran Semi-Bold"/>
                <a:sym typeface="Catamaran Semi-Bold"/>
              </a:rPr>
              <a:t>We aim to create an interactive web-based tool that allows users to draw freely on a canvas while the system predicts the object in real time. This demonstrates the ability of machine learning models to generalize across diverse doodle inputs.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2856103">
            <a:off x="-3554483" y="-2189981"/>
            <a:ext cx="16529804" cy="12562651"/>
          </a:xfrm>
          <a:custGeom>
            <a:avLst/>
            <a:gdLst/>
            <a:ahLst/>
            <a:cxnLst/>
            <a:rect r="r" b="b" t="t" l="l"/>
            <a:pathLst>
              <a:path h="12562651" w="16529804">
                <a:moveTo>
                  <a:pt x="0" y="0"/>
                </a:moveTo>
                <a:lnTo>
                  <a:pt x="16529804" y="0"/>
                </a:lnTo>
                <a:lnTo>
                  <a:pt x="16529804" y="12562651"/>
                </a:lnTo>
                <a:lnTo>
                  <a:pt x="0" y="1256265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2950167">
            <a:off x="6751158" y="2035422"/>
            <a:ext cx="3096292" cy="951406"/>
          </a:xfrm>
          <a:custGeom>
            <a:avLst/>
            <a:gdLst/>
            <a:ahLst/>
            <a:cxnLst/>
            <a:rect r="r" b="b" t="t" l="l"/>
            <a:pathLst>
              <a:path h="951406" w="3096292">
                <a:moveTo>
                  <a:pt x="3096292" y="0"/>
                </a:moveTo>
                <a:lnTo>
                  <a:pt x="0" y="0"/>
                </a:lnTo>
                <a:lnTo>
                  <a:pt x="0" y="951407"/>
                </a:lnTo>
                <a:lnTo>
                  <a:pt x="3096292" y="951407"/>
                </a:lnTo>
                <a:lnTo>
                  <a:pt x="3096292"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1283628" y="2244724"/>
            <a:ext cx="6368216" cy="636821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6961"/>
            </a:solidFill>
          </p:spPr>
        </p:sp>
        <p:sp>
          <p:nvSpPr>
            <p:cNvPr name="TextBox 7" id="7"/>
            <p:cNvSpPr txBox="true"/>
            <p:nvPr/>
          </p:nvSpPr>
          <p:spPr>
            <a:xfrm>
              <a:off x="76200" y="76200"/>
              <a:ext cx="660400" cy="660400"/>
            </a:xfrm>
            <a:prstGeom prst="rect">
              <a:avLst/>
            </a:prstGeom>
          </p:spPr>
          <p:txBody>
            <a:bodyPr anchor="ctr" rtlCol="false" tIns="50800" lIns="50800" bIns="50800" rIns="50800"/>
            <a:lstStyle/>
            <a:p>
              <a:pPr algn="ctr">
                <a:lnSpc>
                  <a:spcPts val="3123"/>
                </a:lnSpc>
              </a:pPr>
            </a:p>
          </p:txBody>
        </p:sp>
      </p:grpSp>
      <p:grpSp>
        <p:nvGrpSpPr>
          <p:cNvPr name="Group 8" id="8"/>
          <p:cNvGrpSpPr/>
          <p:nvPr/>
        </p:nvGrpSpPr>
        <p:grpSpPr>
          <a:xfrm rot="0">
            <a:off x="2008323" y="2969429"/>
            <a:ext cx="4918827" cy="4918807"/>
            <a:chOff x="0" y="0"/>
            <a:chExt cx="6350000" cy="6349975"/>
          </a:xfrm>
        </p:grpSpPr>
        <p:sp>
          <p:nvSpPr>
            <p:cNvPr name="Freeform 9" id="9"/>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7"/>
              <a:stretch>
                <a:fillRect l="-3394" t="0" r="-3394" b="0"/>
              </a:stretch>
            </a:blipFill>
          </p:spPr>
        </p:sp>
      </p:grpSp>
      <p:sp>
        <p:nvSpPr>
          <p:cNvPr name="TextBox 10" id="10"/>
          <p:cNvSpPr txBox="true"/>
          <p:nvPr/>
        </p:nvSpPr>
        <p:spPr>
          <a:xfrm rot="0">
            <a:off x="9609662" y="477911"/>
            <a:ext cx="7313856" cy="1985590"/>
          </a:xfrm>
          <a:prstGeom prst="rect">
            <a:avLst/>
          </a:prstGeom>
        </p:spPr>
        <p:txBody>
          <a:bodyPr anchor="t" rtlCol="false" tIns="0" lIns="0" bIns="0" rIns="0">
            <a:spAutoFit/>
          </a:bodyPr>
          <a:lstStyle/>
          <a:p>
            <a:pPr algn="r">
              <a:lnSpc>
                <a:spcPts val="16007"/>
              </a:lnSpc>
            </a:pPr>
            <a:r>
              <a:rPr lang="en-US" sz="11433" spc="823">
                <a:solidFill>
                  <a:srgbClr val="333652"/>
                </a:solidFill>
                <a:latin typeface="Bobby Jones Condensed"/>
                <a:ea typeface="Bobby Jones Condensed"/>
                <a:cs typeface="Bobby Jones Condensed"/>
                <a:sym typeface="Bobby Jones Condensed"/>
              </a:rPr>
              <a:t>KEY FEATURES</a:t>
            </a:r>
          </a:p>
        </p:txBody>
      </p:sp>
      <p:sp>
        <p:nvSpPr>
          <p:cNvPr name="TextBox 11" id="11"/>
          <p:cNvSpPr txBox="true"/>
          <p:nvPr/>
        </p:nvSpPr>
        <p:spPr>
          <a:xfrm rot="0">
            <a:off x="10495783" y="3014286"/>
            <a:ext cx="7187475" cy="5314838"/>
          </a:xfrm>
          <a:prstGeom prst="rect">
            <a:avLst/>
          </a:prstGeom>
        </p:spPr>
        <p:txBody>
          <a:bodyPr anchor="t" rtlCol="false" tIns="0" lIns="0" bIns="0" rIns="0">
            <a:spAutoFit/>
          </a:bodyPr>
          <a:lstStyle/>
          <a:p>
            <a:pPr algn="just" marL="648652" indent="-324326" lvl="1">
              <a:lnSpc>
                <a:spcPts val="4206"/>
              </a:lnSpc>
              <a:buFont typeface="Arial"/>
              <a:buChar char="•"/>
            </a:pPr>
            <a:r>
              <a:rPr lang="en-US" b="true" sz="3004">
                <a:solidFill>
                  <a:srgbClr val="333652"/>
                </a:solidFill>
                <a:latin typeface="Catamaran Semi-Bold"/>
                <a:ea typeface="Catamaran Semi-Bold"/>
                <a:cs typeface="Catamaran Semi-Bold"/>
                <a:sym typeface="Catamaran Semi-Bold"/>
              </a:rPr>
              <a:t>Interactive: Users can draw freely on a browser canvas.</a:t>
            </a:r>
          </a:p>
          <a:p>
            <a:pPr algn="just" marL="648652" indent="-324326" lvl="1">
              <a:lnSpc>
                <a:spcPts val="4206"/>
              </a:lnSpc>
              <a:buFont typeface="Arial"/>
              <a:buChar char="•"/>
            </a:pPr>
            <a:r>
              <a:rPr lang="en-US" b="true" sz="3004">
                <a:solidFill>
                  <a:srgbClr val="333652"/>
                </a:solidFill>
                <a:latin typeface="Catamaran Semi-Bold"/>
                <a:ea typeface="Catamaran Semi-Bold"/>
                <a:cs typeface="Catamaran Semi-Bold"/>
                <a:sym typeface="Catamaran Semi-Bold"/>
              </a:rPr>
              <a:t>Real-time Prediction: Model predicts the doodle instantly.</a:t>
            </a:r>
          </a:p>
          <a:p>
            <a:pPr algn="just" marL="648652" indent="-324326" lvl="1">
              <a:lnSpc>
                <a:spcPts val="4206"/>
              </a:lnSpc>
              <a:buFont typeface="Arial"/>
              <a:buChar char="•"/>
            </a:pPr>
            <a:r>
              <a:rPr lang="en-US" b="true" sz="3004">
                <a:solidFill>
                  <a:srgbClr val="333652"/>
                </a:solidFill>
                <a:latin typeface="Catamaran Semi-Bold"/>
                <a:ea typeface="Catamaran Semi-Bold"/>
                <a:cs typeface="Catamaran Semi-Bold"/>
                <a:sym typeface="Catamaran Semi-Bold"/>
              </a:rPr>
              <a:t>Browser-based: Runs entirely on the client side with no server required.</a:t>
            </a:r>
          </a:p>
          <a:p>
            <a:pPr algn="just" marL="648652" indent="-324326" lvl="1">
              <a:lnSpc>
                <a:spcPts val="4206"/>
              </a:lnSpc>
              <a:buFont typeface="Arial"/>
              <a:buChar char="•"/>
            </a:pPr>
            <a:r>
              <a:rPr lang="en-US" b="true" sz="3004">
                <a:solidFill>
                  <a:srgbClr val="333652"/>
                </a:solidFill>
                <a:latin typeface="Catamaran Semi-Bold"/>
                <a:ea typeface="Catamaran Semi-Bold"/>
                <a:cs typeface="Catamaran Semi-Bold"/>
                <a:sym typeface="Catamaran Semi-Bold"/>
              </a:rPr>
              <a:t>Educational &amp; Fun: Can be used in learning apps, art projects, or interactive AI demos.</a:t>
            </a:r>
          </a:p>
          <a:p>
            <a:pPr algn="r">
              <a:lnSpc>
                <a:spcPts val="4206"/>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2700000">
            <a:off x="-177409" y="6514689"/>
            <a:ext cx="4122746" cy="2825955"/>
          </a:xfrm>
          <a:custGeom>
            <a:avLst/>
            <a:gdLst/>
            <a:ahLst/>
            <a:cxnLst/>
            <a:rect r="r" b="b" t="t" l="l"/>
            <a:pathLst>
              <a:path h="2825955" w="4122746">
                <a:moveTo>
                  <a:pt x="4122746" y="0"/>
                </a:moveTo>
                <a:lnTo>
                  <a:pt x="0" y="0"/>
                </a:lnTo>
                <a:lnTo>
                  <a:pt x="0" y="2825955"/>
                </a:lnTo>
                <a:lnTo>
                  <a:pt x="4122746" y="2825955"/>
                </a:lnTo>
                <a:lnTo>
                  <a:pt x="4122746"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3566865">
            <a:off x="10480437" y="5032256"/>
            <a:ext cx="2838464" cy="1589540"/>
          </a:xfrm>
          <a:custGeom>
            <a:avLst/>
            <a:gdLst/>
            <a:ahLst/>
            <a:cxnLst/>
            <a:rect r="r" b="b" t="t" l="l"/>
            <a:pathLst>
              <a:path h="1589540" w="2838464">
                <a:moveTo>
                  <a:pt x="0" y="0"/>
                </a:moveTo>
                <a:lnTo>
                  <a:pt x="2838464" y="0"/>
                </a:lnTo>
                <a:lnTo>
                  <a:pt x="2838464" y="1589539"/>
                </a:lnTo>
                <a:lnTo>
                  <a:pt x="0" y="158953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9594399">
            <a:off x="-1223028" y="-1014583"/>
            <a:ext cx="7315200" cy="2762134"/>
          </a:xfrm>
          <a:custGeom>
            <a:avLst/>
            <a:gdLst/>
            <a:ahLst/>
            <a:cxnLst/>
            <a:rect r="r" b="b" t="t" l="l"/>
            <a:pathLst>
              <a:path h="2762134" w="7315200">
                <a:moveTo>
                  <a:pt x="0" y="0"/>
                </a:moveTo>
                <a:lnTo>
                  <a:pt x="7315200" y="0"/>
                </a:lnTo>
                <a:lnTo>
                  <a:pt x="7315200" y="2762134"/>
                </a:lnTo>
                <a:lnTo>
                  <a:pt x="0" y="27621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6" id="6"/>
          <p:cNvGrpSpPr/>
          <p:nvPr/>
        </p:nvGrpSpPr>
        <p:grpSpPr>
          <a:xfrm rot="0">
            <a:off x="1028700" y="2920062"/>
            <a:ext cx="4248147" cy="424814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EA96F"/>
            </a:solidFill>
          </p:spPr>
        </p:sp>
        <p:sp>
          <p:nvSpPr>
            <p:cNvPr name="TextBox 8" id="8"/>
            <p:cNvSpPr txBox="true"/>
            <p:nvPr/>
          </p:nvSpPr>
          <p:spPr>
            <a:xfrm>
              <a:off x="76200" y="76200"/>
              <a:ext cx="660400" cy="660400"/>
            </a:xfrm>
            <a:prstGeom prst="rect">
              <a:avLst/>
            </a:prstGeom>
          </p:spPr>
          <p:txBody>
            <a:bodyPr anchor="ctr" rtlCol="false" tIns="50800" lIns="50800" bIns="50800" rIns="50800"/>
            <a:lstStyle/>
            <a:p>
              <a:pPr algn="ctr">
                <a:lnSpc>
                  <a:spcPts val="3123"/>
                </a:lnSpc>
              </a:pPr>
            </a:p>
          </p:txBody>
        </p:sp>
      </p:grpSp>
      <p:grpSp>
        <p:nvGrpSpPr>
          <p:cNvPr name="Group 9" id="9"/>
          <p:cNvGrpSpPr/>
          <p:nvPr/>
        </p:nvGrpSpPr>
        <p:grpSpPr>
          <a:xfrm rot="0">
            <a:off x="1560214" y="3449882"/>
            <a:ext cx="3188520" cy="3188507"/>
            <a:chOff x="0" y="0"/>
            <a:chExt cx="6350000" cy="6349975"/>
          </a:xfrm>
        </p:grpSpPr>
        <p:sp>
          <p:nvSpPr>
            <p:cNvPr name="Freeform 10" id="10"/>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9"/>
              <a:stretch>
                <a:fillRect l="0" t="-16666" r="0" b="-16666"/>
              </a:stretch>
            </a:blipFill>
          </p:spPr>
        </p:sp>
      </p:grpSp>
      <p:grpSp>
        <p:nvGrpSpPr>
          <p:cNvPr name="Group 11" id="11"/>
          <p:cNvGrpSpPr/>
          <p:nvPr/>
        </p:nvGrpSpPr>
        <p:grpSpPr>
          <a:xfrm rot="0">
            <a:off x="13011153" y="3449882"/>
            <a:ext cx="4248147" cy="42481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EA96F"/>
            </a:solidFill>
          </p:spPr>
        </p:sp>
        <p:sp>
          <p:nvSpPr>
            <p:cNvPr name="TextBox 13" id="13"/>
            <p:cNvSpPr txBox="true"/>
            <p:nvPr/>
          </p:nvSpPr>
          <p:spPr>
            <a:xfrm>
              <a:off x="76200" y="76200"/>
              <a:ext cx="660400" cy="660400"/>
            </a:xfrm>
            <a:prstGeom prst="rect">
              <a:avLst/>
            </a:prstGeom>
          </p:spPr>
          <p:txBody>
            <a:bodyPr anchor="ctr" rtlCol="false" tIns="50800" lIns="50800" bIns="50800" rIns="50800"/>
            <a:lstStyle/>
            <a:p>
              <a:pPr algn="ctr">
                <a:lnSpc>
                  <a:spcPts val="3123"/>
                </a:lnSpc>
              </a:pPr>
            </a:p>
          </p:txBody>
        </p:sp>
      </p:grpSp>
      <p:grpSp>
        <p:nvGrpSpPr>
          <p:cNvPr name="Group 14" id="14"/>
          <p:cNvGrpSpPr/>
          <p:nvPr/>
        </p:nvGrpSpPr>
        <p:grpSpPr>
          <a:xfrm rot="0">
            <a:off x="13542668" y="3979702"/>
            <a:ext cx="3188520" cy="3188507"/>
            <a:chOff x="0" y="0"/>
            <a:chExt cx="6350000" cy="6349975"/>
          </a:xfrm>
        </p:grpSpPr>
        <p:sp>
          <p:nvSpPr>
            <p:cNvPr name="Freeform 15" id="15"/>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10"/>
              <a:stretch>
                <a:fillRect l="-22112" t="0" r="-22112" b="0"/>
              </a:stretch>
            </a:blipFill>
          </p:spPr>
        </p:sp>
      </p:grpSp>
      <p:sp>
        <p:nvSpPr>
          <p:cNvPr name="TextBox 16" id="16"/>
          <p:cNvSpPr txBox="true"/>
          <p:nvPr/>
        </p:nvSpPr>
        <p:spPr>
          <a:xfrm rot="0">
            <a:off x="2783063" y="714344"/>
            <a:ext cx="13948124" cy="1703464"/>
          </a:xfrm>
          <a:prstGeom prst="rect">
            <a:avLst/>
          </a:prstGeom>
        </p:spPr>
        <p:txBody>
          <a:bodyPr anchor="t" rtlCol="false" tIns="0" lIns="0" bIns="0" rIns="0">
            <a:spAutoFit/>
          </a:bodyPr>
          <a:lstStyle/>
          <a:p>
            <a:pPr algn="r">
              <a:lnSpc>
                <a:spcPts val="13671"/>
              </a:lnSpc>
            </a:pPr>
            <a:r>
              <a:rPr lang="en-US" sz="9765" spc="703">
                <a:solidFill>
                  <a:srgbClr val="333652"/>
                </a:solidFill>
                <a:latin typeface="Bobby Jones Condensed"/>
                <a:ea typeface="Bobby Jones Condensed"/>
                <a:cs typeface="Bobby Jones Condensed"/>
                <a:sym typeface="Bobby Jones Condensed"/>
              </a:rPr>
              <a:t>MODEL USED AND JUSTIFICATION</a:t>
            </a:r>
          </a:p>
        </p:txBody>
      </p:sp>
      <p:sp>
        <p:nvSpPr>
          <p:cNvPr name="TextBox 17" id="17"/>
          <p:cNvSpPr txBox="true"/>
          <p:nvPr/>
        </p:nvSpPr>
        <p:spPr>
          <a:xfrm rot="0">
            <a:off x="3919727" y="6974205"/>
            <a:ext cx="9622941" cy="3312795"/>
          </a:xfrm>
          <a:prstGeom prst="rect">
            <a:avLst/>
          </a:prstGeom>
        </p:spPr>
        <p:txBody>
          <a:bodyPr anchor="t" rtlCol="false" tIns="0" lIns="0" bIns="0" rIns="0">
            <a:spAutoFit/>
          </a:bodyPr>
          <a:lstStyle/>
          <a:p>
            <a:pPr algn="r">
              <a:lnSpc>
                <a:spcPts val="3779"/>
              </a:lnSpc>
            </a:pPr>
            <a:r>
              <a:rPr lang="en-US" b="true" sz="2699">
                <a:solidFill>
                  <a:srgbClr val="333652"/>
                </a:solidFill>
                <a:latin typeface="Catamaran Bold"/>
                <a:ea typeface="Catamaran Bold"/>
                <a:cs typeface="Catamaran Bold"/>
                <a:sym typeface="Catamaran Bold"/>
              </a:rPr>
              <a:t>We chose CNN over traditional algorithms like SVM, k-NN, or Random Forests because they require manual feature engineering and perform poorly on variable sketch data. CNNs learn features directly from raw images, generalize better to unseen doodles, and support real-time, client-side inference, making them ideal for interactive web applications..</a:t>
            </a:r>
          </a:p>
          <a:p>
            <a:pPr algn="just">
              <a:lnSpc>
                <a:spcPts val="3779"/>
              </a:lnSpc>
            </a:pPr>
          </a:p>
        </p:txBody>
      </p:sp>
      <p:sp>
        <p:nvSpPr>
          <p:cNvPr name="TextBox 18" id="18"/>
          <p:cNvSpPr txBox="true"/>
          <p:nvPr/>
        </p:nvSpPr>
        <p:spPr>
          <a:xfrm rot="0">
            <a:off x="5394916" y="2713092"/>
            <a:ext cx="6970055" cy="2927853"/>
          </a:xfrm>
          <a:prstGeom prst="rect">
            <a:avLst/>
          </a:prstGeom>
        </p:spPr>
        <p:txBody>
          <a:bodyPr anchor="t" rtlCol="false" tIns="0" lIns="0" bIns="0" rIns="0">
            <a:spAutoFit/>
          </a:bodyPr>
          <a:lstStyle/>
          <a:p>
            <a:pPr algn="l">
              <a:lnSpc>
                <a:spcPts val="3362"/>
              </a:lnSpc>
            </a:pPr>
            <a:r>
              <a:rPr lang="en-US" sz="2401" b="true">
                <a:solidFill>
                  <a:srgbClr val="333652"/>
                </a:solidFill>
                <a:latin typeface="Catamaran Bold"/>
                <a:ea typeface="Catamaran Bold"/>
                <a:cs typeface="Catamaran Bold"/>
                <a:sym typeface="Catamaran Bold"/>
              </a:rPr>
              <a:t>Our doodle classifier achieves high accuracy and precision because DoodleNet uses a CNN architecture, which automatically extracts spatial and hierarchical features from sketches. CNNs capture essential patterns like edges, curves, and strokes, enabling the model to distinguish even abstract or incomplete doodles effectively.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8140540" y="2455747"/>
            <a:ext cx="2006920" cy="2551533"/>
          </a:xfrm>
          <a:custGeom>
            <a:avLst/>
            <a:gdLst/>
            <a:ahLst/>
            <a:cxnLst/>
            <a:rect r="r" b="b" t="t" l="l"/>
            <a:pathLst>
              <a:path h="2551533" w="2006920">
                <a:moveTo>
                  <a:pt x="0" y="0"/>
                </a:moveTo>
                <a:lnTo>
                  <a:pt x="2006920" y="0"/>
                </a:lnTo>
                <a:lnTo>
                  <a:pt x="2006920" y="2551533"/>
                </a:lnTo>
                <a:lnTo>
                  <a:pt x="0" y="255153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1875257" y="-4405803"/>
            <a:ext cx="7797215" cy="6861549"/>
          </a:xfrm>
          <a:custGeom>
            <a:avLst/>
            <a:gdLst/>
            <a:ahLst/>
            <a:cxnLst/>
            <a:rect r="r" b="b" t="t" l="l"/>
            <a:pathLst>
              <a:path h="6861549" w="7797215">
                <a:moveTo>
                  <a:pt x="7797215" y="0"/>
                </a:moveTo>
                <a:lnTo>
                  <a:pt x="0" y="0"/>
                </a:lnTo>
                <a:lnTo>
                  <a:pt x="0" y="6861550"/>
                </a:lnTo>
                <a:lnTo>
                  <a:pt x="7797215" y="6861550"/>
                </a:lnTo>
                <a:lnTo>
                  <a:pt x="7797215"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384472" y="-4405803"/>
            <a:ext cx="7797215" cy="6861549"/>
          </a:xfrm>
          <a:custGeom>
            <a:avLst/>
            <a:gdLst/>
            <a:ahLst/>
            <a:cxnLst/>
            <a:rect r="r" b="b" t="t" l="l"/>
            <a:pathLst>
              <a:path h="6861549" w="7797215">
                <a:moveTo>
                  <a:pt x="0" y="0"/>
                </a:moveTo>
                <a:lnTo>
                  <a:pt x="7797215" y="0"/>
                </a:lnTo>
                <a:lnTo>
                  <a:pt x="7797215" y="6861550"/>
                </a:lnTo>
                <a:lnTo>
                  <a:pt x="0" y="68615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2514136" y="2770923"/>
            <a:ext cx="1693040" cy="1921180"/>
          </a:xfrm>
          <a:custGeom>
            <a:avLst/>
            <a:gdLst/>
            <a:ahLst/>
            <a:cxnLst/>
            <a:rect r="r" b="b" t="t" l="l"/>
            <a:pathLst>
              <a:path h="1921180" w="1693040">
                <a:moveTo>
                  <a:pt x="0" y="0"/>
                </a:moveTo>
                <a:lnTo>
                  <a:pt x="1693040" y="0"/>
                </a:lnTo>
                <a:lnTo>
                  <a:pt x="1693040" y="1921181"/>
                </a:lnTo>
                <a:lnTo>
                  <a:pt x="0" y="192118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4465716" y="2354580"/>
            <a:ext cx="1248042" cy="2788920"/>
          </a:xfrm>
          <a:custGeom>
            <a:avLst/>
            <a:gdLst/>
            <a:ahLst/>
            <a:cxnLst/>
            <a:rect r="r" b="b" t="t" l="l"/>
            <a:pathLst>
              <a:path h="2788920" w="1248042">
                <a:moveTo>
                  <a:pt x="0" y="0"/>
                </a:moveTo>
                <a:lnTo>
                  <a:pt x="1248042" y="0"/>
                </a:lnTo>
                <a:lnTo>
                  <a:pt x="1248042" y="2788920"/>
                </a:lnTo>
                <a:lnTo>
                  <a:pt x="0" y="278892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12545952" y="5143500"/>
            <a:ext cx="5742048" cy="4243337"/>
          </a:xfrm>
          <a:custGeom>
            <a:avLst/>
            <a:gdLst/>
            <a:ahLst/>
            <a:cxnLst/>
            <a:rect r="r" b="b" t="t" l="l"/>
            <a:pathLst>
              <a:path h="4243337" w="5742048">
                <a:moveTo>
                  <a:pt x="0" y="0"/>
                </a:moveTo>
                <a:lnTo>
                  <a:pt x="5742048" y="0"/>
                </a:lnTo>
                <a:lnTo>
                  <a:pt x="5742048" y="4243337"/>
                </a:lnTo>
                <a:lnTo>
                  <a:pt x="0" y="4243337"/>
                </a:lnTo>
                <a:lnTo>
                  <a:pt x="0" y="0"/>
                </a:lnTo>
                <a:close/>
              </a:path>
            </a:pathLst>
          </a:custGeom>
          <a:blipFill>
            <a:blip r:embed="rId11"/>
            <a:stretch>
              <a:fillRect l="0" t="0" r="0" b="0"/>
            </a:stretch>
          </a:blipFill>
        </p:spPr>
      </p:sp>
      <p:sp>
        <p:nvSpPr>
          <p:cNvPr name="TextBox 9" id="9"/>
          <p:cNvSpPr txBox="true"/>
          <p:nvPr/>
        </p:nvSpPr>
        <p:spPr>
          <a:xfrm rot="0">
            <a:off x="1028700" y="5095875"/>
            <a:ext cx="5384043" cy="4738177"/>
          </a:xfrm>
          <a:prstGeom prst="rect">
            <a:avLst/>
          </a:prstGeom>
        </p:spPr>
        <p:txBody>
          <a:bodyPr anchor="t" rtlCol="false" tIns="0" lIns="0" bIns="0" rIns="0">
            <a:spAutoFit/>
          </a:bodyPr>
          <a:lstStyle/>
          <a:p>
            <a:pPr algn="just">
              <a:lnSpc>
                <a:spcPts val="3777"/>
              </a:lnSpc>
            </a:pPr>
            <a:r>
              <a:rPr lang="en-US" sz="2698">
                <a:solidFill>
                  <a:srgbClr val="333652"/>
                </a:solidFill>
                <a:latin typeface="Catamaran Light"/>
                <a:ea typeface="Catamaran Light"/>
                <a:cs typeface="Catamaran Light"/>
                <a:sym typeface="Catamaran Light"/>
              </a:rPr>
              <a:t>We used the Google Quick, Draw! dataset, a large-scale collection of 50 million hand-drawn sketches spanning 345 categories such as animals, objects, and everyday items. Each sketch is represented as a 28x28 grayscale image, which is ideal for efficient CNN processing and ensures compatibility with DoodleNet’s architecture.</a:t>
            </a:r>
          </a:p>
        </p:txBody>
      </p:sp>
      <p:sp>
        <p:nvSpPr>
          <p:cNvPr name="TextBox 10" id="10"/>
          <p:cNvSpPr txBox="true"/>
          <p:nvPr/>
        </p:nvSpPr>
        <p:spPr>
          <a:xfrm rot="0">
            <a:off x="6174953" y="477799"/>
            <a:ext cx="5119390" cy="1396999"/>
          </a:xfrm>
          <a:prstGeom prst="rect">
            <a:avLst/>
          </a:prstGeom>
        </p:spPr>
        <p:txBody>
          <a:bodyPr anchor="t" rtlCol="false" tIns="0" lIns="0" bIns="0" rIns="0">
            <a:spAutoFit/>
          </a:bodyPr>
          <a:lstStyle/>
          <a:p>
            <a:pPr algn="r">
              <a:lnSpc>
                <a:spcPts val="11200"/>
              </a:lnSpc>
            </a:pPr>
            <a:r>
              <a:rPr lang="en-US" sz="8000" spc="576">
                <a:solidFill>
                  <a:srgbClr val="333652"/>
                </a:solidFill>
                <a:latin typeface="Bobby Jones Condensed"/>
                <a:ea typeface="Bobby Jones Condensed"/>
                <a:cs typeface="Bobby Jones Condensed"/>
                <a:sym typeface="Bobby Jones Condensed"/>
              </a:rPr>
              <a:t>Dataset Used</a:t>
            </a:r>
          </a:p>
        </p:txBody>
      </p:sp>
      <p:sp>
        <p:nvSpPr>
          <p:cNvPr name="TextBox 11" id="11"/>
          <p:cNvSpPr txBox="true"/>
          <p:nvPr/>
        </p:nvSpPr>
        <p:spPr>
          <a:xfrm rot="0">
            <a:off x="6955217" y="5095875"/>
            <a:ext cx="5222685" cy="4741545"/>
          </a:xfrm>
          <a:prstGeom prst="rect">
            <a:avLst/>
          </a:prstGeom>
        </p:spPr>
        <p:txBody>
          <a:bodyPr anchor="t" rtlCol="false" tIns="0" lIns="0" bIns="0" rIns="0">
            <a:spAutoFit/>
          </a:bodyPr>
          <a:lstStyle/>
          <a:p>
            <a:pPr algn="just">
              <a:lnSpc>
                <a:spcPts val="3779"/>
              </a:lnSpc>
            </a:pPr>
            <a:r>
              <a:rPr lang="en-US" sz="2699">
                <a:solidFill>
                  <a:srgbClr val="333652"/>
                </a:solidFill>
                <a:latin typeface="Catamaran Light"/>
                <a:ea typeface="Catamaran Light"/>
                <a:cs typeface="Catamaran Light"/>
                <a:sym typeface="Catamaran Light"/>
              </a:rPr>
              <a:t>The dataset captures high variability in human drawing styles, including differences in stroke order, orientation, and abstraction. This diversity allows the model to learn robust feature representations, making it capable of recognizing sketches even when they are incomplete or stylized differently from standard forms.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466236" y="4009896"/>
            <a:ext cx="22060492" cy="3634470"/>
          </a:xfrm>
          <a:custGeom>
            <a:avLst/>
            <a:gdLst/>
            <a:ahLst/>
            <a:cxnLst/>
            <a:rect r="r" b="b" t="t" l="l"/>
            <a:pathLst>
              <a:path h="3634470" w="22060492">
                <a:moveTo>
                  <a:pt x="0" y="0"/>
                </a:moveTo>
                <a:lnTo>
                  <a:pt x="22060492" y="0"/>
                </a:lnTo>
                <a:lnTo>
                  <a:pt x="22060492" y="3634470"/>
                </a:lnTo>
                <a:lnTo>
                  <a:pt x="0" y="3634470"/>
                </a:lnTo>
                <a:lnTo>
                  <a:pt x="0" y="0"/>
                </a:lnTo>
                <a:close/>
              </a:path>
            </a:pathLst>
          </a:custGeom>
          <a:blipFill>
            <a:blip r:embed="rId3">
              <a:extLst>
                <a:ext uri="{96DAC541-7B7A-43D3-8B79-37D633B846F1}">
                  <asvg:svgBlip xmlns:asvg="http://schemas.microsoft.com/office/drawing/2016/SVG/main" r:embed="rId4"/>
                </a:ext>
              </a:extLst>
            </a:blip>
            <a:stretch>
              <a:fillRect l="-46553" t="0" r="-36992" b="0"/>
            </a:stretch>
          </a:blipFill>
        </p:spPr>
      </p:sp>
      <p:sp>
        <p:nvSpPr>
          <p:cNvPr name="AutoShape 4" id="4"/>
          <p:cNvSpPr/>
          <p:nvPr/>
        </p:nvSpPr>
        <p:spPr>
          <a:xfrm rot="0">
            <a:off x="1952273" y="5827131"/>
            <a:ext cx="14724968" cy="0"/>
          </a:xfrm>
          <a:prstGeom prst="line">
            <a:avLst/>
          </a:prstGeom>
          <a:ln cap="flat" w="57150">
            <a:solidFill>
              <a:srgbClr val="333652"/>
            </a:solidFill>
            <a:prstDash val="solid"/>
            <a:headEnd type="none" len="sm" w="sm"/>
            <a:tailEnd type="none" len="sm" w="sm"/>
          </a:ln>
        </p:spPr>
      </p:sp>
      <p:grpSp>
        <p:nvGrpSpPr>
          <p:cNvPr name="Group 5" id="5"/>
          <p:cNvGrpSpPr/>
          <p:nvPr/>
        </p:nvGrpSpPr>
        <p:grpSpPr>
          <a:xfrm rot="0">
            <a:off x="1028700" y="4723019"/>
            <a:ext cx="2208224" cy="220822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6961"/>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grpSp>
        <p:nvGrpSpPr>
          <p:cNvPr name="Group 8" id="8"/>
          <p:cNvGrpSpPr/>
          <p:nvPr/>
        </p:nvGrpSpPr>
        <p:grpSpPr>
          <a:xfrm rot="0">
            <a:off x="5702825" y="4723019"/>
            <a:ext cx="2208224" cy="220822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BD160"/>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grpSp>
        <p:nvGrpSpPr>
          <p:cNvPr name="Group 11" id="11"/>
          <p:cNvGrpSpPr/>
          <p:nvPr/>
        </p:nvGrpSpPr>
        <p:grpSpPr>
          <a:xfrm rot="0">
            <a:off x="10376951" y="4723019"/>
            <a:ext cx="2208224" cy="220822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2B3CC"/>
            </a:solidFill>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grpSp>
        <p:nvGrpSpPr>
          <p:cNvPr name="Group 14" id="14"/>
          <p:cNvGrpSpPr/>
          <p:nvPr/>
        </p:nvGrpSpPr>
        <p:grpSpPr>
          <a:xfrm rot="0">
            <a:off x="15051076" y="4723019"/>
            <a:ext cx="2208224" cy="2208224"/>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EA96F"/>
            </a:solidFill>
          </p:spPr>
        </p:sp>
        <p:sp>
          <p:nvSpPr>
            <p:cNvPr name="TextBox 16" id="16"/>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TextBox 17" id="17"/>
          <p:cNvSpPr txBox="true"/>
          <p:nvPr/>
        </p:nvSpPr>
        <p:spPr>
          <a:xfrm rot="0">
            <a:off x="5812900" y="5328116"/>
            <a:ext cx="1988075" cy="969456"/>
          </a:xfrm>
          <a:prstGeom prst="rect">
            <a:avLst/>
          </a:prstGeom>
        </p:spPr>
        <p:txBody>
          <a:bodyPr anchor="t" rtlCol="false" tIns="0" lIns="0" bIns="0" rIns="0">
            <a:spAutoFit/>
          </a:bodyPr>
          <a:lstStyle/>
          <a:p>
            <a:pPr algn="ctr" marL="0" indent="0" lvl="0">
              <a:lnSpc>
                <a:spcPts val="2597"/>
              </a:lnSpc>
              <a:spcBef>
                <a:spcPct val="0"/>
              </a:spcBef>
            </a:pPr>
            <a:r>
              <a:rPr lang="en-US" b="true" sz="1855">
                <a:solidFill>
                  <a:srgbClr val="000000"/>
                </a:solidFill>
                <a:latin typeface="Catamaran Semi-Bold"/>
                <a:ea typeface="Catamaran Semi-Bold"/>
                <a:cs typeface="Catamaran Semi-Bold"/>
                <a:sym typeface="Catamaran Semi-Bold"/>
              </a:rPr>
              <a:t>MODEL SELECTION &amp; LOADING</a:t>
            </a:r>
          </a:p>
        </p:txBody>
      </p:sp>
      <p:sp>
        <p:nvSpPr>
          <p:cNvPr name="TextBox 18" id="18"/>
          <p:cNvSpPr txBox="true"/>
          <p:nvPr/>
        </p:nvSpPr>
        <p:spPr>
          <a:xfrm rot="0">
            <a:off x="5099944" y="7596741"/>
            <a:ext cx="2222752" cy="349250"/>
          </a:xfrm>
          <a:prstGeom prst="rect">
            <a:avLst/>
          </a:prstGeom>
        </p:spPr>
        <p:txBody>
          <a:bodyPr anchor="t" rtlCol="false" tIns="0" lIns="0" bIns="0" rIns="0">
            <a:spAutoFit/>
          </a:bodyPr>
          <a:lstStyle/>
          <a:p>
            <a:pPr algn="ctr">
              <a:lnSpc>
                <a:spcPts val="2800"/>
              </a:lnSpc>
            </a:pPr>
            <a:r>
              <a:rPr lang="en-US" b="true" sz="2000">
                <a:solidFill>
                  <a:srgbClr val="000000"/>
                </a:solidFill>
                <a:latin typeface="Catamaran Medium"/>
                <a:ea typeface="Catamaran Medium"/>
                <a:cs typeface="Catamaran Medium"/>
                <a:sym typeface="Catamaran Medium"/>
              </a:rPr>
              <a:t>Phase 2</a:t>
            </a:r>
          </a:p>
        </p:txBody>
      </p:sp>
      <p:sp>
        <p:nvSpPr>
          <p:cNvPr name="Freeform 19" id="19"/>
          <p:cNvSpPr/>
          <p:nvPr/>
        </p:nvSpPr>
        <p:spPr>
          <a:xfrm flipH="false" flipV="false" rot="-10800000">
            <a:off x="7322696" y="5136363"/>
            <a:ext cx="1925106" cy="2658480"/>
          </a:xfrm>
          <a:custGeom>
            <a:avLst/>
            <a:gdLst/>
            <a:ahLst/>
            <a:cxnLst/>
            <a:rect r="r" b="b" t="t" l="l"/>
            <a:pathLst>
              <a:path h="2658480" w="1925106">
                <a:moveTo>
                  <a:pt x="0" y="0"/>
                </a:moveTo>
                <a:lnTo>
                  <a:pt x="1925106" y="0"/>
                </a:lnTo>
                <a:lnTo>
                  <a:pt x="1925106" y="2658480"/>
                </a:lnTo>
                <a:lnTo>
                  <a:pt x="0" y="2658480"/>
                </a:lnTo>
                <a:lnTo>
                  <a:pt x="0" y="0"/>
                </a:lnTo>
                <a:close/>
              </a:path>
            </a:pathLst>
          </a:custGeom>
          <a:blipFill>
            <a:blip r:embed="rId5"/>
            <a:stretch>
              <a:fillRect l="0" t="0" r="0" b="0"/>
            </a:stretch>
          </a:blipFill>
        </p:spPr>
      </p:sp>
      <p:sp>
        <p:nvSpPr>
          <p:cNvPr name="Freeform 20" id="20"/>
          <p:cNvSpPr/>
          <p:nvPr/>
        </p:nvSpPr>
        <p:spPr>
          <a:xfrm flipH="true" flipV="false" rot="-7192162">
            <a:off x="4267444" y="3723089"/>
            <a:ext cx="1925106" cy="2658480"/>
          </a:xfrm>
          <a:custGeom>
            <a:avLst/>
            <a:gdLst/>
            <a:ahLst/>
            <a:cxnLst/>
            <a:rect r="r" b="b" t="t" l="l"/>
            <a:pathLst>
              <a:path h="2658480" w="1925106">
                <a:moveTo>
                  <a:pt x="1925106" y="0"/>
                </a:moveTo>
                <a:lnTo>
                  <a:pt x="0" y="0"/>
                </a:lnTo>
                <a:lnTo>
                  <a:pt x="0" y="2658480"/>
                </a:lnTo>
                <a:lnTo>
                  <a:pt x="1925106" y="2658480"/>
                </a:lnTo>
                <a:lnTo>
                  <a:pt x="1925106" y="0"/>
                </a:lnTo>
                <a:close/>
              </a:path>
            </a:pathLst>
          </a:custGeom>
          <a:blipFill>
            <a:blip r:embed="rId5"/>
            <a:stretch>
              <a:fillRect l="0" t="0" r="0" b="0"/>
            </a:stretch>
          </a:blipFill>
        </p:spPr>
      </p:sp>
      <p:sp>
        <p:nvSpPr>
          <p:cNvPr name="Freeform 21" id="21"/>
          <p:cNvSpPr/>
          <p:nvPr/>
        </p:nvSpPr>
        <p:spPr>
          <a:xfrm flipH="false" flipV="false" rot="-3443973">
            <a:off x="2997757" y="1385323"/>
            <a:ext cx="3469024" cy="1845810"/>
          </a:xfrm>
          <a:custGeom>
            <a:avLst/>
            <a:gdLst/>
            <a:ahLst/>
            <a:cxnLst/>
            <a:rect r="r" b="b" t="t" l="l"/>
            <a:pathLst>
              <a:path h="1845810" w="3469024">
                <a:moveTo>
                  <a:pt x="0" y="0"/>
                </a:moveTo>
                <a:lnTo>
                  <a:pt x="3469023" y="0"/>
                </a:lnTo>
                <a:lnTo>
                  <a:pt x="3469023" y="1845809"/>
                </a:lnTo>
                <a:lnTo>
                  <a:pt x="0" y="1845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2" id="22"/>
          <p:cNvSpPr txBox="true"/>
          <p:nvPr/>
        </p:nvSpPr>
        <p:spPr>
          <a:xfrm rot="0">
            <a:off x="1186148" y="5498268"/>
            <a:ext cx="1834105" cy="629151"/>
          </a:xfrm>
          <a:prstGeom prst="rect">
            <a:avLst/>
          </a:prstGeom>
        </p:spPr>
        <p:txBody>
          <a:bodyPr anchor="t" rtlCol="false" tIns="0" lIns="0" bIns="0" rIns="0">
            <a:spAutoFit/>
          </a:bodyPr>
          <a:lstStyle/>
          <a:p>
            <a:pPr algn="ctr">
              <a:lnSpc>
                <a:spcPts val="2597"/>
              </a:lnSpc>
            </a:pPr>
            <a:r>
              <a:rPr lang="en-US" b="true" sz="1855">
                <a:solidFill>
                  <a:srgbClr val="000000"/>
                </a:solidFill>
                <a:latin typeface="Catamaran Semi-Bold"/>
                <a:ea typeface="Catamaran Semi-Bold"/>
                <a:cs typeface="Catamaran Semi-Bold"/>
                <a:sym typeface="Catamaran Semi-Bold"/>
              </a:rPr>
              <a:t>DATA ACQUISITION</a:t>
            </a:r>
          </a:p>
        </p:txBody>
      </p:sp>
      <p:sp>
        <p:nvSpPr>
          <p:cNvPr name="TextBox 23" id="23"/>
          <p:cNvSpPr txBox="true"/>
          <p:nvPr/>
        </p:nvSpPr>
        <p:spPr>
          <a:xfrm rot="0">
            <a:off x="10732065" y="5166812"/>
            <a:ext cx="1497996" cy="1298791"/>
          </a:xfrm>
          <a:prstGeom prst="rect">
            <a:avLst/>
          </a:prstGeom>
        </p:spPr>
        <p:txBody>
          <a:bodyPr anchor="t" rtlCol="false" tIns="0" lIns="0" bIns="0" rIns="0">
            <a:spAutoFit/>
          </a:bodyPr>
          <a:lstStyle/>
          <a:p>
            <a:pPr algn="ctr" marL="0" indent="0" lvl="0">
              <a:lnSpc>
                <a:spcPts val="2597"/>
              </a:lnSpc>
              <a:spcBef>
                <a:spcPct val="0"/>
              </a:spcBef>
            </a:pPr>
            <a:r>
              <a:rPr lang="en-US" b="true" sz="1855">
                <a:solidFill>
                  <a:srgbClr val="000000"/>
                </a:solidFill>
                <a:latin typeface="Catamaran Semi-Bold"/>
                <a:ea typeface="Catamaran Semi-Bold"/>
                <a:cs typeface="Catamaran Semi-Bold"/>
                <a:sym typeface="Catamaran Semi-Bold"/>
              </a:rPr>
              <a:t> USER INTERACTION &amp; INPUT CAPTURE</a:t>
            </a:r>
          </a:p>
        </p:txBody>
      </p:sp>
      <p:sp>
        <p:nvSpPr>
          <p:cNvPr name="TextBox 24" id="24"/>
          <p:cNvSpPr txBox="true"/>
          <p:nvPr/>
        </p:nvSpPr>
        <p:spPr>
          <a:xfrm rot="0">
            <a:off x="15518875" y="5328116"/>
            <a:ext cx="1337264" cy="1298791"/>
          </a:xfrm>
          <a:prstGeom prst="rect">
            <a:avLst/>
          </a:prstGeom>
        </p:spPr>
        <p:txBody>
          <a:bodyPr anchor="t" rtlCol="false" tIns="0" lIns="0" bIns="0" rIns="0">
            <a:spAutoFit/>
          </a:bodyPr>
          <a:lstStyle/>
          <a:p>
            <a:pPr algn="ctr" marL="0" indent="0" lvl="0">
              <a:lnSpc>
                <a:spcPts val="2597"/>
              </a:lnSpc>
              <a:spcBef>
                <a:spcPct val="0"/>
              </a:spcBef>
            </a:pPr>
            <a:r>
              <a:rPr lang="en-US" b="true" sz="1855">
                <a:solidFill>
                  <a:srgbClr val="000000"/>
                </a:solidFill>
                <a:latin typeface="Catamaran Semi-Bold"/>
                <a:ea typeface="Catamaran Semi-Bold"/>
                <a:cs typeface="Catamaran Semi-Bold"/>
                <a:sym typeface="Catamaran Semi-Bold"/>
              </a:rPr>
              <a:t>REAL-TIME CLASSIFICATION &amp; DISPLAY</a:t>
            </a:r>
          </a:p>
        </p:txBody>
      </p:sp>
      <p:sp>
        <p:nvSpPr>
          <p:cNvPr name="TextBox 25" id="25"/>
          <p:cNvSpPr txBox="true"/>
          <p:nvPr/>
        </p:nvSpPr>
        <p:spPr>
          <a:xfrm rot="0">
            <a:off x="797502" y="3811794"/>
            <a:ext cx="2222752" cy="349250"/>
          </a:xfrm>
          <a:prstGeom prst="rect">
            <a:avLst/>
          </a:prstGeom>
        </p:spPr>
        <p:txBody>
          <a:bodyPr anchor="t" rtlCol="false" tIns="0" lIns="0" bIns="0" rIns="0">
            <a:spAutoFit/>
          </a:bodyPr>
          <a:lstStyle/>
          <a:p>
            <a:pPr algn="ctr">
              <a:lnSpc>
                <a:spcPts val="2800"/>
              </a:lnSpc>
            </a:pPr>
            <a:r>
              <a:rPr lang="en-US" b="true" sz="2000">
                <a:solidFill>
                  <a:srgbClr val="000000"/>
                </a:solidFill>
                <a:latin typeface="Catamaran Medium"/>
                <a:ea typeface="Catamaran Medium"/>
                <a:cs typeface="Catamaran Medium"/>
                <a:sym typeface="Catamaran Medium"/>
              </a:rPr>
              <a:t>Phase 1</a:t>
            </a:r>
          </a:p>
        </p:txBody>
      </p:sp>
      <p:sp>
        <p:nvSpPr>
          <p:cNvPr name="TextBox 26" id="26"/>
          <p:cNvSpPr txBox="true"/>
          <p:nvPr/>
        </p:nvSpPr>
        <p:spPr>
          <a:xfrm rot="0">
            <a:off x="10462098" y="3811459"/>
            <a:ext cx="2222752" cy="349250"/>
          </a:xfrm>
          <a:prstGeom prst="rect">
            <a:avLst/>
          </a:prstGeom>
        </p:spPr>
        <p:txBody>
          <a:bodyPr anchor="t" rtlCol="false" tIns="0" lIns="0" bIns="0" rIns="0">
            <a:spAutoFit/>
          </a:bodyPr>
          <a:lstStyle/>
          <a:p>
            <a:pPr algn="ctr">
              <a:lnSpc>
                <a:spcPts val="2800"/>
              </a:lnSpc>
            </a:pPr>
            <a:r>
              <a:rPr lang="en-US" b="true" sz="2000">
                <a:solidFill>
                  <a:srgbClr val="000000"/>
                </a:solidFill>
                <a:latin typeface="Catamaran Medium"/>
                <a:ea typeface="Catamaran Medium"/>
                <a:cs typeface="Catamaran Medium"/>
                <a:sym typeface="Catamaran Medium"/>
              </a:rPr>
              <a:t>Phase 3</a:t>
            </a:r>
          </a:p>
        </p:txBody>
      </p:sp>
      <p:sp>
        <p:nvSpPr>
          <p:cNvPr name="TextBox 27" id="27"/>
          <p:cNvSpPr txBox="true"/>
          <p:nvPr/>
        </p:nvSpPr>
        <p:spPr>
          <a:xfrm rot="0">
            <a:off x="15565865" y="7445593"/>
            <a:ext cx="2222752" cy="349250"/>
          </a:xfrm>
          <a:prstGeom prst="rect">
            <a:avLst/>
          </a:prstGeom>
        </p:spPr>
        <p:txBody>
          <a:bodyPr anchor="t" rtlCol="false" tIns="0" lIns="0" bIns="0" rIns="0">
            <a:spAutoFit/>
          </a:bodyPr>
          <a:lstStyle/>
          <a:p>
            <a:pPr algn="ctr">
              <a:lnSpc>
                <a:spcPts val="2800"/>
              </a:lnSpc>
            </a:pPr>
            <a:r>
              <a:rPr lang="en-US" b="true" sz="2000">
                <a:solidFill>
                  <a:srgbClr val="000000"/>
                </a:solidFill>
                <a:latin typeface="Catamaran Medium"/>
                <a:ea typeface="Catamaran Medium"/>
                <a:cs typeface="Catamaran Medium"/>
                <a:sym typeface="Catamaran Medium"/>
              </a:rPr>
              <a:t>Phase 4</a:t>
            </a:r>
          </a:p>
        </p:txBody>
      </p:sp>
      <p:sp>
        <p:nvSpPr>
          <p:cNvPr name="TextBox 28" id="28"/>
          <p:cNvSpPr txBox="true"/>
          <p:nvPr/>
        </p:nvSpPr>
        <p:spPr>
          <a:xfrm rot="0">
            <a:off x="6577243" y="362284"/>
            <a:ext cx="5382850" cy="1516961"/>
          </a:xfrm>
          <a:prstGeom prst="rect">
            <a:avLst/>
          </a:prstGeom>
        </p:spPr>
        <p:txBody>
          <a:bodyPr anchor="t" rtlCol="false" tIns="0" lIns="0" bIns="0" rIns="0">
            <a:spAutoFit/>
          </a:bodyPr>
          <a:lstStyle/>
          <a:p>
            <a:pPr algn="r">
              <a:lnSpc>
                <a:spcPts val="12217"/>
              </a:lnSpc>
            </a:pPr>
            <a:r>
              <a:rPr lang="en-US" sz="8726" spc="628">
                <a:solidFill>
                  <a:srgbClr val="333652"/>
                </a:solidFill>
                <a:latin typeface="Bobby Jones Condensed"/>
                <a:ea typeface="Bobby Jones Condensed"/>
                <a:cs typeface="Bobby Jones Condensed"/>
                <a:sym typeface="Bobby Jones Condensed"/>
              </a:rPr>
              <a:t>methodology</a:t>
            </a:r>
          </a:p>
        </p:txBody>
      </p:sp>
      <p:sp>
        <p:nvSpPr>
          <p:cNvPr name="Freeform 29" id="29"/>
          <p:cNvSpPr/>
          <p:nvPr/>
        </p:nvSpPr>
        <p:spPr>
          <a:xfrm flipH="false" flipV="false" rot="-9909453">
            <a:off x="11805211" y="-713983"/>
            <a:ext cx="7315200" cy="2762134"/>
          </a:xfrm>
          <a:custGeom>
            <a:avLst/>
            <a:gdLst/>
            <a:ahLst/>
            <a:cxnLst/>
            <a:rect r="r" b="b" t="t" l="l"/>
            <a:pathLst>
              <a:path h="2762134" w="7315200">
                <a:moveTo>
                  <a:pt x="0" y="0"/>
                </a:moveTo>
                <a:lnTo>
                  <a:pt x="7315200" y="0"/>
                </a:lnTo>
                <a:lnTo>
                  <a:pt x="7315200" y="2762134"/>
                </a:lnTo>
                <a:lnTo>
                  <a:pt x="0" y="276213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4893755">
            <a:off x="5208171" y="4457741"/>
            <a:ext cx="1306053" cy="1842028"/>
          </a:xfrm>
          <a:custGeom>
            <a:avLst/>
            <a:gdLst/>
            <a:ahLst/>
            <a:cxnLst/>
            <a:rect r="r" b="b" t="t" l="l"/>
            <a:pathLst>
              <a:path h="1842028" w="1306053">
                <a:moveTo>
                  <a:pt x="0" y="0"/>
                </a:moveTo>
                <a:lnTo>
                  <a:pt x="1306053" y="0"/>
                </a:lnTo>
                <a:lnTo>
                  <a:pt x="1306053" y="1842028"/>
                </a:lnTo>
                <a:lnTo>
                  <a:pt x="0" y="18420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1261664">
            <a:off x="6079237" y="7980115"/>
            <a:ext cx="1813989" cy="557389"/>
          </a:xfrm>
          <a:custGeom>
            <a:avLst/>
            <a:gdLst/>
            <a:ahLst/>
            <a:cxnLst/>
            <a:rect r="r" b="b" t="t" l="l"/>
            <a:pathLst>
              <a:path h="557389" w="1813989">
                <a:moveTo>
                  <a:pt x="0" y="557390"/>
                </a:moveTo>
                <a:lnTo>
                  <a:pt x="1813989" y="557390"/>
                </a:lnTo>
                <a:lnTo>
                  <a:pt x="1813989" y="0"/>
                </a:lnTo>
                <a:lnTo>
                  <a:pt x="0" y="0"/>
                </a:lnTo>
                <a:lnTo>
                  <a:pt x="0" y="55739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true" flipV="false" rot="-2220771">
            <a:off x="10522024" y="2940940"/>
            <a:ext cx="1775277" cy="674605"/>
          </a:xfrm>
          <a:custGeom>
            <a:avLst/>
            <a:gdLst/>
            <a:ahLst/>
            <a:cxnLst/>
            <a:rect r="r" b="b" t="t" l="l"/>
            <a:pathLst>
              <a:path h="674605" w="1775277">
                <a:moveTo>
                  <a:pt x="1775277" y="0"/>
                </a:moveTo>
                <a:lnTo>
                  <a:pt x="0" y="0"/>
                </a:lnTo>
                <a:lnTo>
                  <a:pt x="0" y="674606"/>
                </a:lnTo>
                <a:lnTo>
                  <a:pt x="1775277" y="674606"/>
                </a:lnTo>
                <a:lnTo>
                  <a:pt x="1775277"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10800000">
            <a:off x="12163166" y="9371163"/>
            <a:ext cx="2010210" cy="413007"/>
          </a:xfrm>
          <a:custGeom>
            <a:avLst/>
            <a:gdLst/>
            <a:ahLst/>
            <a:cxnLst/>
            <a:rect r="r" b="b" t="t" l="l"/>
            <a:pathLst>
              <a:path h="413007" w="2010210">
                <a:moveTo>
                  <a:pt x="0" y="0"/>
                </a:moveTo>
                <a:lnTo>
                  <a:pt x="2010209" y="0"/>
                </a:lnTo>
                <a:lnTo>
                  <a:pt x="2010209" y="413007"/>
                </a:lnTo>
                <a:lnTo>
                  <a:pt x="0" y="41300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7" id="7"/>
          <p:cNvGrpSpPr/>
          <p:nvPr/>
        </p:nvGrpSpPr>
        <p:grpSpPr>
          <a:xfrm rot="0">
            <a:off x="6201379" y="2350484"/>
            <a:ext cx="3462897" cy="3462897"/>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6961"/>
            </a:solidFill>
          </p:spPr>
        </p:sp>
        <p:sp>
          <p:nvSpPr>
            <p:cNvPr name="TextBox 9" id="9"/>
            <p:cNvSpPr txBox="true"/>
            <p:nvPr/>
          </p:nvSpPr>
          <p:spPr>
            <a:xfrm>
              <a:off x="76200" y="76200"/>
              <a:ext cx="660400" cy="660400"/>
            </a:xfrm>
            <a:prstGeom prst="rect">
              <a:avLst/>
            </a:prstGeom>
          </p:spPr>
          <p:txBody>
            <a:bodyPr anchor="ctr" rtlCol="false" tIns="50800" lIns="50800" bIns="50800" rIns="50800"/>
            <a:lstStyle/>
            <a:p>
              <a:pPr algn="ctr">
                <a:lnSpc>
                  <a:spcPts val="3123"/>
                </a:lnSpc>
              </a:pPr>
            </a:p>
          </p:txBody>
        </p:sp>
      </p:grpSp>
      <p:grpSp>
        <p:nvGrpSpPr>
          <p:cNvPr name="Group 10" id="10"/>
          <p:cNvGrpSpPr/>
          <p:nvPr/>
        </p:nvGrpSpPr>
        <p:grpSpPr>
          <a:xfrm rot="0">
            <a:off x="6632177" y="2869682"/>
            <a:ext cx="2511823" cy="2511813"/>
            <a:chOff x="0" y="0"/>
            <a:chExt cx="6350000" cy="6349975"/>
          </a:xfrm>
        </p:grpSpPr>
        <p:sp>
          <p:nvSpPr>
            <p:cNvPr name="Freeform 11" id="11"/>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11"/>
              <a:stretch>
                <a:fillRect l="0" t="-186" r="0" b="-186"/>
              </a:stretch>
            </a:blipFill>
          </p:spPr>
        </p:sp>
      </p:grpSp>
      <p:grpSp>
        <p:nvGrpSpPr>
          <p:cNvPr name="Group 12" id="12"/>
          <p:cNvGrpSpPr/>
          <p:nvPr/>
        </p:nvGrpSpPr>
        <p:grpSpPr>
          <a:xfrm rot="0">
            <a:off x="8116589" y="5813381"/>
            <a:ext cx="3462897" cy="346289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EA96F"/>
            </a:solidFill>
          </p:spPr>
        </p:sp>
        <p:sp>
          <p:nvSpPr>
            <p:cNvPr name="TextBox 14" id="14"/>
            <p:cNvSpPr txBox="true"/>
            <p:nvPr/>
          </p:nvSpPr>
          <p:spPr>
            <a:xfrm>
              <a:off x="76200" y="76200"/>
              <a:ext cx="660400" cy="660400"/>
            </a:xfrm>
            <a:prstGeom prst="rect">
              <a:avLst/>
            </a:prstGeom>
          </p:spPr>
          <p:txBody>
            <a:bodyPr anchor="ctr" rtlCol="false" tIns="50800" lIns="50800" bIns="50800" rIns="50800"/>
            <a:lstStyle/>
            <a:p>
              <a:pPr algn="ctr">
                <a:lnSpc>
                  <a:spcPts val="3123"/>
                </a:lnSpc>
              </a:pPr>
            </a:p>
          </p:txBody>
        </p:sp>
      </p:grpSp>
      <p:grpSp>
        <p:nvGrpSpPr>
          <p:cNvPr name="Group 15" id="15"/>
          <p:cNvGrpSpPr/>
          <p:nvPr/>
        </p:nvGrpSpPr>
        <p:grpSpPr>
          <a:xfrm rot="0">
            <a:off x="8548469" y="6245266"/>
            <a:ext cx="2599137" cy="2599127"/>
            <a:chOff x="0" y="0"/>
            <a:chExt cx="6350000" cy="6349975"/>
          </a:xfrm>
        </p:grpSpPr>
        <p:sp>
          <p:nvSpPr>
            <p:cNvPr name="Freeform 16" id="16"/>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12"/>
              <a:stretch>
                <a:fillRect l="0" t="-17766" r="0" b="-17766"/>
              </a:stretch>
            </a:blipFill>
          </p:spPr>
        </p:sp>
      </p:grpSp>
      <p:sp>
        <p:nvSpPr>
          <p:cNvPr name="TextBox 17" id="17"/>
          <p:cNvSpPr txBox="true"/>
          <p:nvPr/>
        </p:nvSpPr>
        <p:spPr>
          <a:xfrm rot="0">
            <a:off x="191810" y="6704222"/>
            <a:ext cx="5669387" cy="3312795"/>
          </a:xfrm>
          <a:prstGeom prst="rect">
            <a:avLst/>
          </a:prstGeom>
        </p:spPr>
        <p:txBody>
          <a:bodyPr anchor="t" rtlCol="false" tIns="0" lIns="0" bIns="0" rIns="0">
            <a:spAutoFit/>
          </a:bodyPr>
          <a:lstStyle/>
          <a:p>
            <a:pPr algn="just">
              <a:lnSpc>
                <a:spcPts val="3779"/>
              </a:lnSpc>
            </a:pPr>
            <a:r>
              <a:rPr lang="en-US" sz="2699">
                <a:solidFill>
                  <a:srgbClr val="333652"/>
                </a:solidFill>
                <a:latin typeface="Catamaran Light"/>
                <a:ea typeface="Catamaran Light"/>
                <a:cs typeface="Catamaran Light"/>
                <a:sym typeface="Catamaran Light"/>
              </a:rPr>
              <a:t>The workflow starts with the user drawing on a p5.js canvas, which is captured as an image. This image is passed to DoodleNet via ml5.js, producing top predictions with confidence scores. Results are then displayed dynamically on the interface.</a:t>
            </a:r>
          </a:p>
        </p:txBody>
      </p:sp>
      <p:sp>
        <p:nvSpPr>
          <p:cNvPr name="TextBox 18" id="18"/>
          <p:cNvSpPr txBox="true"/>
          <p:nvPr/>
        </p:nvSpPr>
        <p:spPr>
          <a:xfrm rot="0">
            <a:off x="5996992" y="460834"/>
            <a:ext cx="4716214" cy="1396999"/>
          </a:xfrm>
          <a:prstGeom prst="rect">
            <a:avLst/>
          </a:prstGeom>
        </p:spPr>
        <p:txBody>
          <a:bodyPr anchor="t" rtlCol="false" tIns="0" lIns="0" bIns="0" rIns="0">
            <a:spAutoFit/>
          </a:bodyPr>
          <a:lstStyle/>
          <a:p>
            <a:pPr algn="r">
              <a:lnSpc>
                <a:spcPts val="11200"/>
              </a:lnSpc>
            </a:pPr>
            <a:r>
              <a:rPr lang="en-US" sz="8000" spc="576">
                <a:solidFill>
                  <a:srgbClr val="333652"/>
                </a:solidFill>
                <a:latin typeface="Bobby Jones Condensed"/>
                <a:ea typeface="Bobby Jones Condensed"/>
                <a:cs typeface="Bobby Jones Condensed"/>
                <a:sym typeface="Bobby Jones Condensed"/>
              </a:rPr>
              <a:t>Technology </a:t>
            </a:r>
          </a:p>
        </p:txBody>
      </p:sp>
      <p:sp>
        <p:nvSpPr>
          <p:cNvPr name="TextBox 19" id="19"/>
          <p:cNvSpPr txBox="true"/>
          <p:nvPr/>
        </p:nvSpPr>
        <p:spPr>
          <a:xfrm rot="0">
            <a:off x="289973" y="5652126"/>
            <a:ext cx="5168597" cy="593140"/>
          </a:xfrm>
          <a:prstGeom prst="rect">
            <a:avLst/>
          </a:prstGeom>
        </p:spPr>
        <p:txBody>
          <a:bodyPr anchor="t" rtlCol="false" tIns="0" lIns="0" bIns="0" rIns="0">
            <a:spAutoFit/>
          </a:bodyPr>
          <a:lstStyle/>
          <a:p>
            <a:pPr algn="ctr">
              <a:lnSpc>
                <a:spcPts val="4841"/>
              </a:lnSpc>
            </a:pPr>
            <a:r>
              <a:rPr lang="en-US" b="true" sz="3457">
                <a:solidFill>
                  <a:srgbClr val="333652"/>
                </a:solidFill>
                <a:latin typeface="Catamaran Medium"/>
                <a:ea typeface="Catamaran Medium"/>
                <a:cs typeface="Catamaran Medium"/>
                <a:sym typeface="Catamaran Medium"/>
              </a:rPr>
              <a:t>SYSTEM  ARCHITECTURE</a:t>
            </a:r>
          </a:p>
        </p:txBody>
      </p:sp>
      <p:sp>
        <p:nvSpPr>
          <p:cNvPr name="TextBox 20" id="20"/>
          <p:cNvSpPr txBox="true"/>
          <p:nvPr/>
        </p:nvSpPr>
        <p:spPr>
          <a:xfrm rot="0">
            <a:off x="692601" y="2250588"/>
            <a:ext cx="4765969" cy="3128167"/>
          </a:xfrm>
          <a:prstGeom prst="rect">
            <a:avLst/>
          </a:prstGeom>
        </p:spPr>
        <p:txBody>
          <a:bodyPr anchor="t" rtlCol="false" tIns="0" lIns="0" bIns="0" rIns="0">
            <a:spAutoFit/>
          </a:bodyPr>
          <a:lstStyle/>
          <a:p>
            <a:pPr algn="just">
              <a:lnSpc>
                <a:spcPts val="3566"/>
              </a:lnSpc>
            </a:pPr>
            <a:r>
              <a:rPr lang="en-US" sz="2547">
                <a:solidFill>
                  <a:srgbClr val="333652"/>
                </a:solidFill>
                <a:latin typeface="Catamaran Light"/>
                <a:ea typeface="Catamaran Light"/>
                <a:cs typeface="Catamaran Light"/>
                <a:sym typeface="Catamaran Light"/>
              </a:rPr>
              <a:t>The system is built with p5.js for drawing interactions and ml5.js to load the DoodleNet model. TensorFlow.js handles the CNN inference in the browser, while HTML/CSS/JS provides the frontend framework.</a:t>
            </a:r>
          </a:p>
        </p:txBody>
      </p:sp>
      <p:sp>
        <p:nvSpPr>
          <p:cNvPr name="TextBox 21" id="21"/>
          <p:cNvSpPr txBox="true"/>
          <p:nvPr/>
        </p:nvSpPr>
        <p:spPr>
          <a:xfrm rot="0">
            <a:off x="1028700" y="793041"/>
            <a:ext cx="4093771" cy="1288184"/>
          </a:xfrm>
          <a:prstGeom prst="rect">
            <a:avLst/>
          </a:prstGeom>
        </p:spPr>
        <p:txBody>
          <a:bodyPr anchor="t" rtlCol="false" tIns="0" lIns="0" bIns="0" rIns="0">
            <a:spAutoFit/>
          </a:bodyPr>
          <a:lstStyle/>
          <a:p>
            <a:pPr algn="ctr">
              <a:lnSpc>
                <a:spcPts val="5143"/>
              </a:lnSpc>
            </a:pPr>
            <a:r>
              <a:rPr lang="en-US" b="true" sz="3673">
                <a:solidFill>
                  <a:srgbClr val="333652"/>
                </a:solidFill>
                <a:latin typeface="Catamaran Medium"/>
                <a:ea typeface="Catamaran Medium"/>
                <a:cs typeface="Catamaran Medium"/>
                <a:sym typeface="Catamaran Medium"/>
              </a:rPr>
              <a:t>TOOLS &amp; TECHNOLOGIES</a:t>
            </a:r>
          </a:p>
        </p:txBody>
      </p:sp>
      <p:sp>
        <p:nvSpPr>
          <p:cNvPr name="TextBox 22" id="22"/>
          <p:cNvSpPr txBox="true"/>
          <p:nvPr/>
        </p:nvSpPr>
        <p:spPr>
          <a:xfrm rot="0">
            <a:off x="11922386" y="2097800"/>
            <a:ext cx="6275552" cy="7479866"/>
          </a:xfrm>
          <a:prstGeom prst="rect">
            <a:avLst/>
          </a:prstGeom>
        </p:spPr>
        <p:txBody>
          <a:bodyPr anchor="t" rtlCol="false" tIns="0" lIns="0" bIns="0" rIns="0">
            <a:spAutoFit/>
          </a:bodyPr>
          <a:lstStyle/>
          <a:p>
            <a:pPr algn="just">
              <a:lnSpc>
                <a:spcPts val="4576"/>
              </a:lnSpc>
            </a:pPr>
            <a:r>
              <a:rPr lang="en-US" sz="3269">
                <a:solidFill>
                  <a:srgbClr val="333652"/>
                </a:solidFill>
                <a:latin typeface="Catamaran Light"/>
                <a:ea typeface="Catamaran Light"/>
                <a:cs typeface="Catamaran Light"/>
                <a:sym typeface="Catamaran Light"/>
              </a:rPr>
              <a:t>DoodleNet is a Convolutional Neural Network (CNN) pre-trained on Quick, Draw! data. It extracts spatial features from sketches and outputs top-5 predictions with confidence scores.</a:t>
            </a:r>
          </a:p>
          <a:p>
            <a:pPr algn="just">
              <a:lnSpc>
                <a:spcPts val="4576"/>
              </a:lnSpc>
            </a:pPr>
          </a:p>
          <a:p>
            <a:pPr algn="just">
              <a:lnSpc>
                <a:spcPts val="4576"/>
              </a:lnSpc>
            </a:pPr>
            <a:r>
              <a:rPr lang="en-US" sz="3269">
                <a:solidFill>
                  <a:srgbClr val="333652"/>
                </a:solidFill>
                <a:latin typeface="Catamaran Light"/>
                <a:ea typeface="Catamaran Light"/>
                <a:cs typeface="Catamaran Light"/>
                <a:sym typeface="Catamaran Light"/>
              </a:rPr>
              <a:t>The model is optimized for lightweight inference in browsers, making it suitable for real-time, interactive doodle classification. Running entirely client-side ensures fast response times and scalability.</a:t>
            </a:r>
          </a:p>
          <a:p>
            <a:pPr algn="just">
              <a:lnSpc>
                <a:spcPts val="4576"/>
              </a:lnSpc>
            </a:pPr>
          </a:p>
        </p:txBody>
      </p:sp>
      <p:sp>
        <p:nvSpPr>
          <p:cNvPr name="TextBox 23" id="23"/>
          <p:cNvSpPr txBox="true"/>
          <p:nvPr/>
        </p:nvSpPr>
        <p:spPr>
          <a:xfrm rot="0">
            <a:off x="12920174" y="942975"/>
            <a:ext cx="4339126" cy="730613"/>
          </a:xfrm>
          <a:prstGeom prst="rect">
            <a:avLst/>
          </a:prstGeom>
        </p:spPr>
        <p:txBody>
          <a:bodyPr anchor="t" rtlCol="false" tIns="0" lIns="0" bIns="0" rIns="0">
            <a:spAutoFit/>
          </a:bodyPr>
          <a:lstStyle/>
          <a:p>
            <a:pPr algn="ctr" marL="0" indent="0" lvl="0">
              <a:lnSpc>
                <a:spcPts val="5930"/>
              </a:lnSpc>
              <a:spcBef>
                <a:spcPct val="0"/>
              </a:spcBef>
            </a:pPr>
            <a:r>
              <a:rPr lang="en-US" sz="4235">
                <a:solidFill>
                  <a:srgbClr val="333652"/>
                </a:solidFill>
                <a:latin typeface="Catamaran"/>
                <a:ea typeface="Catamaran"/>
                <a:cs typeface="Catamaran"/>
                <a:sym typeface="Catamaran"/>
              </a:rPr>
              <a:t>MODEL DETAILS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DAG1u6wgpTw</dc:identifier>
  <dcterms:modified xsi:type="dcterms:W3CDTF">2011-08-01T06:04:30Z</dcterms:modified>
  <cp:revision>1</cp:revision>
  <dc:title>Colorful Doodle Creative Project Presentation</dc:title>
</cp:coreProperties>
</file>