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exend ExtraBold"/>
      <p:bold r:id="rId14"/>
    </p:embeddedFont>
    <p:embeddedFont>
      <p:font typeface="Economica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font" Target="fonts/LexendExtraBold-bold.fntdata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0e17047f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0e17047f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0e17047f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0e17047f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0e17047f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0e17047f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0e17047f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0e17047f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0e17047f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0e17047f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0e17047f8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0e17047f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0e17047f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0e17047f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43900" y="930200"/>
            <a:ext cx="5709600" cy="14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55">
                <a:latin typeface="Comfortaa"/>
                <a:ea typeface="Comfortaa"/>
                <a:cs typeface="Comfortaa"/>
                <a:sym typeface="Comfortaa"/>
              </a:rPr>
              <a:t>States Incurring Losses</a:t>
            </a:r>
            <a:endParaRPr b="1" sz="2955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55">
                <a:latin typeface="Comfortaa"/>
                <a:ea typeface="Comfortaa"/>
                <a:cs typeface="Comfortaa"/>
                <a:sym typeface="Comfortaa"/>
              </a:rPr>
              <a:t>A small profit is better than a big loss. - By Ron Rash</a:t>
            </a:r>
            <a:endParaRPr b="1" i="1" sz="1255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5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0" y="44850"/>
            <a:ext cx="2739901" cy="275457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03425" y="2167800"/>
            <a:ext cx="2323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74EA7"/>
                </a:solidFill>
                <a:latin typeface="Impact"/>
                <a:ea typeface="Impact"/>
                <a:cs typeface="Impact"/>
                <a:sym typeface="Impact"/>
              </a:rPr>
              <a:t>Unicorn Company</a:t>
            </a:r>
            <a:endParaRPr sz="2000">
              <a:solidFill>
                <a:srgbClr val="674EA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445775" y="3182100"/>
            <a:ext cx="2644800" cy="1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Presented By: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Faustina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Megha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Sneha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97550" y="1874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522"/>
              <a:t>Introduction</a:t>
            </a:r>
            <a:r>
              <a:rPr lang="en-GB"/>
              <a:t>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02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700"/>
              <a:t>Uncovering  where Unicorn is losing money and its solutions. </a:t>
            </a:r>
            <a:endParaRPr sz="27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5825" y="3388375"/>
            <a:ext cx="1624650" cy="16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987450"/>
            <a:ext cx="8404674" cy="36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384150" y="304175"/>
            <a:ext cx="61887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Profit &amp; Loss By State</a:t>
            </a:r>
            <a:endParaRPr sz="22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7104675" y="3274825"/>
            <a:ext cx="647700" cy="2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Loss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7104675" y="3570850"/>
            <a:ext cx="647700" cy="212700"/>
          </a:xfrm>
          <a:prstGeom prst="rect">
            <a:avLst/>
          </a:prstGeom>
          <a:solidFill>
            <a:srgbClr val="8943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Profit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2775" y="4028000"/>
            <a:ext cx="1091599" cy="10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4643975" y="1993501"/>
            <a:ext cx="41814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Investigating 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Negative 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correlation between sales and profit in 2015-2018 ( States in Losses)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000" y="3677300"/>
            <a:ext cx="1359875" cy="13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4196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5345175" y="925050"/>
            <a:ext cx="35523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Negative correlation between Average Discount and Profit (States).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125" y="3700350"/>
            <a:ext cx="1317875" cy="1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925" y="75800"/>
            <a:ext cx="508960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4344625" y="3447250"/>
            <a:ext cx="984900" cy="106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3917825" y="1674375"/>
            <a:ext cx="1411800" cy="1317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5176325" y="2582700"/>
            <a:ext cx="1061400" cy="48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>
            <a:stCxn id="96" idx="6"/>
          </p:cNvCxnSpPr>
          <p:nvPr/>
        </p:nvCxnSpPr>
        <p:spPr>
          <a:xfrm flipH="1" rot="10800000">
            <a:off x="5329525" y="3097150"/>
            <a:ext cx="886500" cy="88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6150300" y="2582700"/>
            <a:ext cx="21120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Illinois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Pennsylvania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Ohio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Texas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4333800" y="451600"/>
            <a:ext cx="4579500" cy="208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High discount rates incurring losses in all the categories.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9750" y="3601575"/>
            <a:ext cx="1389524" cy="138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400" y="3223650"/>
            <a:ext cx="20955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76600"/>
            <a:ext cx="3951450" cy="49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29950" cy="47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5307650" y="1357000"/>
            <a:ext cx="36552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Furniture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category products incur significant losses as a result of extensive discounting !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475" y="3447225"/>
            <a:ext cx="1838525" cy="15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Recommendations</a:t>
            </a:r>
            <a:endParaRPr b="1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Conduct a comprehensive analysis of the states that are </a:t>
            </a:r>
            <a:r>
              <a:rPr lang="en-GB"/>
              <a:t>Incurring</a:t>
            </a:r>
            <a:r>
              <a:rPr lang="en-GB"/>
              <a:t> losses.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Delve deeper into the between Average discount/ Profit </a:t>
            </a:r>
            <a:r>
              <a:rPr lang="en-GB"/>
              <a:t> relationship  in </a:t>
            </a:r>
            <a:r>
              <a:rPr lang="en-GB"/>
              <a:t>the </a:t>
            </a:r>
            <a:r>
              <a:rPr lang="en-GB"/>
              <a:t>Furniture</a:t>
            </a:r>
            <a:r>
              <a:rPr lang="en-GB"/>
              <a:t> category.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</a:t>
            </a:r>
            <a:r>
              <a:rPr lang="en-GB"/>
              <a:t>nvestigate the </a:t>
            </a:r>
            <a:r>
              <a:rPr lang="en-GB"/>
              <a:t>worst performing </a:t>
            </a:r>
            <a:r>
              <a:rPr lang="en-GB"/>
              <a:t>products</a:t>
            </a:r>
            <a:r>
              <a:rPr lang="en-GB"/>
              <a:t> in this category.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125" y="3678450"/>
            <a:ext cx="1406875" cy="13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