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b6182b86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b6182b86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6182b86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6182b86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b6182b86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b6182b86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b6182b86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b6182b86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b6182b86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b6182b86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58bde8ee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58bde8e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b6182b86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b6182b86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b6182b86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b6182b86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b6182b86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b6182b86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b6182b86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b6182b86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b6182b8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b6182b8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b6182b86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b6182b86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b6182b86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b6182b86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b6182b86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b6182b86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b6182b86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b6182b86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44300" y="1645500"/>
            <a:ext cx="6060300" cy="1852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b="1" lang="en-GB" sz="4620">
                <a:solidFill>
                  <a:srgbClr val="0E0A66"/>
                </a:solidFill>
                <a:latin typeface="Arial"/>
                <a:ea typeface="Arial"/>
                <a:cs typeface="Arial"/>
                <a:sym typeface="Arial"/>
              </a:rPr>
              <a:t>Travel Tide</a:t>
            </a:r>
            <a:endParaRPr b="1" sz="4620">
              <a:solidFill>
                <a:srgbClr val="0E0A66"/>
              </a:solidFill>
              <a:latin typeface="Arial"/>
              <a:ea typeface="Arial"/>
              <a:cs typeface="Arial"/>
              <a:sym typeface="Arial"/>
            </a:endParaRPr>
          </a:p>
          <a:p>
            <a:pPr indent="0" lvl="0" marL="0" rtl="0" algn="ctr">
              <a:lnSpc>
                <a:spcPct val="115000"/>
              </a:lnSpc>
              <a:spcBef>
                <a:spcPts val="0"/>
              </a:spcBef>
              <a:spcAft>
                <a:spcPts val="0"/>
              </a:spcAft>
              <a:buClr>
                <a:schemeClr val="dk1"/>
              </a:buClr>
              <a:buSzPts val="990"/>
              <a:buFont typeface="Arial"/>
              <a:buNone/>
            </a:pPr>
            <a:r>
              <a:rPr b="1" i="1" lang="en-GB" sz="1600">
                <a:latin typeface="Arial"/>
                <a:ea typeface="Arial"/>
                <a:cs typeface="Arial"/>
                <a:sym typeface="Arial"/>
              </a:rPr>
              <a:t>Customer Segmentation  Analysis &amp; Perk’s Distribution </a:t>
            </a:r>
            <a:endParaRPr b="1" i="1" sz="1600">
              <a:latin typeface="Arial"/>
              <a:ea typeface="Arial"/>
              <a:cs typeface="Arial"/>
              <a:sym typeface="Arial"/>
            </a:endParaRPr>
          </a:p>
          <a:p>
            <a:pPr indent="0" lvl="0" marL="0" rtl="0" algn="ctr">
              <a:spcBef>
                <a:spcPts val="0"/>
              </a:spcBef>
              <a:spcAft>
                <a:spcPts val="0"/>
              </a:spcAft>
              <a:buSzPts val="990"/>
              <a:buNone/>
            </a:pPr>
            <a:r>
              <a:t/>
            </a:r>
            <a:endParaRPr sz="3380"/>
          </a:p>
        </p:txBody>
      </p:sp>
      <p:sp>
        <p:nvSpPr>
          <p:cNvPr id="63" name="Google Shape;63;p13"/>
          <p:cNvSpPr txBox="1"/>
          <p:nvPr>
            <p:ph idx="1" type="subTitle"/>
          </p:nvPr>
        </p:nvSpPr>
        <p:spPr>
          <a:xfrm>
            <a:off x="6049600" y="4432801"/>
            <a:ext cx="2855100" cy="627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GB" sz="1900">
                <a:latin typeface="Arial"/>
                <a:ea typeface="Arial"/>
                <a:cs typeface="Arial"/>
                <a:sym typeface="Arial"/>
              </a:rPr>
              <a:t>By - Sneha Vora</a:t>
            </a:r>
            <a:endParaRPr b="1" sz="1900">
              <a:latin typeface="Arial"/>
              <a:ea typeface="Arial"/>
              <a:cs typeface="Arial"/>
              <a:sym typeface="Arial"/>
            </a:endParaRPr>
          </a:p>
        </p:txBody>
      </p:sp>
      <p:pic>
        <p:nvPicPr>
          <p:cNvPr id="64" name="Google Shape;64;p13"/>
          <p:cNvPicPr preferRelativeResize="0"/>
          <p:nvPr/>
        </p:nvPicPr>
        <p:blipFill>
          <a:blip r:embed="rId3">
            <a:alphaModFix/>
          </a:blip>
          <a:stretch>
            <a:fillRect/>
          </a:stretch>
        </p:blipFill>
        <p:spPr>
          <a:xfrm>
            <a:off x="173825" y="364050"/>
            <a:ext cx="2406625" cy="4475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30925"/>
            <a:ext cx="36570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3333"/>
              <a:buFont typeface="Arial"/>
              <a:buNone/>
            </a:pPr>
            <a:r>
              <a:t/>
            </a:r>
            <a:endParaRPr sz="3300">
              <a:solidFill>
                <a:srgbClr val="41464D"/>
              </a:solidFill>
              <a:latin typeface="Arial"/>
              <a:ea typeface="Arial"/>
              <a:cs typeface="Arial"/>
              <a:sym typeface="Arial"/>
            </a:endParaRPr>
          </a:p>
          <a:p>
            <a:pPr indent="0" lvl="0" marL="0" rtl="0" algn="l">
              <a:lnSpc>
                <a:spcPct val="115000"/>
              </a:lnSpc>
              <a:spcBef>
                <a:spcPts val="0"/>
              </a:spcBef>
              <a:spcAft>
                <a:spcPts val="0"/>
              </a:spcAft>
              <a:buClr>
                <a:schemeClr val="dk1"/>
              </a:buClr>
              <a:buSzPct val="32247"/>
              <a:buFont typeface="Arial"/>
              <a:buNone/>
            </a:pPr>
            <a:r>
              <a:rPr lang="en-GB" sz="3411">
                <a:solidFill>
                  <a:srgbClr val="41464D"/>
                </a:solidFill>
                <a:latin typeface="Source Serif Pro"/>
                <a:ea typeface="Source Serif Pro"/>
                <a:cs typeface="Source Serif Pro"/>
                <a:sym typeface="Source Serif Pro"/>
              </a:rPr>
              <a:t>Business Breeze</a:t>
            </a:r>
            <a:endParaRPr sz="4311">
              <a:latin typeface="Source Serif Pro"/>
              <a:ea typeface="Source Serif Pro"/>
              <a:cs typeface="Source Serif Pro"/>
              <a:sym typeface="Source Serif Pro"/>
            </a:endParaRPr>
          </a:p>
        </p:txBody>
      </p:sp>
      <p:sp>
        <p:nvSpPr>
          <p:cNvPr id="124" name="Google Shape;124;p22"/>
          <p:cNvSpPr txBox="1"/>
          <p:nvPr>
            <p:ph idx="1" type="body"/>
          </p:nvPr>
        </p:nvSpPr>
        <p:spPr>
          <a:xfrm>
            <a:off x="265500" y="1012450"/>
            <a:ext cx="3749400" cy="36777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41464D"/>
              </a:buClr>
              <a:buSzPts val="1500"/>
              <a:buFont typeface="Source Serif Pro"/>
              <a:buChar char="❏"/>
            </a:pPr>
            <a:r>
              <a:rPr lang="en-GB" sz="1500">
                <a:solidFill>
                  <a:srgbClr val="41464D"/>
                </a:solidFill>
                <a:latin typeface="Source Serif Pro"/>
                <a:ea typeface="Source Serif Pro"/>
                <a:cs typeface="Source Serif Pro"/>
                <a:sym typeface="Source Serif Pro"/>
              </a:rPr>
              <a:t>Offer: Free Cancellation</a:t>
            </a:r>
            <a:endParaRPr sz="1500">
              <a:solidFill>
                <a:srgbClr val="41464D"/>
              </a:solidFill>
              <a:latin typeface="Source Serif Pro"/>
              <a:ea typeface="Source Serif Pro"/>
              <a:cs typeface="Source Serif Pro"/>
              <a:sym typeface="Source Serif Pro"/>
            </a:endParaRPr>
          </a:p>
          <a:p>
            <a:pPr indent="0" lvl="0" marL="457200" rtl="0" algn="l">
              <a:spcBef>
                <a:spcPts val="1200"/>
              </a:spcBef>
              <a:spcAft>
                <a:spcPts val="0"/>
              </a:spcAft>
              <a:buNone/>
            </a:pPr>
            <a:r>
              <a:t/>
            </a:r>
            <a:endParaRPr sz="1500">
              <a:solidFill>
                <a:srgbClr val="41464D"/>
              </a:solidFill>
              <a:latin typeface="Source Serif Pro"/>
              <a:ea typeface="Source Serif Pro"/>
              <a:cs typeface="Source Serif Pro"/>
              <a:sym typeface="Source Serif Pro"/>
            </a:endParaRPr>
          </a:p>
          <a:p>
            <a:pPr indent="-323850" lvl="0" marL="457200" rtl="0" algn="l">
              <a:spcBef>
                <a:spcPts val="1200"/>
              </a:spcBef>
              <a:spcAft>
                <a:spcPts val="0"/>
              </a:spcAft>
              <a:buClr>
                <a:srgbClr val="41464D"/>
              </a:buClr>
              <a:buSzPts val="1500"/>
              <a:buFont typeface="Source Serif Pro"/>
              <a:buChar char="❏"/>
            </a:pPr>
            <a:r>
              <a:rPr lang="en-GB" sz="1500">
                <a:solidFill>
                  <a:srgbClr val="41464D"/>
                </a:solidFill>
                <a:latin typeface="Source Serif Pro"/>
                <a:ea typeface="Source Serif Pro"/>
                <a:cs typeface="Source Serif Pro"/>
                <a:sym typeface="Source Serif Pro"/>
              </a:rPr>
              <a:t>Provide the flexibility of free cancellations to accommodate last-minute changes often required by business travellers</a:t>
            </a:r>
            <a:endParaRPr sz="1500">
              <a:solidFill>
                <a:srgbClr val="41464D"/>
              </a:solidFill>
              <a:latin typeface="Source Serif Pro"/>
              <a:ea typeface="Source Serif Pro"/>
              <a:cs typeface="Source Serif Pro"/>
              <a:sym typeface="Source Serif Pro"/>
            </a:endParaRPr>
          </a:p>
          <a:p>
            <a:pPr indent="0" lvl="0" marL="457200" rtl="0" algn="l">
              <a:spcBef>
                <a:spcPts val="1200"/>
              </a:spcBef>
              <a:spcAft>
                <a:spcPts val="0"/>
              </a:spcAft>
              <a:buNone/>
            </a:pPr>
            <a:r>
              <a:rPr lang="en-GB" sz="1500">
                <a:solidFill>
                  <a:srgbClr val="41464D"/>
                </a:solidFill>
                <a:latin typeface="Source Serif Pro"/>
                <a:ea typeface="Source Serif Pro"/>
                <a:cs typeface="Source Serif Pro"/>
                <a:sym typeface="Source Serif Pro"/>
              </a:rPr>
              <a:t>. </a:t>
            </a:r>
            <a:endParaRPr sz="1500">
              <a:solidFill>
                <a:srgbClr val="41464D"/>
              </a:solidFill>
              <a:latin typeface="Source Serif Pro"/>
              <a:ea typeface="Source Serif Pro"/>
              <a:cs typeface="Source Serif Pro"/>
              <a:sym typeface="Source Serif Pro"/>
            </a:endParaRPr>
          </a:p>
          <a:p>
            <a:pPr indent="-323850" lvl="0" marL="457200" rtl="0" algn="l">
              <a:spcBef>
                <a:spcPts val="1200"/>
              </a:spcBef>
              <a:spcAft>
                <a:spcPts val="0"/>
              </a:spcAft>
              <a:buClr>
                <a:srgbClr val="41464D"/>
              </a:buClr>
              <a:buSzPts val="1500"/>
              <a:buFont typeface="Source Serif Pro"/>
              <a:buChar char="❏"/>
            </a:pPr>
            <a:r>
              <a:rPr lang="en-GB" sz="1500">
                <a:solidFill>
                  <a:srgbClr val="41464D"/>
                </a:solidFill>
                <a:latin typeface="Source Serif Pro"/>
                <a:ea typeface="Source Serif Pro"/>
                <a:cs typeface="Source Serif Pro"/>
                <a:sym typeface="Source Serif Pro"/>
              </a:rPr>
              <a:t>Business travellers need flexibility due to unpredictable schedules. Free cancellation offers them peace of mind and convenience</a:t>
            </a:r>
            <a:endParaRPr sz="1500">
              <a:latin typeface="Source Serif Pro"/>
              <a:ea typeface="Source Serif Pro"/>
              <a:cs typeface="Source Serif Pro"/>
              <a:sym typeface="Source Serif Pro"/>
            </a:endParaRPr>
          </a:p>
        </p:txBody>
      </p:sp>
      <p:pic>
        <p:nvPicPr>
          <p:cNvPr id="125" name="Google Shape;125;p22"/>
          <p:cNvPicPr preferRelativeResize="0"/>
          <p:nvPr/>
        </p:nvPicPr>
        <p:blipFill>
          <a:blip r:embed="rId3">
            <a:alphaModFix/>
          </a:blip>
          <a:stretch>
            <a:fillRect/>
          </a:stretch>
        </p:blipFill>
        <p:spPr>
          <a:xfrm>
            <a:off x="4167300" y="152400"/>
            <a:ext cx="4824300" cy="47743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21675"/>
            <a:ext cx="25377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000">
                <a:latin typeface="Source Serif Pro"/>
                <a:ea typeface="Source Serif Pro"/>
                <a:cs typeface="Source Serif Pro"/>
                <a:sym typeface="Source Serif Pro"/>
              </a:rPr>
              <a:t>Elite Flyers</a:t>
            </a:r>
            <a:endParaRPr sz="3000">
              <a:latin typeface="Source Serif Pro"/>
              <a:ea typeface="Source Serif Pro"/>
              <a:cs typeface="Source Serif Pro"/>
              <a:sym typeface="Source Serif Pro"/>
            </a:endParaRPr>
          </a:p>
        </p:txBody>
      </p:sp>
      <p:sp>
        <p:nvSpPr>
          <p:cNvPr id="131" name="Google Shape;131;p23"/>
          <p:cNvSpPr txBox="1"/>
          <p:nvPr>
            <p:ph idx="1" type="body"/>
          </p:nvPr>
        </p:nvSpPr>
        <p:spPr>
          <a:xfrm>
            <a:off x="311700" y="1225225"/>
            <a:ext cx="3758700" cy="3354000"/>
          </a:xfrm>
          <a:prstGeom prst="rect">
            <a:avLst/>
          </a:prstGeom>
        </p:spPr>
        <p:txBody>
          <a:bodyPr anchorCtr="0" anchor="t" bIns="91425" lIns="91425" spcFirstLastPara="1" rIns="91425" wrap="square" tIns="91425">
            <a:normAutofit fontScale="55000"/>
          </a:bodyPr>
          <a:lstStyle/>
          <a:p>
            <a:pPr indent="-338613" lvl="0" marL="457200" rtl="0" algn="l">
              <a:spcBef>
                <a:spcPts val="1200"/>
              </a:spcBef>
              <a:spcAft>
                <a:spcPts val="0"/>
              </a:spcAft>
              <a:buClr>
                <a:srgbClr val="41464D"/>
              </a:buClr>
              <a:buSzPct val="100000"/>
              <a:buFont typeface="Arial"/>
              <a:buChar char="❏"/>
            </a:pPr>
            <a:r>
              <a:rPr lang="en-GB" sz="3150">
                <a:solidFill>
                  <a:srgbClr val="41464D"/>
                </a:solidFill>
                <a:latin typeface="Source Serif Pro"/>
                <a:ea typeface="Source Serif Pro"/>
                <a:cs typeface="Source Serif Pro"/>
                <a:sym typeface="Source Serif Pro"/>
              </a:rPr>
              <a:t>Offer</a:t>
            </a:r>
            <a:r>
              <a:rPr lang="en-GB" sz="3150">
                <a:solidFill>
                  <a:srgbClr val="41464D"/>
                </a:solidFill>
                <a:latin typeface="Source Serif Pro"/>
                <a:ea typeface="Source Serif Pro"/>
                <a:cs typeface="Source Serif Pro"/>
                <a:sym typeface="Source Serif Pro"/>
              </a:rPr>
              <a:t>: 1 Extra Bag with VIP Lounge Access</a:t>
            </a:r>
            <a:endParaRPr sz="3150">
              <a:solidFill>
                <a:srgbClr val="41464D"/>
              </a:solidFill>
              <a:latin typeface="Source Serif Pro"/>
              <a:ea typeface="Source Serif Pro"/>
              <a:cs typeface="Source Serif Pro"/>
              <a:sym typeface="Source Serif Pro"/>
            </a:endParaRPr>
          </a:p>
          <a:p>
            <a:pPr indent="0" lvl="0" marL="457200" rtl="0" algn="l">
              <a:spcBef>
                <a:spcPts val="1200"/>
              </a:spcBef>
              <a:spcAft>
                <a:spcPts val="0"/>
              </a:spcAft>
              <a:buNone/>
            </a:pPr>
            <a:r>
              <a:t/>
            </a:r>
            <a:endParaRPr sz="3150">
              <a:solidFill>
                <a:srgbClr val="41464D"/>
              </a:solidFill>
              <a:latin typeface="Source Serif Pro"/>
              <a:ea typeface="Source Serif Pro"/>
              <a:cs typeface="Source Serif Pro"/>
              <a:sym typeface="Source Serif Pro"/>
            </a:endParaRPr>
          </a:p>
          <a:p>
            <a:pPr indent="-338613" lvl="0" marL="457200" rtl="0" algn="l">
              <a:spcBef>
                <a:spcPts val="1200"/>
              </a:spcBef>
              <a:spcAft>
                <a:spcPts val="0"/>
              </a:spcAft>
              <a:buClr>
                <a:srgbClr val="41464D"/>
              </a:buClr>
              <a:buSzPct val="100000"/>
              <a:buFont typeface="Source Serif Pro"/>
              <a:buChar char="❏"/>
            </a:pPr>
            <a:r>
              <a:rPr lang="en-GB" sz="3150">
                <a:solidFill>
                  <a:srgbClr val="41464D"/>
                </a:solidFill>
                <a:latin typeface="Source Serif Pro"/>
                <a:ea typeface="Source Serif Pro"/>
                <a:cs typeface="Source Serif Pro"/>
                <a:sym typeface="Source Serif Pro"/>
              </a:rPr>
              <a:t>Offer an additional checked baggage allowance and access to exclusive VIP Lounges. This enhances their travel comfort and convenience.</a:t>
            </a:r>
            <a:endParaRPr sz="3150">
              <a:solidFill>
                <a:srgbClr val="41464D"/>
              </a:solidFill>
              <a:latin typeface="Source Serif Pro"/>
              <a:ea typeface="Source Serif Pro"/>
              <a:cs typeface="Source Serif Pro"/>
              <a:sym typeface="Source Serif Pro"/>
            </a:endParaRPr>
          </a:p>
          <a:p>
            <a:pPr indent="0" lvl="0" marL="0" rtl="0" algn="l">
              <a:spcBef>
                <a:spcPts val="1200"/>
              </a:spcBef>
              <a:spcAft>
                <a:spcPts val="1200"/>
              </a:spcAft>
              <a:buNone/>
            </a:pPr>
            <a:r>
              <a:t/>
            </a:r>
            <a:endParaRPr>
              <a:latin typeface="Source Serif Pro"/>
              <a:ea typeface="Source Serif Pro"/>
              <a:cs typeface="Source Serif Pro"/>
              <a:sym typeface="Source Serif Pro"/>
            </a:endParaRPr>
          </a:p>
        </p:txBody>
      </p:sp>
      <p:pic>
        <p:nvPicPr>
          <p:cNvPr id="132" name="Google Shape;132;p23"/>
          <p:cNvPicPr preferRelativeResize="0"/>
          <p:nvPr/>
        </p:nvPicPr>
        <p:blipFill>
          <a:blip r:embed="rId3">
            <a:alphaModFix/>
          </a:blip>
          <a:stretch>
            <a:fillRect/>
          </a:stretch>
        </p:blipFill>
        <p:spPr>
          <a:xfrm>
            <a:off x="3913125" y="730825"/>
            <a:ext cx="5088000" cy="3552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5925"/>
            <a:ext cx="3684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000">
                <a:latin typeface="Source Serif Pro"/>
                <a:ea typeface="Source Serif Pro"/>
                <a:cs typeface="Source Serif Pro"/>
                <a:sym typeface="Source Serif Pro"/>
              </a:rPr>
              <a:t>Long Term Lodgers</a:t>
            </a:r>
            <a:endParaRPr sz="3000">
              <a:latin typeface="Source Serif Pro"/>
              <a:ea typeface="Source Serif Pro"/>
              <a:cs typeface="Source Serif Pro"/>
              <a:sym typeface="Source Serif Pro"/>
            </a:endParaRPr>
          </a:p>
        </p:txBody>
      </p:sp>
      <p:sp>
        <p:nvSpPr>
          <p:cNvPr id="138" name="Google Shape;138;p24"/>
          <p:cNvSpPr txBox="1"/>
          <p:nvPr>
            <p:ph idx="1" type="body"/>
          </p:nvPr>
        </p:nvSpPr>
        <p:spPr>
          <a:xfrm>
            <a:off x="311700" y="1308475"/>
            <a:ext cx="3953100" cy="3354000"/>
          </a:xfrm>
          <a:prstGeom prst="rect">
            <a:avLst/>
          </a:prstGeom>
        </p:spPr>
        <p:txBody>
          <a:bodyPr anchorCtr="0" anchor="t" bIns="91425" lIns="91425" spcFirstLastPara="1" rIns="91425" wrap="square" tIns="91425">
            <a:normAutofit lnSpcReduction="10000"/>
          </a:bodyPr>
          <a:lstStyle/>
          <a:p>
            <a:pPr indent="-341870" lvl="0" marL="457200" rtl="0" algn="l">
              <a:spcBef>
                <a:spcPts val="1200"/>
              </a:spcBef>
              <a:spcAft>
                <a:spcPts val="0"/>
              </a:spcAft>
              <a:buClr>
                <a:srgbClr val="41464D"/>
              </a:buClr>
              <a:buSzPts val="1784"/>
              <a:buChar char="❏"/>
            </a:pPr>
            <a:r>
              <a:rPr lang="en-GB" sz="1783">
                <a:solidFill>
                  <a:srgbClr val="41464D"/>
                </a:solidFill>
                <a:latin typeface="Source Serif Pro"/>
                <a:ea typeface="Source Serif Pro"/>
                <a:cs typeface="Source Serif Pro"/>
                <a:sym typeface="Source Serif Pro"/>
              </a:rPr>
              <a:t>Offer</a:t>
            </a:r>
            <a:r>
              <a:rPr lang="en-GB" sz="1783">
                <a:solidFill>
                  <a:srgbClr val="41464D"/>
                </a:solidFill>
                <a:latin typeface="Source Serif Pro"/>
                <a:ea typeface="Source Serif Pro"/>
                <a:cs typeface="Source Serif Pro"/>
                <a:sym typeface="Source Serif Pro"/>
              </a:rPr>
              <a:t>: 1 Night with Hotel Meal Free</a:t>
            </a:r>
            <a:endParaRPr sz="1783">
              <a:solidFill>
                <a:srgbClr val="41464D"/>
              </a:solidFill>
              <a:latin typeface="Source Serif Pro"/>
              <a:ea typeface="Source Serif Pro"/>
              <a:cs typeface="Source Serif Pro"/>
              <a:sym typeface="Source Serif Pro"/>
            </a:endParaRPr>
          </a:p>
          <a:p>
            <a:pPr indent="0" lvl="0" marL="0" rtl="0" algn="l">
              <a:spcBef>
                <a:spcPts val="1200"/>
              </a:spcBef>
              <a:spcAft>
                <a:spcPts val="0"/>
              </a:spcAft>
              <a:buNone/>
            </a:pPr>
            <a:r>
              <a:t/>
            </a:r>
            <a:endParaRPr sz="1783">
              <a:solidFill>
                <a:srgbClr val="41464D"/>
              </a:solidFill>
              <a:latin typeface="Source Serif Pro"/>
              <a:ea typeface="Source Serif Pro"/>
              <a:cs typeface="Source Serif Pro"/>
              <a:sym typeface="Source Serif Pro"/>
            </a:endParaRPr>
          </a:p>
          <a:p>
            <a:pPr indent="-341870" lvl="0" marL="457200" rtl="0" algn="l">
              <a:spcBef>
                <a:spcPts val="1200"/>
              </a:spcBef>
              <a:spcAft>
                <a:spcPts val="0"/>
              </a:spcAft>
              <a:buClr>
                <a:srgbClr val="41464D"/>
              </a:buClr>
              <a:buSzPts val="1784"/>
              <a:buChar char="❏"/>
            </a:pPr>
            <a:r>
              <a:rPr lang="en-GB" sz="1783">
                <a:solidFill>
                  <a:srgbClr val="41464D"/>
                </a:solidFill>
                <a:latin typeface="Source Serif Pro"/>
                <a:ea typeface="Source Serif Pro"/>
                <a:cs typeface="Source Serif Pro"/>
                <a:sym typeface="Source Serif Pro"/>
              </a:rPr>
              <a:t>Provide a complimentary night's stay and a hotel meal for customers on extended trips. This adds value to their long-term accommodations.</a:t>
            </a:r>
            <a:endParaRPr sz="1783">
              <a:solidFill>
                <a:srgbClr val="41464D"/>
              </a:solidFill>
              <a:latin typeface="Source Serif Pro"/>
              <a:ea typeface="Source Serif Pro"/>
              <a:cs typeface="Source Serif Pro"/>
              <a:sym typeface="Source Serif Pro"/>
            </a:endParaRPr>
          </a:p>
          <a:p>
            <a:pPr indent="0" lvl="0" marL="0" rtl="0" algn="l">
              <a:spcBef>
                <a:spcPts val="120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4264800" y="189425"/>
            <a:ext cx="4810327" cy="2682525"/>
          </a:xfrm>
          <a:prstGeom prst="rect">
            <a:avLst/>
          </a:prstGeom>
          <a:noFill/>
          <a:ln>
            <a:noFill/>
          </a:ln>
        </p:spPr>
      </p:pic>
      <p:pic>
        <p:nvPicPr>
          <p:cNvPr id="140" name="Google Shape;140;p24"/>
          <p:cNvPicPr preferRelativeResize="0"/>
          <p:nvPr/>
        </p:nvPicPr>
        <p:blipFill>
          <a:blip r:embed="rId4">
            <a:alphaModFix/>
          </a:blip>
          <a:stretch>
            <a:fillRect/>
          </a:stretch>
        </p:blipFill>
        <p:spPr>
          <a:xfrm>
            <a:off x="4051900" y="2302750"/>
            <a:ext cx="5023223" cy="2609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15925"/>
            <a:ext cx="38142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000">
                <a:latin typeface="Source Serif Pro"/>
                <a:ea typeface="Source Serif Pro"/>
                <a:cs typeface="Source Serif Pro"/>
                <a:sym typeface="Source Serif Pro"/>
              </a:rPr>
              <a:t>Pre Booked </a:t>
            </a:r>
            <a:r>
              <a:rPr lang="en-GB" sz="3000">
                <a:latin typeface="Source Serif Pro"/>
                <a:ea typeface="Source Serif Pro"/>
                <a:cs typeface="Source Serif Pro"/>
                <a:sym typeface="Source Serif Pro"/>
              </a:rPr>
              <a:t>Nomads</a:t>
            </a:r>
            <a:endParaRPr sz="3000">
              <a:latin typeface="Source Serif Pro"/>
              <a:ea typeface="Source Serif Pro"/>
              <a:cs typeface="Source Serif Pro"/>
              <a:sym typeface="Source Serif Pro"/>
            </a:endParaRPr>
          </a:p>
        </p:txBody>
      </p:sp>
      <p:sp>
        <p:nvSpPr>
          <p:cNvPr id="146" name="Google Shape;146;p25"/>
          <p:cNvSpPr txBox="1"/>
          <p:nvPr>
            <p:ph idx="1" type="body"/>
          </p:nvPr>
        </p:nvSpPr>
        <p:spPr>
          <a:xfrm>
            <a:off x="311700" y="1225225"/>
            <a:ext cx="3980700" cy="3354000"/>
          </a:xfrm>
          <a:prstGeom prst="rect">
            <a:avLst/>
          </a:prstGeom>
        </p:spPr>
        <p:txBody>
          <a:bodyPr anchorCtr="0" anchor="t" bIns="91425" lIns="91425" spcFirstLastPara="1" rIns="91425" wrap="square" tIns="91425">
            <a:normAutofit fontScale="55000"/>
          </a:bodyPr>
          <a:lstStyle/>
          <a:p>
            <a:pPr indent="-338613" lvl="0" marL="457200" rtl="0" algn="l">
              <a:spcBef>
                <a:spcPts val="1200"/>
              </a:spcBef>
              <a:spcAft>
                <a:spcPts val="0"/>
              </a:spcAft>
              <a:buClr>
                <a:srgbClr val="41464D"/>
              </a:buClr>
              <a:buSzPct val="100000"/>
              <a:buFont typeface="Arial"/>
              <a:buChar char="❏"/>
            </a:pPr>
            <a:r>
              <a:rPr lang="en-GB" sz="3150">
                <a:solidFill>
                  <a:srgbClr val="41464D"/>
                </a:solidFill>
                <a:latin typeface="Source Serif Pro"/>
                <a:ea typeface="Source Serif Pro"/>
                <a:cs typeface="Source Serif Pro"/>
                <a:sym typeface="Source Serif Pro"/>
              </a:rPr>
              <a:t>Offer</a:t>
            </a:r>
            <a:r>
              <a:rPr lang="en-GB" sz="3150">
                <a:solidFill>
                  <a:srgbClr val="41464D"/>
                </a:solidFill>
                <a:latin typeface="Source Serif Pro"/>
                <a:ea typeface="Source Serif Pro"/>
                <a:cs typeface="Source Serif Pro"/>
                <a:sym typeface="Source Serif Pro"/>
              </a:rPr>
              <a:t>: Early Bird Bonuses</a:t>
            </a:r>
            <a:endParaRPr sz="3150">
              <a:solidFill>
                <a:srgbClr val="41464D"/>
              </a:solidFill>
              <a:latin typeface="Source Serif Pro"/>
              <a:ea typeface="Source Serif Pro"/>
              <a:cs typeface="Source Serif Pro"/>
              <a:sym typeface="Source Serif Pro"/>
            </a:endParaRPr>
          </a:p>
          <a:p>
            <a:pPr indent="0" lvl="0" marL="457200" rtl="0" algn="l">
              <a:spcBef>
                <a:spcPts val="1200"/>
              </a:spcBef>
              <a:spcAft>
                <a:spcPts val="0"/>
              </a:spcAft>
              <a:buNone/>
            </a:pPr>
            <a:r>
              <a:t/>
            </a:r>
            <a:endParaRPr sz="3150">
              <a:solidFill>
                <a:srgbClr val="41464D"/>
              </a:solidFill>
              <a:latin typeface="Source Serif Pro"/>
              <a:ea typeface="Source Serif Pro"/>
              <a:cs typeface="Source Serif Pro"/>
              <a:sym typeface="Source Serif Pro"/>
            </a:endParaRPr>
          </a:p>
          <a:p>
            <a:pPr indent="-338613" lvl="0" marL="457200" rtl="0" algn="l">
              <a:spcBef>
                <a:spcPts val="1200"/>
              </a:spcBef>
              <a:spcAft>
                <a:spcPts val="0"/>
              </a:spcAft>
              <a:buClr>
                <a:srgbClr val="41464D"/>
              </a:buClr>
              <a:buSzPct val="100000"/>
              <a:buFont typeface="Source Serif Pro"/>
              <a:buChar char="❏"/>
            </a:pPr>
            <a:r>
              <a:rPr lang="en-GB" sz="3150">
                <a:solidFill>
                  <a:srgbClr val="41464D"/>
                </a:solidFill>
                <a:latin typeface="Source Serif Pro"/>
                <a:ea typeface="Source Serif Pro"/>
                <a:cs typeface="Source Serif Pro"/>
                <a:sym typeface="Source Serif Pro"/>
              </a:rPr>
              <a:t>Provide special discounts and perks to customers who book their trips well in advance.This initiative encourages proactive planning and secures bookings well in advance.</a:t>
            </a:r>
            <a:endParaRPr sz="3150">
              <a:solidFill>
                <a:srgbClr val="41464D"/>
              </a:solidFill>
              <a:latin typeface="Source Serif Pro"/>
              <a:ea typeface="Source Serif Pro"/>
              <a:cs typeface="Source Serif Pro"/>
              <a:sym typeface="Source Serif Pro"/>
            </a:endParaRPr>
          </a:p>
          <a:p>
            <a:pPr indent="0" lvl="0" marL="0" rtl="0" algn="l">
              <a:spcBef>
                <a:spcPts val="120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4199900" y="152400"/>
            <a:ext cx="4791700" cy="4158525"/>
          </a:xfrm>
          <a:prstGeom prst="rect">
            <a:avLst/>
          </a:prstGeom>
          <a:noFill/>
          <a:ln>
            <a:noFill/>
          </a:ln>
        </p:spPr>
      </p:pic>
      <p:pic>
        <p:nvPicPr>
          <p:cNvPr id="148" name="Google Shape;148;p25"/>
          <p:cNvPicPr preferRelativeResize="0"/>
          <p:nvPr/>
        </p:nvPicPr>
        <p:blipFill>
          <a:blip r:embed="rId4">
            <a:alphaModFix/>
          </a:blip>
          <a:stretch>
            <a:fillRect/>
          </a:stretch>
        </p:blipFill>
        <p:spPr>
          <a:xfrm>
            <a:off x="5971575" y="4380475"/>
            <a:ext cx="2363500" cy="59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78925"/>
            <a:ext cx="36384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000">
                <a:latin typeface="Source Serif Pro"/>
                <a:ea typeface="Source Serif Pro"/>
                <a:cs typeface="Source Serif Pro"/>
                <a:sym typeface="Source Serif Pro"/>
              </a:rPr>
              <a:t>Budget </a:t>
            </a:r>
            <a:r>
              <a:rPr lang="en-GB" sz="3000">
                <a:latin typeface="Source Serif Pro"/>
                <a:ea typeface="Source Serif Pro"/>
                <a:cs typeface="Source Serif Pro"/>
                <a:sym typeface="Source Serif Pro"/>
              </a:rPr>
              <a:t>Conscious</a:t>
            </a:r>
            <a:endParaRPr sz="3000">
              <a:latin typeface="Source Serif Pro"/>
              <a:ea typeface="Source Serif Pro"/>
              <a:cs typeface="Source Serif Pro"/>
              <a:sym typeface="Source Serif Pro"/>
            </a:endParaRPr>
          </a:p>
        </p:txBody>
      </p:sp>
      <p:sp>
        <p:nvSpPr>
          <p:cNvPr id="154" name="Google Shape;154;p26"/>
          <p:cNvSpPr txBox="1"/>
          <p:nvPr>
            <p:ph idx="1" type="body"/>
          </p:nvPr>
        </p:nvSpPr>
        <p:spPr>
          <a:xfrm>
            <a:off x="311700" y="1225225"/>
            <a:ext cx="43971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41464D"/>
              </a:buClr>
              <a:buSzPts val="1500"/>
              <a:buFont typeface="Source Serif Pro"/>
              <a:buChar char="❏"/>
            </a:pPr>
            <a:r>
              <a:rPr lang="en-GB" sz="1500">
                <a:solidFill>
                  <a:srgbClr val="41464D"/>
                </a:solidFill>
                <a:latin typeface="Source Serif Pro"/>
                <a:ea typeface="Source Serif Pro"/>
                <a:cs typeface="Source Serif Pro"/>
                <a:sym typeface="Source Serif Pro"/>
              </a:rPr>
              <a:t>Offer</a:t>
            </a:r>
            <a:r>
              <a:rPr lang="en-GB" sz="1500">
                <a:solidFill>
                  <a:srgbClr val="41464D"/>
                </a:solidFill>
                <a:latin typeface="Source Serif Pro"/>
                <a:ea typeface="Source Serif Pro"/>
                <a:cs typeface="Source Serif Pro"/>
                <a:sym typeface="Source Serif Pro"/>
              </a:rPr>
              <a:t>: Exclusive Discounts</a:t>
            </a:r>
            <a:endParaRPr sz="1500">
              <a:solidFill>
                <a:srgbClr val="41464D"/>
              </a:solidFill>
              <a:latin typeface="Source Serif Pro"/>
              <a:ea typeface="Source Serif Pro"/>
              <a:cs typeface="Source Serif Pro"/>
              <a:sym typeface="Source Serif Pro"/>
            </a:endParaRPr>
          </a:p>
          <a:p>
            <a:pPr indent="0" lvl="0" marL="457200" rtl="0" algn="l">
              <a:spcBef>
                <a:spcPts val="0"/>
              </a:spcBef>
              <a:spcAft>
                <a:spcPts val="0"/>
              </a:spcAft>
              <a:buNone/>
            </a:pPr>
            <a:r>
              <a:t/>
            </a:r>
            <a:endParaRPr sz="1500">
              <a:solidFill>
                <a:srgbClr val="41464D"/>
              </a:solidFill>
              <a:latin typeface="Source Serif Pro"/>
              <a:ea typeface="Source Serif Pro"/>
              <a:cs typeface="Source Serif Pro"/>
              <a:sym typeface="Source Serif Pro"/>
            </a:endParaRPr>
          </a:p>
          <a:p>
            <a:pPr indent="-323850" lvl="0" marL="457200" rtl="0" algn="l">
              <a:spcBef>
                <a:spcPts val="0"/>
              </a:spcBef>
              <a:spcAft>
                <a:spcPts val="0"/>
              </a:spcAft>
              <a:buClr>
                <a:srgbClr val="41464D"/>
              </a:buClr>
              <a:buSzPts val="1500"/>
              <a:buFont typeface="Source Serif Pro"/>
              <a:buChar char="❏"/>
            </a:pPr>
            <a:r>
              <a:rPr lang="en-GB" sz="1500">
                <a:solidFill>
                  <a:srgbClr val="41464D"/>
                </a:solidFill>
                <a:latin typeface="Source Serif Pro"/>
                <a:ea typeface="Source Serif Pro"/>
                <a:cs typeface="Source Serif Pro"/>
                <a:sym typeface="Source Serif Pro"/>
              </a:rPr>
              <a:t>There are only 29 customers </a:t>
            </a:r>
            <a:endParaRPr sz="1500">
              <a:solidFill>
                <a:srgbClr val="41464D"/>
              </a:solidFill>
              <a:latin typeface="Source Serif Pro"/>
              <a:ea typeface="Source Serif Pro"/>
              <a:cs typeface="Source Serif Pro"/>
              <a:sym typeface="Source Serif Pro"/>
            </a:endParaRPr>
          </a:p>
          <a:p>
            <a:pPr indent="0" lvl="0" marL="457200" rtl="0" algn="l">
              <a:spcBef>
                <a:spcPts val="0"/>
              </a:spcBef>
              <a:spcAft>
                <a:spcPts val="0"/>
              </a:spcAft>
              <a:buNone/>
            </a:pPr>
            <a:r>
              <a:t/>
            </a:r>
            <a:endParaRPr sz="1500">
              <a:solidFill>
                <a:srgbClr val="41464D"/>
              </a:solidFill>
              <a:latin typeface="Source Serif Pro"/>
              <a:ea typeface="Source Serif Pro"/>
              <a:cs typeface="Source Serif Pro"/>
              <a:sym typeface="Source Serif Pro"/>
            </a:endParaRPr>
          </a:p>
          <a:p>
            <a:pPr indent="-323850" lvl="0" marL="457200" rtl="0" algn="l">
              <a:spcBef>
                <a:spcPts val="1200"/>
              </a:spcBef>
              <a:spcAft>
                <a:spcPts val="0"/>
              </a:spcAft>
              <a:buClr>
                <a:srgbClr val="41464D"/>
              </a:buClr>
              <a:buSzPts val="1500"/>
              <a:buFont typeface="Source Serif Pro"/>
              <a:buChar char="❏"/>
            </a:pPr>
            <a:r>
              <a:rPr lang="en-GB" sz="1500">
                <a:solidFill>
                  <a:srgbClr val="41464D"/>
                </a:solidFill>
                <a:latin typeface="Source Serif Pro"/>
                <a:ea typeface="Source Serif Pro"/>
                <a:cs typeface="Source Serif Pro"/>
                <a:sym typeface="Source Serif Pro"/>
              </a:rPr>
              <a:t>Offer special discounts to price-sensitive customers who look for the best deals.</a:t>
            </a:r>
            <a:endParaRPr sz="1500">
              <a:solidFill>
                <a:srgbClr val="41464D"/>
              </a:solidFill>
              <a:latin typeface="Source Serif Pro"/>
              <a:ea typeface="Source Serif Pro"/>
              <a:cs typeface="Source Serif Pro"/>
              <a:sym typeface="Source Serif Pro"/>
            </a:endParaRPr>
          </a:p>
          <a:p>
            <a:pPr indent="0" lvl="0" marL="457200" rtl="0" algn="l">
              <a:spcBef>
                <a:spcPts val="1200"/>
              </a:spcBef>
              <a:spcAft>
                <a:spcPts val="0"/>
              </a:spcAft>
              <a:buNone/>
            </a:pPr>
            <a:r>
              <a:t/>
            </a:r>
            <a:endParaRPr sz="1500">
              <a:solidFill>
                <a:srgbClr val="41464D"/>
              </a:solidFill>
              <a:latin typeface="Source Serif Pro"/>
              <a:ea typeface="Source Serif Pro"/>
              <a:cs typeface="Source Serif Pro"/>
              <a:sym typeface="Source Serif Pro"/>
            </a:endParaRPr>
          </a:p>
          <a:p>
            <a:pPr indent="-323850" lvl="0" marL="457200" rtl="0" algn="l">
              <a:spcBef>
                <a:spcPts val="1200"/>
              </a:spcBef>
              <a:spcAft>
                <a:spcPts val="0"/>
              </a:spcAft>
              <a:buClr>
                <a:srgbClr val="41464D"/>
              </a:buClr>
              <a:buSzPts val="1500"/>
              <a:buFont typeface="Source Serif Pro"/>
              <a:buChar char="❏"/>
            </a:pPr>
            <a:r>
              <a:rPr lang="en-GB" sz="1500">
                <a:solidFill>
                  <a:srgbClr val="41464D"/>
                </a:solidFill>
                <a:latin typeface="Source Serif Pro"/>
                <a:ea typeface="Source Serif Pro"/>
                <a:cs typeface="Source Serif Pro"/>
                <a:sym typeface="Source Serif Pro"/>
              </a:rPr>
              <a:t>Many frequent travellers are cost-conscious. Exclusive discounts make your service more attractive to them, encouraging repeat business.</a:t>
            </a:r>
            <a:endParaRPr sz="1500">
              <a:solidFill>
                <a:srgbClr val="41464D"/>
              </a:solidFill>
              <a:latin typeface="Source Serif Pro"/>
              <a:ea typeface="Source Serif Pro"/>
              <a:cs typeface="Source Serif Pro"/>
              <a:sym typeface="Source Serif Pro"/>
            </a:endParaRPr>
          </a:p>
          <a:p>
            <a:pPr indent="0" lvl="0" marL="457200" rtl="0" algn="l">
              <a:spcBef>
                <a:spcPts val="2400"/>
              </a:spcBef>
              <a:spcAft>
                <a:spcPts val="1200"/>
              </a:spcAft>
              <a:buNone/>
            </a:pPr>
            <a:r>
              <a:t/>
            </a:r>
            <a:endParaRPr>
              <a:latin typeface="Source Serif Pro"/>
              <a:ea typeface="Source Serif Pro"/>
              <a:cs typeface="Source Serif Pro"/>
              <a:sym typeface="Source Serif Pro"/>
            </a:endParaRPr>
          </a:p>
        </p:txBody>
      </p:sp>
      <p:pic>
        <p:nvPicPr>
          <p:cNvPr id="155" name="Google Shape;155;p26"/>
          <p:cNvPicPr preferRelativeResize="0"/>
          <p:nvPr/>
        </p:nvPicPr>
        <p:blipFill>
          <a:blip r:embed="rId3">
            <a:alphaModFix/>
          </a:blip>
          <a:stretch>
            <a:fillRect/>
          </a:stretch>
        </p:blipFill>
        <p:spPr>
          <a:xfrm>
            <a:off x="4572000" y="1110225"/>
            <a:ext cx="3989501" cy="2455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a:blip r:embed="rId3">
            <a:alphaModFix/>
          </a:blip>
          <a:stretch>
            <a:fillRect/>
          </a:stretch>
        </p:blipFill>
        <p:spPr>
          <a:xfrm>
            <a:off x="293225" y="164850"/>
            <a:ext cx="8576026" cy="4561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681725" y="315925"/>
            <a:ext cx="37218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lang="en-GB" sz="3050">
                <a:highlight>
                  <a:schemeClr val="lt1"/>
                </a:highlight>
                <a:latin typeface="Source Serif Pro"/>
                <a:ea typeface="Source Serif Pro"/>
                <a:cs typeface="Source Serif Pro"/>
                <a:sym typeface="Source Serif Pro"/>
              </a:rPr>
              <a:t>Recommendations</a:t>
            </a:r>
            <a:endParaRPr sz="4700">
              <a:highlight>
                <a:schemeClr val="lt1"/>
              </a:highlight>
              <a:latin typeface="Source Serif Pro"/>
              <a:ea typeface="Source Serif Pro"/>
              <a:cs typeface="Source Serif Pro"/>
              <a:sym typeface="Source Serif Pro"/>
            </a:endParaRPr>
          </a:p>
        </p:txBody>
      </p:sp>
      <p:sp>
        <p:nvSpPr>
          <p:cNvPr id="166" name="Google Shape;166;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Clr>
                <a:schemeClr val="dk1"/>
              </a:buClr>
              <a:buSzPct val="81481"/>
              <a:buFont typeface="Arial"/>
              <a:buNone/>
            </a:pPr>
            <a:r>
              <a:t/>
            </a:r>
            <a:endParaRPr sz="1350">
              <a:solidFill>
                <a:srgbClr val="244084"/>
              </a:solidFill>
              <a:latin typeface="Source Serif Pro"/>
              <a:ea typeface="Source Serif Pro"/>
              <a:cs typeface="Source Serif Pro"/>
              <a:sym typeface="Source Serif Pro"/>
            </a:endParaRPr>
          </a:p>
          <a:p>
            <a:pPr indent="-297059" lvl="0" marL="914400" rtl="0" algn="l">
              <a:spcBef>
                <a:spcPts val="1200"/>
              </a:spcBef>
              <a:spcAft>
                <a:spcPts val="0"/>
              </a:spcAft>
              <a:buSzPct val="100000"/>
              <a:buFont typeface="Source Serif Pro"/>
              <a:buChar char="●"/>
            </a:pPr>
            <a:r>
              <a:rPr lang="en-GB" sz="2695">
                <a:latin typeface="Source Serif Pro"/>
                <a:ea typeface="Source Serif Pro"/>
                <a:cs typeface="Source Serif Pro"/>
                <a:sym typeface="Source Serif Pro"/>
              </a:rPr>
              <a:t>A/B Testing for Segment</a:t>
            </a:r>
            <a:r>
              <a:rPr lang="en-GB" sz="2695">
                <a:latin typeface="Source Serif Pro"/>
                <a:ea typeface="Source Serif Pro"/>
                <a:cs typeface="Source Serif Pro"/>
                <a:sym typeface="Source Serif Pro"/>
              </a:rPr>
              <a:t> Validation It is recommended to conduct A/B testing to validate the effectiveness of targeted perks for each customer segment identified. This approach will utilize metrics such as conversion rates and customer engagement to refine our strategies. The testing phase is anticipated to run for 4-6 weeks to gather comprehensive data.</a:t>
            </a:r>
            <a:endParaRPr sz="2695">
              <a:latin typeface="Source Serif Pro"/>
              <a:ea typeface="Source Serif Pro"/>
              <a:cs typeface="Source Serif Pro"/>
              <a:sym typeface="Source Serif Pro"/>
            </a:endParaRPr>
          </a:p>
          <a:p>
            <a:pPr indent="0" lvl="0" marL="914400" rtl="0" algn="l">
              <a:spcBef>
                <a:spcPts val="1200"/>
              </a:spcBef>
              <a:spcAft>
                <a:spcPts val="0"/>
              </a:spcAft>
              <a:buClr>
                <a:schemeClr val="dk1"/>
              </a:buClr>
              <a:buSzPct val="40812"/>
              <a:buFont typeface="Arial"/>
              <a:buNone/>
            </a:pPr>
            <a:r>
              <a:t/>
            </a:r>
            <a:endParaRPr sz="2695">
              <a:latin typeface="Source Serif Pro"/>
              <a:ea typeface="Source Serif Pro"/>
              <a:cs typeface="Source Serif Pro"/>
              <a:sym typeface="Source Serif Pro"/>
            </a:endParaRPr>
          </a:p>
          <a:p>
            <a:pPr indent="-297059" lvl="0" marL="914400" rtl="0" algn="l">
              <a:spcBef>
                <a:spcPts val="1200"/>
              </a:spcBef>
              <a:spcAft>
                <a:spcPts val="0"/>
              </a:spcAft>
              <a:buSzPct val="100000"/>
              <a:buFont typeface="Source Serif Pro"/>
              <a:buChar char="●"/>
            </a:pPr>
            <a:r>
              <a:rPr lang="en-GB" sz="2695">
                <a:latin typeface="Source Serif Pro"/>
                <a:ea typeface="Source Serif Pro"/>
                <a:cs typeface="Source Serif Pro"/>
                <a:sym typeface="Source Serif Pro"/>
              </a:rPr>
              <a:t>Launching the Rewards Programme </a:t>
            </a:r>
            <a:r>
              <a:rPr lang="en-GB" sz="2695">
                <a:latin typeface="Source Serif Pro"/>
                <a:ea typeface="Source Serif Pro"/>
                <a:cs typeface="Source Serif Pro"/>
                <a:sym typeface="Source Serif Pro"/>
              </a:rPr>
              <a:t>Utilizing segmented data insights, initiate a targeted email campaign that prioritizes high-value customers identified by their average spending habits. Evaluate the program's effectiveness through key performance indicators such as customer lifetime value and engagement rates to ensure strategic alignment and maximize impact.</a:t>
            </a:r>
            <a:endParaRPr sz="2695">
              <a:latin typeface="Source Serif Pro"/>
              <a:ea typeface="Source Serif Pro"/>
              <a:cs typeface="Source Serif Pro"/>
              <a:sym typeface="Source Serif Pro"/>
            </a:endParaRPr>
          </a:p>
          <a:p>
            <a:pPr indent="0" lvl="0" marL="0" rtl="0" algn="l">
              <a:spcBef>
                <a:spcPts val="1200"/>
              </a:spcBef>
              <a:spcAft>
                <a:spcPts val="0"/>
              </a:spcAft>
              <a:buClr>
                <a:schemeClr val="dk1"/>
              </a:buClr>
              <a:buSzPct val="40812"/>
              <a:buFont typeface="Arial"/>
              <a:buNone/>
            </a:pPr>
            <a:r>
              <a:t/>
            </a:r>
            <a:endParaRPr sz="2695">
              <a:latin typeface="Source Serif Pro"/>
              <a:ea typeface="Source Serif Pro"/>
              <a:cs typeface="Source Serif Pro"/>
              <a:sym typeface="Source Serif Pro"/>
            </a:endParaRPr>
          </a:p>
          <a:p>
            <a:pPr indent="-297059" lvl="0" marL="914400" rtl="0" algn="l">
              <a:spcBef>
                <a:spcPts val="1200"/>
              </a:spcBef>
              <a:spcAft>
                <a:spcPts val="0"/>
              </a:spcAft>
              <a:buSzPct val="100000"/>
              <a:buFont typeface="Source Serif Pro"/>
              <a:buChar char="●"/>
            </a:pPr>
            <a:r>
              <a:rPr lang="en-GB" sz="2695">
                <a:latin typeface="Source Serif Pro"/>
                <a:ea typeface="Source Serif Pro"/>
                <a:cs typeface="Source Serif Pro"/>
                <a:sym typeface="Source Serif Pro"/>
              </a:rPr>
              <a:t>Continuous Monitoring</a:t>
            </a:r>
            <a:r>
              <a:rPr lang="en-GB" sz="2695">
                <a:latin typeface="Source Serif Pro"/>
                <a:ea typeface="Source Serif Pro"/>
                <a:cs typeface="Source Serif Pro"/>
                <a:sym typeface="Source Serif Pro"/>
              </a:rPr>
              <a:t> Regular monitoring and reporting of KPIs will be crucial for ongoing optimization of the rewards program. This proactive approach ensures timely adjustments to maximize program effectiveness and customer satisfaction.</a:t>
            </a:r>
            <a:endParaRPr sz="2695">
              <a:latin typeface="Source Serif Pro"/>
              <a:ea typeface="Source Serif Pro"/>
              <a:cs typeface="Source Serif Pro"/>
              <a:sym typeface="Source Serif Pro"/>
            </a:endParaRPr>
          </a:p>
          <a:p>
            <a:pPr indent="0" lvl="0" marL="0" rtl="0" algn="l">
              <a:spcBef>
                <a:spcPts val="1200"/>
              </a:spcBef>
              <a:spcAft>
                <a:spcPts val="1200"/>
              </a:spcAft>
              <a:buNone/>
            </a:pPr>
            <a:r>
              <a:t/>
            </a:r>
            <a:endParaRPr sz="3445">
              <a:latin typeface="Source Serif Pro"/>
              <a:ea typeface="Source Serif Pro"/>
              <a:cs typeface="Source Serif Pro"/>
              <a:sym typeface="Source Serif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208850"/>
            <a:ext cx="8520600" cy="831300"/>
          </a:xfrm>
          <a:prstGeom prst="rect">
            <a:avLst/>
          </a:prstGeom>
        </p:spPr>
        <p:txBody>
          <a:bodyPr anchorCtr="0" anchor="b" bIns="91425" lIns="91425" spcFirstLastPara="1" rIns="91425" wrap="square" tIns="91425">
            <a:normAutofit/>
          </a:bodyPr>
          <a:lstStyle/>
          <a:p>
            <a:pPr indent="0" lvl="0" marL="0" rtl="0" algn="ctr">
              <a:lnSpc>
                <a:spcPct val="130000"/>
              </a:lnSpc>
              <a:spcBef>
                <a:spcPts val="0"/>
              </a:spcBef>
              <a:spcAft>
                <a:spcPts val="0"/>
              </a:spcAft>
              <a:buClr>
                <a:schemeClr val="dk1"/>
              </a:buClr>
              <a:buFont typeface="Arial"/>
              <a:buNone/>
            </a:pPr>
            <a:r>
              <a:rPr lang="en-GB" sz="3000">
                <a:latin typeface="Source Serif Pro"/>
                <a:ea typeface="Source Serif Pro"/>
                <a:cs typeface="Source Serif Pro"/>
                <a:sym typeface="Source Serif Pro"/>
              </a:rPr>
              <a:t>Travel Tide Rewards Program</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0832" lvl="0" marL="457200" rtl="0" algn="l">
              <a:lnSpc>
                <a:spcPct val="130000"/>
              </a:lnSpc>
              <a:spcBef>
                <a:spcPts val="0"/>
              </a:spcBef>
              <a:spcAft>
                <a:spcPts val="0"/>
              </a:spcAft>
              <a:buSzPts val="1295"/>
              <a:buChar char="❏"/>
            </a:pPr>
            <a:r>
              <a:rPr lang="en-GB" sz="1295">
                <a:latin typeface="Source Serif Pro"/>
                <a:ea typeface="Source Serif Pro"/>
                <a:cs typeface="Source Serif Pro"/>
                <a:sym typeface="Source Serif Pro"/>
              </a:rPr>
              <a:t>Travel Tide currently consists of around </a:t>
            </a:r>
            <a:r>
              <a:rPr lang="en-GB" sz="1295">
                <a:latin typeface="Source Serif Pro"/>
                <a:ea typeface="Source Serif Pro"/>
                <a:cs typeface="Source Serif Pro"/>
                <a:sym typeface="Source Serif Pro"/>
              </a:rPr>
              <a:t>1 million users</a:t>
            </a:r>
            <a:endParaRPr sz="1295">
              <a:latin typeface="Source Serif Pro"/>
              <a:ea typeface="Source Serif Pro"/>
              <a:cs typeface="Source Serif Pro"/>
              <a:sym typeface="Source Serif Pro"/>
            </a:endParaRPr>
          </a:p>
          <a:p>
            <a:pPr indent="0" lvl="0" marL="914400" rtl="0" algn="l">
              <a:lnSpc>
                <a:spcPct val="130000"/>
              </a:lnSpc>
              <a:spcBef>
                <a:spcPts val="0"/>
              </a:spcBef>
              <a:spcAft>
                <a:spcPts val="0"/>
              </a:spcAft>
              <a:buNone/>
            </a:pPr>
            <a:r>
              <a:t/>
            </a:r>
            <a:endParaRPr sz="1295">
              <a:latin typeface="Source Serif Pro"/>
              <a:ea typeface="Source Serif Pro"/>
              <a:cs typeface="Source Serif Pro"/>
              <a:sym typeface="Source Serif Pro"/>
            </a:endParaRPr>
          </a:p>
          <a:p>
            <a:pPr indent="-310832" lvl="0" marL="457200" rtl="0" algn="l">
              <a:lnSpc>
                <a:spcPct val="130000"/>
              </a:lnSpc>
              <a:spcBef>
                <a:spcPts val="0"/>
              </a:spcBef>
              <a:spcAft>
                <a:spcPts val="0"/>
              </a:spcAft>
              <a:buSzPts val="1295"/>
              <a:buChar char="❏"/>
            </a:pPr>
            <a:r>
              <a:rPr lang="en-GB" sz="1295">
                <a:latin typeface="Source Serif Pro"/>
                <a:ea typeface="Source Serif Pro"/>
                <a:cs typeface="Source Serif Pro"/>
                <a:sym typeface="Source Serif Pro"/>
              </a:rPr>
              <a:t>We have have over </a:t>
            </a:r>
            <a:r>
              <a:rPr lang="en-GB" sz="1295">
                <a:latin typeface="Source Serif Pro"/>
                <a:ea typeface="Source Serif Pro"/>
                <a:cs typeface="Source Serif Pro"/>
                <a:sym typeface="Source Serif Pro"/>
              </a:rPr>
              <a:t>5 million unique app sessions</a:t>
            </a:r>
            <a:r>
              <a:rPr lang="en-GB" sz="1295">
                <a:latin typeface="Source Serif Pro"/>
                <a:ea typeface="Source Serif Pro"/>
                <a:cs typeface="Source Serif Pro"/>
                <a:sym typeface="Source Serif Pro"/>
              </a:rPr>
              <a:t> with our users</a:t>
            </a:r>
            <a:endParaRPr sz="1295">
              <a:latin typeface="Source Serif Pro"/>
              <a:ea typeface="Source Serif Pro"/>
              <a:cs typeface="Source Serif Pro"/>
              <a:sym typeface="Source Serif Pro"/>
            </a:endParaRPr>
          </a:p>
          <a:p>
            <a:pPr indent="0" lvl="0" marL="914400" rtl="0" algn="l">
              <a:lnSpc>
                <a:spcPct val="130000"/>
              </a:lnSpc>
              <a:spcBef>
                <a:spcPts val="0"/>
              </a:spcBef>
              <a:spcAft>
                <a:spcPts val="0"/>
              </a:spcAft>
              <a:buNone/>
            </a:pPr>
            <a:r>
              <a:t/>
            </a:r>
            <a:endParaRPr sz="1295">
              <a:latin typeface="Source Serif Pro"/>
              <a:ea typeface="Source Serif Pro"/>
              <a:cs typeface="Source Serif Pro"/>
              <a:sym typeface="Source Serif Pro"/>
            </a:endParaRPr>
          </a:p>
          <a:p>
            <a:pPr indent="-310832" lvl="0" marL="457200" rtl="0" algn="l">
              <a:lnSpc>
                <a:spcPct val="130000"/>
              </a:lnSpc>
              <a:spcBef>
                <a:spcPts val="0"/>
              </a:spcBef>
              <a:spcAft>
                <a:spcPts val="0"/>
              </a:spcAft>
              <a:buSzPts val="1295"/>
              <a:buChar char="❏"/>
            </a:pPr>
            <a:r>
              <a:rPr lang="en-GB" sz="1271">
                <a:latin typeface="Source Serif Pro"/>
                <a:ea typeface="Source Serif Pro"/>
                <a:cs typeface="Source Serif Pro"/>
                <a:sym typeface="Source Serif Pro"/>
              </a:rPr>
              <a:t>Our Aim was t</a:t>
            </a:r>
            <a:r>
              <a:rPr lang="en-GB" sz="1271">
                <a:latin typeface="Source Serif Pro"/>
                <a:ea typeface="Source Serif Pro"/>
                <a:cs typeface="Source Serif Pro"/>
                <a:sym typeface="Source Serif Pro"/>
              </a:rPr>
              <a:t>o identify distinct segments within Travel Tide's customer base.</a:t>
            </a:r>
            <a:endParaRPr sz="1271">
              <a:latin typeface="Source Serif Pro"/>
              <a:ea typeface="Source Serif Pro"/>
              <a:cs typeface="Source Serif Pro"/>
              <a:sym typeface="Source Serif Pro"/>
            </a:endParaRPr>
          </a:p>
          <a:p>
            <a:pPr indent="0" lvl="0" marL="914400" rtl="0" algn="l">
              <a:lnSpc>
                <a:spcPct val="130000"/>
              </a:lnSpc>
              <a:spcBef>
                <a:spcPts val="0"/>
              </a:spcBef>
              <a:spcAft>
                <a:spcPts val="0"/>
              </a:spcAft>
              <a:buNone/>
            </a:pPr>
            <a:r>
              <a:t/>
            </a:r>
            <a:endParaRPr sz="1271">
              <a:latin typeface="Source Serif Pro"/>
              <a:ea typeface="Source Serif Pro"/>
              <a:cs typeface="Source Serif Pro"/>
              <a:sym typeface="Source Serif Pro"/>
            </a:endParaRPr>
          </a:p>
          <a:p>
            <a:pPr indent="-310832" lvl="0" marL="457200" rtl="0" algn="l">
              <a:lnSpc>
                <a:spcPct val="130000"/>
              </a:lnSpc>
              <a:spcBef>
                <a:spcPts val="0"/>
              </a:spcBef>
              <a:spcAft>
                <a:spcPts val="0"/>
              </a:spcAft>
              <a:buSzPts val="1295"/>
              <a:buChar char="❏"/>
            </a:pPr>
            <a:r>
              <a:rPr lang="en-GB" sz="1271">
                <a:latin typeface="Source Serif Pro"/>
                <a:ea typeface="Source Serif Pro"/>
                <a:cs typeface="Source Serif Pro"/>
                <a:sym typeface="Source Serif Pro"/>
              </a:rPr>
              <a:t>To tailor travel perks in our rewards program to these segments, and enh</a:t>
            </a:r>
            <a:r>
              <a:rPr lang="en-GB" sz="1371">
                <a:latin typeface="Source Serif Pro"/>
                <a:ea typeface="Source Serif Pro"/>
                <a:cs typeface="Source Serif Pro"/>
                <a:sym typeface="Source Serif Pro"/>
              </a:rPr>
              <a:t>ancing customer retention.</a:t>
            </a:r>
            <a:endParaRPr sz="1850">
              <a:solidFill>
                <a:srgbClr val="04349D"/>
              </a:solidFill>
              <a:latin typeface="Arial"/>
              <a:ea typeface="Arial"/>
              <a:cs typeface="Arial"/>
              <a:sym typeface="Arial"/>
            </a:endParaRPr>
          </a:p>
          <a:p>
            <a:pPr indent="0" lvl="0" marL="914400" rtl="0" algn="l">
              <a:lnSpc>
                <a:spcPct val="130000"/>
              </a:lnSpc>
              <a:spcBef>
                <a:spcPts val="0"/>
              </a:spcBef>
              <a:spcAft>
                <a:spcPts val="0"/>
              </a:spcAft>
              <a:buSzPts val="1018"/>
              <a:buNone/>
            </a:pPr>
            <a:r>
              <a:t/>
            </a:r>
            <a:endParaRPr sz="1295">
              <a:latin typeface="Source Serif Pro"/>
              <a:ea typeface="Source Serif Pro"/>
              <a:cs typeface="Source Serif Pro"/>
              <a:sym typeface="Source Serif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solidFill>
                  <a:srgbClr val="44546A"/>
                </a:solidFill>
                <a:latin typeface="Source Serif Pro"/>
                <a:ea typeface="Source Serif Pro"/>
                <a:cs typeface="Source Serif Pro"/>
                <a:sym typeface="Source Serif Pro"/>
              </a:rPr>
              <a:t>Targeted Users</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SzPts val="1400"/>
              <a:buFont typeface="Source Serif Pro"/>
              <a:buChar char="❏"/>
            </a:pPr>
            <a:r>
              <a:rPr lang="en-GB" sz="1400">
                <a:latin typeface="Source Serif Pro"/>
                <a:ea typeface="Source Serif Pro"/>
                <a:cs typeface="Source Serif Pro"/>
                <a:sym typeface="Source Serif Pro"/>
              </a:rPr>
              <a:t>Travel Tide currently consists of around 1.6m users </a:t>
            </a:r>
            <a:endParaRPr sz="1400">
              <a:latin typeface="Source Serif Pro"/>
              <a:ea typeface="Source Serif Pro"/>
              <a:cs typeface="Source Serif Pro"/>
              <a:sym typeface="Source Serif Pro"/>
            </a:endParaRPr>
          </a:p>
          <a:p>
            <a:pPr indent="-317500" lvl="0" marL="457200" rtl="0" algn="l">
              <a:lnSpc>
                <a:spcPct val="150000"/>
              </a:lnSpc>
              <a:spcBef>
                <a:spcPts val="0"/>
              </a:spcBef>
              <a:spcAft>
                <a:spcPts val="0"/>
              </a:spcAft>
              <a:buSzPts val="1400"/>
              <a:buFont typeface="Source Serif Pro"/>
              <a:buChar char="❏"/>
            </a:pPr>
            <a:r>
              <a:rPr lang="en-GB" sz="1400">
                <a:latin typeface="Source Serif Pro"/>
                <a:ea typeface="Source Serif Pro"/>
                <a:cs typeface="Source Serif Pro"/>
                <a:sym typeface="Source Serif Pro"/>
              </a:rPr>
              <a:t>As Suggested by Elena, we include users with </a:t>
            </a:r>
            <a:r>
              <a:rPr lang="en-GB" sz="1400">
                <a:latin typeface="Source Serif Pro"/>
                <a:ea typeface="Source Serif Pro"/>
                <a:cs typeface="Source Serif Pro"/>
                <a:sym typeface="Source Serif Pro"/>
              </a:rPr>
              <a:t>more than 7 sessions since Jan 4, 2023</a:t>
            </a:r>
            <a:endParaRPr sz="1400">
              <a:latin typeface="Source Serif Pro"/>
              <a:ea typeface="Source Serif Pro"/>
              <a:cs typeface="Source Serif Pro"/>
              <a:sym typeface="Source Serif Pro"/>
            </a:endParaRPr>
          </a:p>
          <a:p>
            <a:pPr indent="0" lvl="0" marL="457200" rtl="0" algn="l">
              <a:lnSpc>
                <a:spcPct val="150000"/>
              </a:lnSpc>
              <a:spcBef>
                <a:spcPts val="0"/>
              </a:spcBef>
              <a:spcAft>
                <a:spcPts val="0"/>
              </a:spcAft>
              <a:buNone/>
            </a:pPr>
            <a:r>
              <a:t/>
            </a:r>
            <a:endParaRPr sz="1400">
              <a:latin typeface="Source Serif Pro"/>
              <a:ea typeface="Source Serif Pro"/>
              <a:cs typeface="Source Serif Pro"/>
              <a:sym typeface="Source Serif Pro"/>
            </a:endParaRPr>
          </a:p>
          <a:p>
            <a:pPr indent="0" lvl="0" marL="914400" rtl="0" algn="l">
              <a:lnSpc>
                <a:spcPct val="150000"/>
              </a:lnSpc>
              <a:spcBef>
                <a:spcPts val="0"/>
              </a:spcBef>
              <a:spcAft>
                <a:spcPts val="0"/>
              </a:spcAft>
              <a:buNone/>
            </a:pPr>
            <a:r>
              <a:t/>
            </a:r>
            <a:endParaRPr sz="1400">
              <a:latin typeface="Source Serif Pro"/>
              <a:ea typeface="Source Serif Pro"/>
              <a:cs typeface="Source Serif Pro"/>
              <a:sym typeface="Source Serif Pro"/>
            </a:endParaRPr>
          </a:p>
          <a:p>
            <a:pPr indent="0" lvl="0" marL="0" rtl="0" algn="l">
              <a:lnSpc>
                <a:spcPct val="150000"/>
              </a:lnSpc>
              <a:spcBef>
                <a:spcPts val="0"/>
              </a:spcBef>
              <a:spcAft>
                <a:spcPts val="0"/>
              </a:spcAft>
              <a:buNone/>
            </a:pPr>
            <a:r>
              <a:t/>
            </a:r>
            <a:endParaRPr sz="1400">
              <a:latin typeface="Source Serif Pro"/>
              <a:ea typeface="Source Serif Pro"/>
              <a:cs typeface="Source Serif Pro"/>
              <a:sym typeface="Source Serif Pro"/>
            </a:endParaRPr>
          </a:p>
          <a:p>
            <a:pPr indent="0" lvl="0" marL="0" rtl="0" algn="l">
              <a:lnSpc>
                <a:spcPct val="150000"/>
              </a:lnSpc>
              <a:spcBef>
                <a:spcPts val="0"/>
              </a:spcBef>
              <a:spcAft>
                <a:spcPts val="0"/>
              </a:spcAft>
              <a:buNone/>
            </a:pPr>
            <a:r>
              <a:t/>
            </a:r>
            <a:endParaRPr sz="1400">
              <a:latin typeface="Source Serif Pro"/>
              <a:ea typeface="Source Serif Pro"/>
              <a:cs typeface="Source Serif Pro"/>
              <a:sym typeface="Source Serif Pro"/>
            </a:endParaRPr>
          </a:p>
          <a:p>
            <a:pPr indent="0" lvl="0" marL="0" rtl="0" algn="l">
              <a:lnSpc>
                <a:spcPct val="150000"/>
              </a:lnSpc>
              <a:spcBef>
                <a:spcPts val="0"/>
              </a:spcBef>
              <a:spcAft>
                <a:spcPts val="0"/>
              </a:spcAft>
              <a:buNone/>
            </a:pPr>
            <a:r>
              <a:t/>
            </a:r>
            <a:endParaRPr sz="1400">
              <a:latin typeface="Source Serif Pro"/>
              <a:ea typeface="Source Serif Pro"/>
              <a:cs typeface="Source Serif Pro"/>
              <a:sym typeface="Source Serif Pro"/>
            </a:endParaRPr>
          </a:p>
          <a:p>
            <a:pPr indent="0" lvl="0" marL="0" rtl="0" algn="l">
              <a:lnSpc>
                <a:spcPct val="150000"/>
              </a:lnSpc>
              <a:spcBef>
                <a:spcPts val="0"/>
              </a:spcBef>
              <a:spcAft>
                <a:spcPts val="0"/>
              </a:spcAft>
              <a:buNone/>
            </a:pPr>
            <a:r>
              <a:t/>
            </a:r>
            <a:endParaRPr sz="1400">
              <a:latin typeface="Source Serif Pro"/>
              <a:ea typeface="Source Serif Pro"/>
              <a:cs typeface="Source Serif Pro"/>
              <a:sym typeface="Source Serif Pro"/>
            </a:endParaRPr>
          </a:p>
          <a:p>
            <a:pPr indent="-317500" lvl="0" marL="457200" rtl="0" algn="l">
              <a:lnSpc>
                <a:spcPct val="150000"/>
              </a:lnSpc>
              <a:spcBef>
                <a:spcPts val="0"/>
              </a:spcBef>
              <a:spcAft>
                <a:spcPts val="0"/>
              </a:spcAft>
              <a:buSzPts val="1400"/>
              <a:buFont typeface="Source Serif Pro"/>
              <a:buChar char="❏"/>
            </a:pPr>
            <a:r>
              <a:rPr lang="en-GB" sz="1400">
                <a:latin typeface="Source Serif Pro"/>
                <a:ea typeface="Source Serif Pro"/>
                <a:cs typeface="Source Serif Pro"/>
                <a:sym typeface="Source Serif Pro"/>
              </a:rPr>
              <a:t>This lead to </a:t>
            </a:r>
            <a:r>
              <a:rPr lang="en-GB" sz="1400">
                <a:latin typeface="Source Serif Pro"/>
                <a:ea typeface="Source Serif Pro"/>
                <a:cs typeface="Source Serif Pro"/>
                <a:sym typeface="Source Serif Pro"/>
              </a:rPr>
              <a:t>5998 users </a:t>
            </a:r>
            <a:r>
              <a:rPr lang="en-GB" sz="1400">
                <a:latin typeface="Source Serif Pro"/>
                <a:ea typeface="Source Serif Pro"/>
                <a:cs typeface="Source Serif Pro"/>
                <a:sym typeface="Source Serif Pro"/>
              </a:rPr>
              <a:t>that are eligible for our rewards program</a:t>
            </a:r>
            <a:endParaRPr sz="1400">
              <a:latin typeface="Source Serif Pro"/>
              <a:ea typeface="Source Serif Pro"/>
              <a:cs typeface="Source Serif Pro"/>
              <a:sym typeface="Source Serif Pro"/>
            </a:endParaRPr>
          </a:p>
          <a:p>
            <a:pPr indent="0" lvl="0" marL="457200" rtl="0" algn="l">
              <a:spcBef>
                <a:spcPts val="1200"/>
              </a:spcBef>
              <a:spcAft>
                <a:spcPts val="1200"/>
              </a:spcAft>
              <a:buNone/>
            </a:pPr>
            <a:r>
              <a:t/>
            </a:r>
            <a:endParaRPr b="1" sz="1400">
              <a:latin typeface="Source Serif Pro"/>
              <a:ea typeface="Source Serif Pro"/>
              <a:cs typeface="Source Serif Pro"/>
              <a:sym typeface="Source Serif Pro"/>
            </a:endParaRPr>
          </a:p>
        </p:txBody>
      </p:sp>
      <p:pic>
        <p:nvPicPr>
          <p:cNvPr id="77" name="Google Shape;77;p15"/>
          <p:cNvPicPr preferRelativeResize="0"/>
          <p:nvPr/>
        </p:nvPicPr>
        <p:blipFill>
          <a:blip r:embed="rId3">
            <a:alphaModFix/>
          </a:blip>
          <a:stretch>
            <a:fillRect/>
          </a:stretch>
        </p:blipFill>
        <p:spPr>
          <a:xfrm>
            <a:off x="888700" y="2118150"/>
            <a:ext cx="7077500" cy="156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Source Serif Pro"/>
                <a:ea typeface="Source Serif Pro"/>
                <a:cs typeface="Source Serif Pro"/>
                <a:sym typeface="Source Serif Pro"/>
              </a:rPr>
              <a:t>Customer</a:t>
            </a:r>
            <a:r>
              <a:rPr lang="en-GB">
                <a:latin typeface="Source Serif Pro"/>
                <a:ea typeface="Source Serif Pro"/>
                <a:cs typeface="Source Serif Pro"/>
                <a:sym typeface="Source Serif Pro"/>
              </a:rPr>
              <a:t> </a:t>
            </a:r>
            <a:r>
              <a:rPr lang="en-GB">
                <a:latin typeface="Source Serif Pro"/>
                <a:ea typeface="Source Serif Pro"/>
                <a:cs typeface="Source Serif Pro"/>
                <a:sym typeface="Source Serif Pro"/>
              </a:rPr>
              <a:t>Segmentation</a:t>
            </a:r>
            <a:endParaRPr>
              <a:latin typeface="Source Serif Pro"/>
              <a:ea typeface="Source Serif Pro"/>
              <a:cs typeface="Source Serif Pro"/>
              <a:sym typeface="Source Serif Pro"/>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Source Serif Pro"/>
              <a:buChar char="❏"/>
            </a:pPr>
            <a:r>
              <a:rPr lang="en-GB" sz="1400">
                <a:latin typeface="Source Serif Pro"/>
                <a:ea typeface="Source Serif Pro"/>
                <a:cs typeface="Source Serif Pro"/>
                <a:sym typeface="Source Serif Pro"/>
              </a:rPr>
              <a:t>To find meaningful groups, we explored customer characteristics</a:t>
            </a:r>
            <a:endParaRPr sz="1400">
              <a:latin typeface="Source Serif Pro"/>
              <a:ea typeface="Source Serif Pro"/>
              <a:cs typeface="Source Serif Pro"/>
              <a:sym typeface="Source Serif Pro"/>
            </a:endParaRPr>
          </a:p>
          <a:p>
            <a:pPr indent="0" lvl="0" marL="914400" rtl="0" algn="l">
              <a:lnSpc>
                <a:spcPct val="150000"/>
              </a:lnSpc>
              <a:spcBef>
                <a:spcPts val="0"/>
              </a:spcBef>
              <a:spcAft>
                <a:spcPts val="0"/>
              </a:spcAft>
              <a:buNone/>
            </a:pPr>
            <a:r>
              <a:t/>
            </a:r>
            <a:endParaRPr sz="1400">
              <a:latin typeface="Source Serif Pro"/>
              <a:ea typeface="Source Serif Pro"/>
              <a:cs typeface="Source Serif Pro"/>
              <a:sym typeface="Source Serif Pro"/>
            </a:endParaRPr>
          </a:p>
          <a:p>
            <a:pPr indent="-317500" lvl="0" marL="457200" rtl="0" algn="l">
              <a:lnSpc>
                <a:spcPct val="150000"/>
              </a:lnSpc>
              <a:spcBef>
                <a:spcPts val="0"/>
              </a:spcBef>
              <a:spcAft>
                <a:spcPts val="0"/>
              </a:spcAft>
              <a:buSzPts val="1400"/>
              <a:buFont typeface="Source Serif Pro"/>
              <a:buChar char="❏"/>
            </a:pPr>
            <a:r>
              <a:rPr lang="en-GB" sz="1400">
                <a:latin typeface="Source Serif Pro"/>
                <a:ea typeface="Source Serif Pro"/>
                <a:cs typeface="Source Serif Pro"/>
                <a:sym typeface="Source Serif Pro"/>
              </a:rPr>
              <a:t> Based our metrics on three fields:</a:t>
            </a:r>
            <a:endParaRPr sz="1400">
              <a:latin typeface="Source Serif Pro"/>
              <a:ea typeface="Source Serif Pro"/>
              <a:cs typeface="Source Serif Pro"/>
              <a:sym typeface="Source Serif Pro"/>
            </a:endParaRPr>
          </a:p>
          <a:p>
            <a:pPr indent="-298450" lvl="1" marL="914400" rtl="0" algn="l">
              <a:lnSpc>
                <a:spcPct val="150000"/>
              </a:lnSpc>
              <a:spcBef>
                <a:spcPts val="0"/>
              </a:spcBef>
              <a:spcAft>
                <a:spcPts val="0"/>
              </a:spcAft>
              <a:buSzPts val="1100"/>
              <a:buFont typeface="Source Serif Pro"/>
              <a:buChar char="◆"/>
            </a:pPr>
            <a:r>
              <a:rPr lang="en-GB">
                <a:latin typeface="Source Serif Pro"/>
                <a:ea typeface="Source Serif Pro"/>
                <a:cs typeface="Source Serif Pro"/>
                <a:sym typeface="Source Serif Pro"/>
              </a:rPr>
              <a:t>Session behaviour</a:t>
            </a:r>
            <a:endParaRPr>
              <a:latin typeface="Source Serif Pro"/>
              <a:ea typeface="Source Serif Pro"/>
              <a:cs typeface="Source Serif Pro"/>
              <a:sym typeface="Source Serif Pro"/>
            </a:endParaRPr>
          </a:p>
          <a:p>
            <a:pPr indent="-298450" lvl="1" marL="914400" rtl="0" algn="l">
              <a:lnSpc>
                <a:spcPct val="150000"/>
              </a:lnSpc>
              <a:spcBef>
                <a:spcPts val="0"/>
              </a:spcBef>
              <a:spcAft>
                <a:spcPts val="0"/>
              </a:spcAft>
              <a:buSzPts val="1100"/>
              <a:buFont typeface="Source Serif Pro"/>
              <a:buChar char="◆"/>
            </a:pPr>
            <a:r>
              <a:rPr lang="en-GB">
                <a:latin typeface="Source Serif Pro"/>
                <a:ea typeface="Source Serif Pro"/>
                <a:cs typeface="Source Serif Pro"/>
                <a:sym typeface="Source Serif Pro"/>
              </a:rPr>
              <a:t>Trip behaviour</a:t>
            </a:r>
            <a:endParaRPr>
              <a:latin typeface="Source Serif Pro"/>
              <a:ea typeface="Source Serif Pro"/>
              <a:cs typeface="Source Serif Pro"/>
              <a:sym typeface="Source Serif Pro"/>
            </a:endParaRPr>
          </a:p>
          <a:p>
            <a:pPr indent="-298450" lvl="1" marL="914400" rtl="0" algn="l">
              <a:lnSpc>
                <a:spcPct val="150000"/>
              </a:lnSpc>
              <a:spcBef>
                <a:spcPts val="0"/>
              </a:spcBef>
              <a:spcAft>
                <a:spcPts val="0"/>
              </a:spcAft>
              <a:buSzPts val="1100"/>
              <a:buFont typeface="Source Serif Pro"/>
              <a:buChar char="◆"/>
            </a:pPr>
            <a:r>
              <a:rPr lang="en-GB">
                <a:latin typeface="Source Serif Pro"/>
                <a:ea typeface="Source Serif Pro"/>
                <a:cs typeface="Source Serif Pro"/>
                <a:sym typeface="Source Serif Pro"/>
              </a:rPr>
              <a:t>Customer demographics</a:t>
            </a:r>
            <a:endParaRPr>
              <a:latin typeface="Source Serif Pro"/>
              <a:ea typeface="Source Serif Pro"/>
              <a:cs typeface="Source Serif Pro"/>
              <a:sym typeface="Source Serif Pro"/>
            </a:endParaRPr>
          </a:p>
          <a:p>
            <a:pPr indent="-310832" lvl="0" marL="457200" rtl="0" algn="l">
              <a:lnSpc>
                <a:spcPct val="130000"/>
              </a:lnSpc>
              <a:spcBef>
                <a:spcPts val="0"/>
              </a:spcBef>
              <a:spcAft>
                <a:spcPts val="0"/>
              </a:spcAft>
              <a:buSzPts val="1295"/>
              <a:buFont typeface="Source Serif Pro"/>
              <a:buChar char="❏"/>
            </a:pPr>
            <a:r>
              <a:rPr lang="en-GB" sz="1295">
                <a:latin typeface="Source Serif Pro"/>
                <a:ea typeface="Source Serif Pro"/>
                <a:cs typeface="Source Serif Pro"/>
                <a:sym typeface="Source Serif Pro"/>
              </a:rPr>
              <a:t>We have Utilise K-Means Algorithm to identify unique cluster based on user preference</a:t>
            </a:r>
            <a:r>
              <a:rPr lang="en-GB">
                <a:latin typeface="Source Serif Pro"/>
                <a:ea typeface="Source Serif Pro"/>
                <a:cs typeface="Source Serif Pro"/>
                <a:sym typeface="Source Serif Pro"/>
              </a:rPr>
              <a:t> </a:t>
            </a:r>
            <a:r>
              <a:rPr lang="en-GB" sz="1400">
                <a:latin typeface="Source Serif Pro"/>
                <a:ea typeface="Source Serif Pro"/>
                <a:cs typeface="Source Serif Pro"/>
                <a:sym typeface="Source Serif Pro"/>
              </a:rPr>
              <a:t>we got our 4 </a:t>
            </a:r>
            <a:r>
              <a:rPr lang="en-GB" sz="1400">
                <a:latin typeface="Source Serif Pro"/>
                <a:ea typeface="Source Serif Pro"/>
                <a:cs typeface="Source Serif Pro"/>
                <a:sym typeface="Source Serif Pro"/>
              </a:rPr>
              <a:t>unique</a:t>
            </a:r>
            <a:r>
              <a:rPr lang="en-GB" sz="1400">
                <a:latin typeface="Source Serif Pro"/>
                <a:ea typeface="Source Serif Pro"/>
                <a:cs typeface="Source Serif Pro"/>
                <a:sym typeface="Source Serif Pro"/>
              </a:rPr>
              <a:t> cluster having unique user 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40600" y="11445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sz="3000">
                <a:solidFill>
                  <a:srgbClr val="44546A"/>
                </a:solidFill>
                <a:latin typeface="Source Serif Pro"/>
                <a:ea typeface="Source Serif Pro"/>
                <a:cs typeface="Source Serif Pro"/>
                <a:sym typeface="Source Serif Pro"/>
              </a:rPr>
              <a:t>Perks Distribution</a:t>
            </a:r>
            <a:endParaRPr/>
          </a:p>
        </p:txBody>
      </p:sp>
      <p:sp>
        <p:nvSpPr>
          <p:cNvPr id="89" name="Google Shape;89;p17"/>
          <p:cNvSpPr txBox="1"/>
          <p:nvPr>
            <p:ph idx="1" type="body"/>
          </p:nvPr>
        </p:nvSpPr>
        <p:spPr>
          <a:xfrm>
            <a:off x="311700" y="945750"/>
            <a:ext cx="8520600" cy="37287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Font typeface="Source Serif Pro"/>
              <a:buChar char="❏"/>
            </a:pPr>
            <a:r>
              <a:rPr lang="en-GB" sz="1900">
                <a:latin typeface="Source Serif Pro"/>
                <a:ea typeface="Source Serif Pro"/>
                <a:cs typeface="Source Serif Pro"/>
                <a:sym typeface="Source Serif Pro"/>
              </a:rPr>
              <a:t>To get an individualised, perk for each customer, we used </a:t>
            </a:r>
            <a:r>
              <a:rPr lang="en-GB" sz="1900">
                <a:latin typeface="Source Serif Pro"/>
                <a:ea typeface="Source Serif Pro"/>
                <a:cs typeface="Source Serif Pro"/>
                <a:sym typeface="Source Serif Pro"/>
              </a:rPr>
              <a:t>segmentation into groups</a:t>
            </a:r>
            <a:endParaRPr sz="1900">
              <a:latin typeface="Source Serif Pro"/>
              <a:ea typeface="Source Serif Pro"/>
              <a:cs typeface="Source Serif Pro"/>
              <a:sym typeface="Source Serif Pro"/>
            </a:endParaRPr>
          </a:p>
          <a:p>
            <a:pPr indent="0" lvl="0" marL="457200" rtl="0" algn="l">
              <a:lnSpc>
                <a:spcPct val="150000"/>
              </a:lnSpc>
              <a:spcBef>
                <a:spcPts val="0"/>
              </a:spcBef>
              <a:spcAft>
                <a:spcPts val="0"/>
              </a:spcAft>
              <a:buNone/>
            </a:pPr>
            <a:r>
              <a:t/>
            </a:r>
            <a:endParaRPr sz="1900">
              <a:latin typeface="Source Serif Pro"/>
              <a:ea typeface="Source Serif Pro"/>
              <a:cs typeface="Source Serif Pro"/>
              <a:sym typeface="Source Serif Pro"/>
            </a:endParaRPr>
          </a:p>
          <a:p>
            <a:pPr indent="-349250" lvl="0" marL="457200" rtl="0" algn="l">
              <a:lnSpc>
                <a:spcPct val="150000"/>
              </a:lnSpc>
              <a:spcBef>
                <a:spcPts val="0"/>
              </a:spcBef>
              <a:spcAft>
                <a:spcPts val="0"/>
              </a:spcAft>
              <a:buSzPts val="1900"/>
              <a:buFont typeface="Source Serif Pro"/>
              <a:buChar char="❏"/>
            </a:pPr>
            <a:r>
              <a:rPr lang="en-GB" sz="1900">
                <a:latin typeface="Source Serif Pro"/>
                <a:ea typeface="Source Serif Pro"/>
                <a:cs typeface="Source Serif Pro"/>
                <a:sym typeface="Source Serif Pro"/>
              </a:rPr>
              <a:t>After analysis, we came up with</a:t>
            </a:r>
            <a:r>
              <a:rPr lang="en-GB" sz="1900">
                <a:latin typeface="Source Serif Pro"/>
                <a:ea typeface="Source Serif Pro"/>
                <a:cs typeface="Source Serif Pro"/>
                <a:sym typeface="Source Serif Pro"/>
              </a:rPr>
              <a:t> 8 groups</a:t>
            </a:r>
            <a:endParaRPr sz="1900">
              <a:latin typeface="Source Serif Pro"/>
              <a:ea typeface="Source Serif Pro"/>
              <a:cs typeface="Source Serif Pro"/>
              <a:sym typeface="Source Serif Pro"/>
            </a:endParaRPr>
          </a:p>
          <a:p>
            <a:pPr indent="0" lvl="0" marL="457200" rtl="0" algn="l">
              <a:lnSpc>
                <a:spcPct val="150000"/>
              </a:lnSpc>
              <a:spcBef>
                <a:spcPts val="0"/>
              </a:spcBef>
              <a:spcAft>
                <a:spcPts val="0"/>
              </a:spcAft>
              <a:buNone/>
            </a:pPr>
            <a:r>
              <a:t/>
            </a:r>
            <a:endParaRPr>
              <a:latin typeface="Source Serif Pro"/>
              <a:ea typeface="Source Serif Pro"/>
              <a:cs typeface="Source Serif Pro"/>
              <a:sym typeface="Source Serif Pro"/>
            </a:endParaRPr>
          </a:p>
          <a:p>
            <a:pPr indent="0" lvl="0" marL="457200" rtl="0" algn="l">
              <a:spcBef>
                <a:spcPts val="0"/>
              </a:spcBef>
              <a:spcAft>
                <a:spcPts val="12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152400"/>
            <a:ext cx="8839199" cy="466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40375"/>
            <a:ext cx="3906600" cy="75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6190"/>
              <a:buFont typeface="Arial"/>
              <a:buNone/>
            </a:pPr>
            <a:r>
              <a:t/>
            </a:r>
            <a:endParaRPr/>
          </a:p>
          <a:p>
            <a:pPr indent="0" lvl="0" marL="0" rtl="0" algn="l">
              <a:spcBef>
                <a:spcPts val="0"/>
              </a:spcBef>
              <a:spcAft>
                <a:spcPts val="0"/>
              </a:spcAft>
              <a:buClr>
                <a:schemeClr val="dk1"/>
              </a:buClr>
              <a:buSzPct val="41249"/>
              <a:buFont typeface="Arial"/>
              <a:buNone/>
            </a:pPr>
            <a:r>
              <a:rPr lang="en-GB" sz="2666">
                <a:solidFill>
                  <a:srgbClr val="44546A"/>
                </a:solidFill>
                <a:latin typeface="Source Serif Pro"/>
                <a:ea typeface="Source Serif Pro"/>
                <a:cs typeface="Source Serif Pro"/>
                <a:sym typeface="Source Serif Pro"/>
              </a:rPr>
              <a:t>Minimal Discount Seekers</a:t>
            </a:r>
            <a:endParaRPr>
              <a:latin typeface="Source Serif Pro"/>
              <a:ea typeface="Source Serif Pro"/>
              <a:cs typeface="Source Serif Pro"/>
              <a:sym typeface="Source Serif Pro"/>
            </a:endParaRPr>
          </a:p>
        </p:txBody>
      </p:sp>
      <p:sp>
        <p:nvSpPr>
          <p:cNvPr id="100" name="Google Shape;100;p19"/>
          <p:cNvSpPr txBox="1"/>
          <p:nvPr>
            <p:ph idx="1" type="body"/>
          </p:nvPr>
        </p:nvSpPr>
        <p:spPr>
          <a:xfrm>
            <a:off x="311700" y="897575"/>
            <a:ext cx="8513700" cy="1544700"/>
          </a:xfrm>
          <a:prstGeom prst="rect">
            <a:avLst/>
          </a:prstGeom>
        </p:spPr>
        <p:txBody>
          <a:bodyPr anchorCtr="0" anchor="t" bIns="91425" lIns="91425" spcFirstLastPara="1" rIns="91425" wrap="square" tIns="91425">
            <a:noAutofit/>
          </a:bodyPr>
          <a:lstStyle/>
          <a:p>
            <a:pPr indent="-315912" lvl="0" marL="457200" rtl="0" algn="l">
              <a:lnSpc>
                <a:spcPct val="105000"/>
              </a:lnSpc>
              <a:spcBef>
                <a:spcPts val="1200"/>
              </a:spcBef>
              <a:spcAft>
                <a:spcPts val="0"/>
              </a:spcAft>
              <a:buClr>
                <a:srgbClr val="41464D"/>
              </a:buClr>
              <a:buSzPts val="1375"/>
              <a:buFont typeface="Arial"/>
              <a:buChar char="❏"/>
            </a:pPr>
            <a:r>
              <a:rPr lang="en-GB" sz="1375">
                <a:solidFill>
                  <a:srgbClr val="41464D"/>
                </a:solidFill>
                <a:latin typeface="Source Serif Pro"/>
                <a:ea typeface="Source Serif Pro"/>
                <a:cs typeface="Source Serif Pro"/>
                <a:sym typeface="Source Serif Pro"/>
              </a:rPr>
              <a:t>Offer</a:t>
            </a:r>
            <a:r>
              <a:rPr lang="en-GB" sz="1375">
                <a:solidFill>
                  <a:srgbClr val="41464D"/>
                </a:solidFill>
                <a:latin typeface="Source Serif Pro"/>
                <a:ea typeface="Source Serif Pro"/>
                <a:cs typeface="Source Serif Pro"/>
                <a:sym typeface="Source Serif Pro"/>
              </a:rPr>
              <a:t>: </a:t>
            </a:r>
            <a:r>
              <a:rPr lang="en-GB" sz="1475">
                <a:solidFill>
                  <a:srgbClr val="41464D"/>
                </a:solidFill>
                <a:latin typeface="Source Serif Pro"/>
                <a:ea typeface="Source Serif Pro"/>
                <a:cs typeface="Source Serif Pro"/>
                <a:sym typeface="Source Serif Pro"/>
              </a:rPr>
              <a:t>Loyalty Rewards</a:t>
            </a:r>
            <a:endParaRPr sz="1475">
              <a:solidFill>
                <a:srgbClr val="41464D"/>
              </a:solidFill>
              <a:latin typeface="Source Serif Pro"/>
              <a:ea typeface="Source Serif Pro"/>
              <a:cs typeface="Source Serif Pro"/>
              <a:sym typeface="Source Serif Pro"/>
            </a:endParaRPr>
          </a:p>
          <a:p>
            <a:pPr indent="-315912" lvl="0" marL="457200" rtl="0" algn="l">
              <a:lnSpc>
                <a:spcPct val="105000"/>
              </a:lnSpc>
              <a:spcBef>
                <a:spcPts val="0"/>
              </a:spcBef>
              <a:spcAft>
                <a:spcPts val="0"/>
              </a:spcAft>
              <a:buClr>
                <a:srgbClr val="41464D"/>
              </a:buClr>
              <a:buSzPts val="1375"/>
              <a:buFont typeface="Source Serif Pro"/>
              <a:buChar char="❏"/>
            </a:pPr>
            <a:r>
              <a:rPr lang="en-GB" sz="1375">
                <a:solidFill>
                  <a:srgbClr val="41464D"/>
                </a:solidFill>
                <a:latin typeface="Source Serif Pro"/>
                <a:ea typeface="Source Serif Pro"/>
                <a:cs typeface="Source Serif Pro"/>
                <a:sym typeface="Source Serif Pro"/>
              </a:rPr>
              <a:t>Exclusive rewards designed for customers who prioritise value over discounts. Accumulate points with each booking, redeemable for upgrades and special perks.</a:t>
            </a:r>
            <a:endParaRPr sz="1375">
              <a:solidFill>
                <a:srgbClr val="41464D"/>
              </a:solidFill>
              <a:latin typeface="Source Serif Pro"/>
              <a:ea typeface="Source Serif Pro"/>
              <a:cs typeface="Source Serif Pro"/>
              <a:sym typeface="Source Serif Pro"/>
            </a:endParaRPr>
          </a:p>
          <a:p>
            <a:pPr indent="0" lvl="0" marL="0" rtl="0" algn="l">
              <a:lnSpc>
                <a:spcPct val="105000"/>
              </a:lnSpc>
              <a:spcBef>
                <a:spcPts val="2100"/>
              </a:spcBef>
              <a:spcAft>
                <a:spcPts val="1200"/>
              </a:spcAft>
              <a:buSzPts val="275"/>
              <a:buNone/>
            </a:pPr>
            <a:r>
              <a:t/>
            </a:r>
            <a:endParaRPr sz="450">
              <a:latin typeface="Source Serif Pro"/>
              <a:ea typeface="Source Serif Pro"/>
              <a:cs typeface="Source Serif Pro"/>
              <a:sym typeface="Source Serif Pro"/>
            </a:endParaRPr>
          </a:p>
        </p:txBody>
      </p:sp>
      <p:pic>
        <p:nvPicPr>
          <p:cNvPr id="101" name="Google Shape;101;p19"/>
          <p:cNvPicPr preferRelativeResize="0"/>
          <p:nvPr/>
        </p:nvPicPr>
        <p:blipFill>
          <a:blip r:embed="rId3">
            <a:alphaModFix/>
          </a:blip>
          <a:stretch>
            <a:fillRect/>
          </a:stretch>
        </p:blipFill>
        <p:spPr>
          <a:xfrm>
            <a:off x="4684700" y="1753050"/>
            <a:ext cx="4140699" cy="3154574"/>
          </a:xfrm>
          <a:prstGeom prst="rect">
            <a:avLst/>
          </a:prstGeom>
          <a:noFill/>
          <a:ln>
            <a:noFill/>
          </a:ln>
        </p:spPr>
      </p:pic>
      <p:pic>
        <p:nvPicPr>
          <p:cNvPr id="102" name="Google Shape;102;p19"/>
          <p:cNvPicPr preferRelativeResize="0"/>
          <p:nvPr/>
        </p:nvPicPr>
        <p:blipFill>
          <a:blip r:embed="rId4">
            <a:alphaModFix/>
          </a:blip>
          <a:stretch>
            <a:fillRect/>
          </a:stretch>
        </p:blipFill>
        <p:spPr>
          <a:xfrm>
            <a:off x="192525" y="1753050"/>
            <a:ext cx="4273900" cy="3154574"/>
          </a:xfrm>
          <a:prstGeom prst="rect">
            <a:avLst/>
          </a:prstGeom>
          <a:noFill/>
          <a:ln>
            <a:noFill/>
          </a:ln>
        </p:spPr>
      </p:pic>
      <p:cxnSp>
        <p:nvCxnSpPr>
          <p:cNvPr id="103" name="Google Shape;103;p19"/>
          <p:cNvCxnSpPr/>
          <p:nvPr/>
        </p:nvCxnSpPr>
        <p:spPr>
          <a:xfrm>
            <a:off x="3626825" y="2923450"/>
            <a:ext cx="21900" cy="1131900"/>
          </a:xfrm>
          <a:prstGeom prst="straightConnector1">
            <a:avLst/>
          </a:prstGeom>
          <a:noFill/>
          <a:ln cap="flat" cmpd="sng" w="9525">
            <a:solidFill>
              <a:srgbClr val="4A86E8"/>
            </a:solidFill>
            <a:prstDash val="solid"/>
            <a:round/>
            <a:headEnd len="med" w="med" type="none"/>
            <a:tailEnd len="med" w="med" type="triangle"/>
          </a:ln>
        </p:spPr>
      </p:cxnSp>
      <p:cxnSp>
        <p:nvCxnSpPr>
          <p:cNvPr id="104" name="Google Shape;104;p19"/>
          <p:cNvCxnSpPr/>
          <p:nvPr/>
        </p:nvCxnSpPr>
        <p:spPr>
          <a:xfrm>
            <a:off x="7968025" y="2516800"/>
            <a:ext cx="44100" cy="14067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15925"/>
            <a:ext cx="38235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3000">
              <a:solidFill>
                <a:srgbClr val="44546A"/>
              </a:solidFill>
              <a:latin typeface="Source Serif Pro"/>
              <a:ea typeface="Source Serif Pro"/>
              <a:cs typeface="Source Serif Pro"/>
              <a:sym typeface="Source Serif Pro"/>
            </a:endParaRPr>
          </a:p>
          <a:p>
            <a:pPr indent="0" lvl="0" marL="0" rtl="0" algn="ctr">
              <a:spcBef>
                <a:spcPts val="0"/>
              </a:spcBef>
              <a:spcAft>
                <a:spcPts val="0"/>
              </a:spcAft>
              <a:buNone/>
            </a:pPr>
            <a:r>
              <a:t/>
            </a:r>
            <a:endParaRPr sz="3000">
              <a:solidFill>
                <a:srgbClr val="44546A"/>
              </a:solidFill>
              <a:latin typeface="Source Serif Pro"/>
              <a:ea typeface="Source Serif Pro"/>
              <a:cs typeface="Source Serif Pro"/>
              <a:sym typeface="Source Serif Pro"/>
            </a:endParaRPr>
          </a:p>
          <a:p>
            <a:pPr indent="0" lvl="0" marL="0" rtl="0" algn="ctr">
              <a:spcBef>
                <a:spcPts val="0"/>
              </a:spcBef>
              <a:spcAft>
                <a:spcPts val="0"/>
              </a:spcAft>
              <a:buNone/>
            </a:pPr>
            <a:r>
              <a:t/>
            </a:r>
            <a:endParaRPr sz="3000">
              <a:solidFill>
                <a:srgbClr val="44546A"/>
              </a:solidFill>
              <a:latin typeface="Source Serif Pro"/>
              <a:ea typeface="Source Serif Pro"/>
              <a:cs typeface="Source Serif Pro"/>
              <a:sym typeface="Source Serif Pro"/>
            </a:endParaRPr>
          </a:p>
          <a:p>
            <a:pPr indent="0" lvl="0" marL="0" rtl="0" algn="ctr">
              <a:spcBef>
                <a:spcPts val="0"/>
              </a:spcBef>
              <a:spcAft>
                <a:spcPts val="0"/>
              </a:spcAft>
              <a:buNone/>
            </a:pPr>
            <a:r>
              <a:t/>
            </a:r>
            <a:endParaRPr sz="3000">
              <a:solidFill>
                <a:srgbClr val="44546A"/>
              </a:solidFill>
              <a:latin typeface="Source Serif Pro"/>
              <a:ea typeface="Source Serif Pro"/>
              <a:cs typeface="Source Serif Pro"/>
              <a:sym typeface="Source Serif Pro"/>
            </a:endParaRPr>
          </a:p>
          <a:p>
            <a:pPr indent="0" lvl="0" marL="0" rtl="0" algn="l">
              <a:spcBef>
                <a:spcPts val="0"/>
              </a:spcBef>
              <a:spcAft>
                <a:spcPts val="0"/>
              </a:spcAft>
              <a:buNone/>
            </a:pPr>
            <a:r>
              <a:rPr lang="en-GB" sz="3333">
                <a:solidFill>
                  <a:srgbClr val="44546A"/>
                </a:solidFill>
                <a:latin typeface="Source Serif Pro"/>
                <a:ea typeface="Source Serif Pro"/>
                <a:cs typeface="Source Serif Pro"/>
                <a:sym typeface="Source Serif Pro"/>
              </a:rPr>
              <a:t>Frequent Travellers</a:t>
            </a:r>
            <a:endParaRPr sz="3333"/>
          </a:p>
        </p:txBody>
      </p:sp>
      <p:sp>
        <p:nvSpPr>
          <p:cNvPr id="110" name="Google Shape;110;p20"/>
          <p:cNvSpPr txBox="1"/>
          <p:nvPr>
            <p:ph idx="1" type="body"/>
          </p:nvPr>
        </p:nvSpPr>
        <p:spPr>
          <a:xfrm>
            <a:off x="311700" y="1225225"/>
            <a:ext cx="3148200" cy="3354000"/>
          </a:xfrm>
          <a:prstGeom prst="rect">
            <a:avLst/>
          </a:prstGeom>
        </p:spPr>
        <p:txBody>
          <a:bodyPr anchorCtr="0" anchor="t" bIns="91425" lIns="91425" spcFirstLastPara="1" rIns="91425" wrap="square" tIns="91425">
            <a:normAutofit/>
          </a:bodyPr>
          <a:lstStyle/>
          <a:p>
            <a:pPr indent="-332263" lvl="0" marL="457200" rtl="0" algn="l">
              <a:lnSpc>
                <a:spcPct val="95000"/>
              </a:lnSpc>
              <a:spcBef>
                <a:spcPts val="1200"/>
              </a:spcBef>
              <a:spcAft>
                <a:spcPts val="0"/>
              </a:spcAft>
              <a:buClr>
                <a:srgbClr val="41464D"/>
              </a:buClr>
              <a:buSzPts val="1633"/>
              <a:buFont typeface="Arial"/>
              <a:buChar char="❏"/>
            </a:pPr>
            <a:r>
              <a:rPr lang="en-GB" sz="1632">
                <a:solidFill>
                  <a:srgbClr val="41464D"/>
                </a:solidFill>
                <a:latin typeface="Source Serif Pro"/>
                <a:ea typeface="Source Serif Pro"/>
                <a:cs typeface="Source Serif Pro"/>
                <a:sym typeface="Source Serif Pro"/>
              </a:rPr>
              <a:t>Offer</a:t>
            </a:r>
            <a:r>
              <a:rPr lang="en-GB" sz="1632">
                <a:solidFill>
                  <a:srgbClr val="41464D"/>
                </a:solidFill>
                <a:latin typeface="Source Serif Pro"/>
                <a:ea typeface="Source Serif Pro"/>
                <a:cs typeface="Source Serif Pro"/>
                <a:sym typeface="Source Serif Pro"/>
              </a:rPr>
              <a:t>: </a:t>
            </a:r>
            <a:r>
              <a:rPr lang="en-GB" sz="1632">
                <a:solidFill>
                  <a:srgbClr val="41464D"/>
                </a:solidFill>
                <a:latin typeface="Source Serif Pro"/>
                <a:ea typeface="Source Serif Pro"/>
                <a:cs typeface="Source Serif Pro"/>
                <a:sym typeface="Source Serif Pro"/>
              </a:rPr>
              <a:t>Earn Jet Miles Points with every trip</a:t>
            </a:r>
            <a:endParaRPr sz="1632">
              <a:solidFill>
                <a:srgbClr val="41464D"/>
              </a:solidFill>
              <a:latin typeface="Source Serif Pro"/>
              <a:ea typeface="Source Serif Pro"/>
              <a:cs typeface="Source Serif Pro"/>
              <a:sym typeface="Source Serif Pro"/>
            </a:endParaRPr>
          </a:p>
          <a:p>
            <a:pPr indent="0" lvl="0" marL="457200" rtl="0" algn="l">
              <a:lnSpc>
                <a:spcPct val="95000"/>
              </a:lnSpc>
              <a:spcBef>
                <a:spcPts val="1200"/>
              </a:spcBef>
              <a:spcAft>
                <a:spcPts val="0"/>
              </a:spcAft>
              <a:buNone/>
            </a:pPr>
            <a:r>
              <a:t/>
            </a:r>
            <a:endParaRPr sz="1632">
              <a:solidFill>
                <a:srgbClr val="41464D"/>
              </a:solidFill>
              <a:latin typeface="Source Serif Pro"/>
              <a:ea typeface="Source Serif Pro"/>
              <a:cs typeface="Source Serif Pro"/>
              <a:sym typeface="Source Serif Pro"/>
            </a:endParaRPr>
          </a:p>
          <a:p>
            <a:pPr indent="-332263" lvl="0" marL="457200" rtl="0" algn="l">
              <a:lnSpc>
                <a:spcPct val="95000"/>
              </a:lnSpc>
              <a:spcBef>
                <a:spcPts val="2400"/>
              </a:spcBef>
              <a:spcAft>
                <a:spcPts val="0"/>
              </a:spcAft>
              <a:buClr>
                <a:srgbClr val="41464D"/>
              </a:buClr>
              <a:buSzPts val="1633"/>
              <a:buFont typeface="Source Serif Pro"/>
              <a:buChar char="❏"/>
            </a:pPr>
            <a:r>
              <a:rPr lang="en-GB" sz="1632">
                <a:solidFill>
                  <a:srgbClr val="41464D"/>
                </a:solidFill>
                <a:latin typeface="Source Serif Pro"/>
                <a:ea typeface="Source Serif Pro"/>
                <a:cs typeface="Source Serif Pro"/>
                <a:sym typeface="Source Serif Pro"/>
              </a:rPr>
              <a:t>Implement a loyalty program where customers earn points for each trip, which can be redeemed for future travel.</a:t>
            </a:r>
            <a:endParaRPr sz="1632">
              <a:solidFill>
                <a:srgbClr val="41464D"/>
              </a:solidFill>
              <a:latin typeface="Source Serif Pro"/>
              <a:ea typeface="Source Serif Pro"/>
              <a:cs typeface="Source Serif Pro"/>
              <a:sym typeface="Source Serif Pro"/>
            </a:endParaRPr>
          </a:p>
          <a:p>
            <a:pPr indent="0" lvl="0" marL="0" rtl="0" algn="l">
              <a:lnSpc>
                <a:spcPct val="95000"/>
              </a:lnSpc>
              <a:spcBef>
                <a:spcPts val="2400"/>
              </a:spcBef>
              <a:spcAft>
                <a:spcPts val="1200"/>
              </a:spcAft>
              <a:buSzPts val="605"/>
              <a:buNone/>
            </a:pPr>
            <a:r>
              <a:t/>
            </a:r>
            <a:endParaRPr sz="989">
              <a:latin typeface="Source Serif Pro"/>
              <a:ea typeface="Source Serif Pro"/>
              <a:cs typeface="Source Serif Pro"/>
              <a:sym typeface="Source Serif Pro"/>
            </a:endParaRPr>
          </a:p>
        </p:txBody>
      </p:sp>
      <p:pic>
        <p:nvPicPr>
          <p:cNvPr id="111" name="Google Shape;111;p20"/>
          <p:cNvPicPr preferRelativeResize="0"/>
          <p:nvPr/>
        </p:nvPicPr>
        <p:blipFill>
          <a:blip r:embed="rId3">
            <a:alphaModFix/>
          </a:blip>
          <a:stretch>
            <a:fillRect/>
          </a:stretch>
        </p:blipFill>
        <p:spPr>
          <a:xfrm>
            <a:off x="3773925" y="315925"/>
            <a:ext cx="5245425" cy="4456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51834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000">
                <a:latin typeface="Source Serif Pro"/>
                <a:ea typeface="Source Serif Pro"/>
                <a:cs typeface="Source Serif Pro"/>
                <a:sym typeface="Source Serif Pro"/>
              </a:rPr>
              <a:t>High Intent Visitors      (Dreamers)</a:t>
            </a:r>
            <a:endParaRPr sz="3000">
              <a:latin typeface="Source Serif Pro"/>
              <a:ea typeface="Source Serif Pro"/>
              <a:cs typeface="Source Serif Pro"/>
              <a:sym typeface="Source Serif Pro"/>
            </a:endParaRPr>
          </a:p>
        </p:txBody>
      </p:sp>
      <p:sp>
        <p:nvSpPr>
          <p:cNvPr id="117" name="Google Shape;117;p21"/>
          <p:cNvSpPr txBox="1"/>
          <p:nvPr>
            <p:ph idx="1" type="body"/>
          </p:nvPr>
        </p:nvSpPr>
        <p:spPr>
          <a:xfrm>
            <a:off x="311700" y="1225225"/>
            <a:ext cx="4212000" cy="3631500"/>
          </a:xfrm>
          <a:prstGeom prst="rect">
            <a:avLst/>
          </a:prstGeom>
        </p:spPr>
        <p:txBody>
          <a:bodyPr anchorCtr="0" anchor="t" bIns="91425" lIns="91425" spcFirstLastPara="1" rIns="91425" wrap="square" tIns="91425">
            <a:noAutofit/>
          </a:bodyPr>
          <a:lstStyle/>
          <a:p>
            <a:pPr indent="-340360" lvl="0" marL="457200" rtl="0" algn="l">
              <a:lnSpc>
                <a:spcPct val="105000"/>
              </a:lnSpc>
              <a:spcBef>
                <a:spcPts val="1200"/>
              </a:spcBef>
              <a:spcAft>
                <a:spcPts val="0"/>
              </a:spcAft>
              <a:buClr>
                <a:srgbClr val="41464D"/>
              </a:buClr>
              <a:buSzPts val="1760"/>
              <a:buFont typeface="Source Serif Pro"/>
              <a:buChar char="❏"/>
            </a:pPr>
            <a:r>
              <a:rPr lang="en-GB" sz="1760">
                <a:solidFill>
                  <a:srgbClr val="41464D"/>
                </a:solidFill>
                <a:latin typeface="Source Serif Pro"/>
                <a:ea typeface="Source Serif Pro"/>
                <a:cs typeface="Source Serif Pro"/>
                <a:sym typeface="Source Serif Pro"/>
              </a:rPr>
              <a:t>Offer: 20% off on first booking</a:t>
            </a:r>
            <a:endParaRPr sz="1760">
              <a:solidFill>
                <a:srgbClr val="41464D"/>
              </a:solidFill>
              <a:latin typeface="Source Serif Pro"/>
              <a:ea typeface="Source Serif Pro"/>
              <a:cs typeface="Source Serif Pro"/>
              <a:sym typeface="Source Serif Pro"/>
            </a:endParaRPr>
          </a:p>
          <a:p>
            <a:pPr indent="0" lvl="0" marL="0" rtl="0" algn="l">
              <a:lnSpc>
                <a:spcPct val="105000"/>
              </a:lnSpc>
              <a:spcBef>
                <a:spcPts val="1200"/>
              </a:spcBef>
              <a:spcAft>
                <a:spcPts val="0"/>
              </a:spcAft>
              <a:buNone/>
            </a:pPr>
            <a:r>
              <a:t/>
            </a:r>
            <a:endParaRPr sz="1760">
              <a:solidFill>
                <a:srgbClr val="41464D"/>
              </a:solidFill>
              <a:latin typeface="Source Serif Pro"/>
              <a:ea typeface="Source Serif Pro"/>
              <a:cs typeface="Source Serif Pro"/>
              <a:sym typeface="Source Serif Pro"/>
            </a:endParaRPr>
          </a:p>
          <a:p>
            <a:pPr indent="-340360" lvl="0" marL="457200" rtl="0" algn="l">
              <a:lnSpc>
                <a:spcPct val="105000"/>
              </a:lnSpc>
              <a:spcBef>
                <a:spcPts val="1200"/>
              </a:spcBef>
              <a:spcAft>
                <a:spcPts val="0"/>
              </a:spcAft>
              <a:buClr>
                <a:srgbClr val="41464D"/>
              </a:buClr>
              <a:buSzPts val="1760"/>
              <a:buFont typeface="Source Serif Pro"/>
              <a:buChar char="❏"/>
            </a:pPr>
            <a:r>
              <a:rPr lang="en-GB" sz="1760">
                <a:solidFill>
                  <a:srgbClr val="41464D"/>
                </a:solidFill>
                <a:latin typeface="Source Serif Pro"/>
                <a:ea typeface="Source Serif Pro"/>
                <a:cs typeface="Source Serif Pro"/>
                <a:sym typeface="Source Serif Pro"/>
              </a:rPr>
              <a:t>Provide a substantial discount on the first booking to encourage app users who frequently browse but have not yet made a purchase.</a:t>
            </a:r>
            <a:endParaRPr sz="1760">
              <a:solidFill>
                <a:srgbClr val="41464D"/>
              </a:solidFill>
              <a:latin typeface="Source Serif Pro"/>
              <a:ea typeface="Source Serif Pro"/>
              <a:cs typeface="Source Serif Pro"/>
              <a:sym typeface="Source Serif Pro"/>
            </a:endParaRPr>
          </a:p>
          <a:p>
            <a:pPr indent="0" lvl="0" marL="0" rtl="0" algn="l">
              <a:lnSpc>
                <a:spcPct val="105000"/>
              </a:lnSpc>
              <a:spcBef>
                <a:spcPts val="1200"/>
              </a:spcBef>
              <a:spcAft>
                <a:spcPts val="0"/>
              </a:spcAft>
              <a:buNone/>
            </a:pPr>
            <a:r>
              <a:t/>
            </a:r>
            <a:endParaRPr sz="1760">
              <a:solidFill>
                <a:srgbClr val="41464D"/>
              </a:solidFill>
              <a:latin typeface="Source Serif Pro"/>
              <a:ea typeface="Source Serif Pro"/>
              <a:cs typeface="Source Serif Pro"/>
              <a:sym typeface="Source Serif Pro"/>
            </a:endParaRPr>
          </a:p>
          <a:p>
            <a:pPr indent="-340360" lvl="0" marL="457200" rtl="0" algn="l">
              <a:lnSpc>
                <a:spcPct val="105000"/>
              </a:lnSpc>
              <a:spcBef>
                <a:spcPts val="1200"/>
              </a:spcBef>
              <a:spcAft>
                <a:spcPts val="0"/>
              </a:spcAft>
              <a:buClr>
                <a:srgbClr val="41464D"/>
              </a:buClr>
              <a:buSzPts val="1760"/>
              <a:buFont typeface="Source Serif Pro"/>
              <a:buChar char="❏"/>
            </a:pPr>
            <a:r>
              <a:rPr lang="en-GB" sz="1760">
                <a:solidFill>
                  <a:srgbClr val="41464D"/>
                </a:solidFill>
                <a:latin typeface="Source Serif Pro"/>
                <a:ea typeface="Source Serif Pro"/>
                <a:cs typeface="Source Serif Pro"/>
                <a:sym typeface="Source Serif Pro"/>
              </a:rPr>
              <a:t>A significant discount can be a strong motivator for first-time bookings.</a:t>
            </a:r>
            <a:endParaRPr sz="1760">
              <a:solidFill>
                <a:srgbClr val="41464D"/>
              </a:solidFill>
              <a:latin typeface="Source Serif Pro"/>
              <a:ea typeface="Source Serif Pro"/>
              <a:cs typeface="Source Serif Pro"/>
              <a:sym typeface="Source Serif Pro"/>
            </a:endParaRPr>
          </a:p>
          <a:p>
            <a:pPr indent="0" lvl="0" marL="0" rtl="0" algn="l">
              <a:lnSpc>
                <a:spcPct val="105000"/>
              </a:lnSpc>
              <a:spcBef>
                <a:spcPts val="1200"/>
              </a:spcBef>
              <a:spcAft>
                <a:spcPts val="1200"/>
              </a:spcAft>
              <a:buSzPts val="440"/>
              <a:buNone/>
            </a:pPr>
            <a:r>
              <a:t/>
            </a:r>
            <a:endParaRPr sz="1260">
              <a:solidFill>
                <a:srgbClr val="41464D"/>
              </a:solidFill>
              <a:latin typeface="Source Serif Pro"/>
              <a:ea typeface="Source Serif Pro"/>
              <a:cs typeface="Source Serif Pro"/>
              <a:sym typeface="Source Serif Pro"/>
            </a:endParaRPr>
          </a:p>
        </p:txBody>
      </p:sp>
      <p:pic>
        <p:nvPicPr>
          <p:cNvPr id="118" name="Google Shape;118;p21"/>
          <p:cNvPicPr preferRelativeResize="0"/>
          <p:nvPr/>
        </p:nvPicPr>
        <p:blipFill>
          <a:blip r:embed="rId3">
            <a:alphaModFix/>
          </a:blip>
          <a:stretch>
            <a:fillRect/>
          </a:stretch>
        </p:blipFill>
        <p:spPr>
          <a:xfrm>
            <a:off x="4713150" y="138775"/>
            <a:ext cx="4010450" cy="471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