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0"/>
      <p:bold r:id="rId11"/>
    </p:embeddedFont>
    <p:embeddedFont>
      <p:font typeface="Impact" panose="020B0806030902050204" pitchFamily="34" charset="0"/>
      <p:regular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ckwell" panose="020606030202050204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1AC"/>
    <a:srgbClr val="E25252"/>
    <a:srgbClr val="EFC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c8524d8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8cc8524d8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c8524d8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cc8524d8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12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c8524d8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cc8524d8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c8524d8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8cc8524d8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674EA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EA7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7636800" cy="5143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	</a:t>
            </a:r>
            <a:endParaRPr dirty="0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   Project Name:  ‘AIO Med Guide’</a:t>
            </a:r>
            <a:endParaRPr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                 Team Members:       1.  Snehesh Dutta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	     	  2. Sinjon Nath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		  3. Shouvik Saha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		  4. Siddhartha Vyas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		  5. Debajyoti Dutta</a:t>
            </a:r>
            <a:endParaRPr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981" y="277395"/>
            <a:ext cx="4634374" cy="24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020" y="277395"/>
            <a:ext cx="1820500" cy="42377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674EA7"/>
            </a:gs>
          </a:gsLst>
          <a:lin ang="10800025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93532" y="42922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600" dirty="0"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Problem Statement</a:t>
            </a:r>
            <a:endParaRPr sz="2600" dirty="0">
              <a:solidFill>
                <a:srgbClr val="EFEFE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800" y="130750"/>
            <a:ext cx="1449499" cy="755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B2090-545F-45CB-9E78-AD32C4F2EE6C}"/>
              </a:ext>
            </a:extLst>
          </p:cNvPr>
          <p:cNvSpPr txBox="1"/>
          <p:nvPr/>
        </p:nvSpPr>
        <p:spPr>
          <a:xfrm>
            <a:off x="545152" y="1800376"/>
            <a:ext cx="82596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It is very hard to have a good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medical guide 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at the time when it's needed very much. Taking proper decision at the critical time is also very essential for or a patient. Not only that, wasting time for finding a good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nearest hospital 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in an unknown place can push a patient towards the death. That's why building a proper solution, for all in one medical help and guide , that can help a patient to maintain his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medical-care routine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, can help a person to find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proper medicine 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for a particular disease, can keep every person up-to-date with all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health related information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, have proper guideline for 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first aid treatment</a:t>
            </a:r>
            <a:r>
              <a:rPr lang="en-US" sz="1600" b="1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 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and can help to guide the nearest hospital quickly.</a:t>
            </a: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dirty="0">
              <a:solidFill>
                <a:srgbClr val="434343"/>
              </a:solidFill>
              <a:latin typeface="Arial" panose="020B0604020202020204" pitchFamily="34" charset="0"/>
              <a:ea typeface="Impact"/>
              <a:cs typeface="Arial" panose="020B0604020202020204" pitchFamily="34" charset="0"/>
              <a:sym typeface="Impact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Not only that the solution should also provide the latest information about new disease or new health related issues, like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‘COVID-19’ 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updates, and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prevention techniques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. Having some </a:t>
            </a:r>
            <a:r>
              <a:rPr lang="en-US" sz="1600" b="1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more helpful features </a:t>
            </a:r>
            <a:r>
              <a:rPr lang="en-US" sz="1600" dirty="0">
                <a:solidFill>
                  <a:srgbClr val="43434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will always help people to stay safe.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674EA7"/>
            </a:gs>
          </a:gsLst>
          <a:lin ang="10800025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800" y="130750"/>
            <a:ext cx="1449499" cy="755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2CEE0A3-39BA-45C3-BE63-67C3442070B3}"/>
              </a:ext>
            </a:extLst>
          </p:cNvPr>
          <p:cNvGrpSpPr/>
          <p:nvPr/>
        </p:nvGrpSpPr>
        <p:grpSpPr>
          <a:xfrm>
            <a:off x="2100795" y="1761228"/>
            <a:ext cx="4493045" cy="3369572"/>
            <a:chOff x="2306053" y="729916"/>
            <a:chExt cx="7550959" cy="5662863"/>
          </a:xfrm>
          <a:effectLst>
            <a:reflection blurRad="38100" stA="50000" endPos="6000" dir="5400000" sy="-100000" algn="bl" rotWithShape="0"/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332535-DBF9-45EE-9811-23C4CD824D5C}"/>
                </a:ext>
              </a:extLst>
            </p:cNvPr>
            <p:cNvGrpSpPr/>
            <p:nvPr/>
          </p:nvGrpSpPr>
          <p:grpSpPr>
            <a:xfrm>
              <a:off x="2306053" y="729916"/>
              <a:ext cx="3740959" cy="5662863"/>
              <a:chOff x="2306053" y="729916"/>
              <a:chExt cx="3740959" cy="566286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DDF7BB-D688-491A-ADBA-8B30CF493C8D}"/>
                  </a:ext>
                </a:extLst>
              </p:cNvPr>
              <p:cNvSpPr/>
              <p:nvPr/>
            </p:nvSpPr>
            <p:spPr>
              <a:xfrm>
                <a:off x="2306053" y="729916"/>
                <a:ext cx="3740958" cy="1355655"/>
              </a:xfrm>
              <a:custGeom>
                <a:avLst/>
                <a:gdLst>
                  <a:gd name="connsiteX0" fmla="*/ 1374896 w 3740958"/>
                  <a:gd name="connsiteY0" fmla="*/ 0 h 1355655"/>
                  <a:gd name="connsiteX1" fmla="*/ 2151532 w 3740958"/>
                  <a:gd name="connsiteY1" fmla="*/ 0 h 1355655"/>
                  <a:gd name="connsiteX2" fmla="*/ 2162801 w 3740958"/>
                  <a:gd name="connsiteY2" fmla="*/ 1853 h 1355655"/>
                  <a:gd name="connsiteX3" fmla="*/ 3712641 w 3740958"/>
                  <a:gd name="connsiteY3" fmla="*/ 1187115 h 1355655"/>
                  <a:gd name="connsiteX4" fmla="*/ 3740958 w 3740958"/>
                  <a:gd name="connsiteY4" fmla="*/ 1243422 h 1355655"/>
                  <a:gd name="connsiteX5" fmla="*/ 3740958 w 3740958"/>
                  <a:gd name="connsiteY5" fmla="*/ 1355655 h 1355655"/>
                  <a:gd name="connsiteX6" fmla="*/ 0 w 3740958"/>
                  <a:gd name="connsiteY6" fmla="*/ 1355655 h 1355655"/>
                  <a:gd name="connsiteX7" fmla="*/ 0 w 3740958"/>
                  <a:gd name="connsiteY7" fmla="*/ 1264083 h 1355655"/>
                  <a:gd name="connsiteX8" fmla="*/ 1114 w 3740958"/>
                  <a:gd name="connsiteY8" fmla="*/ 1256726 h 1355655"/>
                  <a:gd name="connsiteX9" fmla="*/ 1288525 w 3740958"/>
                  <a:gd name="connsiteY9" fmla="*/ 14403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958" h="1355655">
                    <a:moveTo>
                      <a:pt x="1374896" y="0"/>
                    </a:moveTo>
                    <a:lnTo>
                      <a:pt x="2151532" y="0"/>
                    </a:lnTo>
                    <a:lnTo>
                      <a:pt x="2162801" y="1853"/>
                    </a:lnTo>
                    <a:cubicBezTo>
                      <a:pt x="2755805" y="117849"/>
                      <a:pt x="3336885" y="492691"/>
                      <a:pt x="3712641" y="1187115"/>
                    </a:cubicBezTo>
                    <a:lnTo>
                      <a:pt x="3740958" y="1243422"/>
                    </a:lnTo>
                    <a:lnTo>
                      <a:pt x="3740958" y="1355655"/>
                    </a:lnTo>
                    <a:lnTo>
                      <a:pt x="0" y="1355655"/>
                    </a:lnTo>
                    <a:lnTo>
                      <a:pt x="0" y="1264083"/>
                    </a:lnTo>
                    <a:lnTo>
                      <a:pt x="1114" y="1256726"/>
                    </a:lnTo>
                    <a:cubicBezTo>
                      <a:pt x="127067" y="604636"/>
                      <a:pt x="652433" y="160309"/>
                      <a:pt x="1288525" y="14403"/>
                    </a:cubicBezTo>
                    <a:close/>
                  </a:path>
                </a:pathLst>
              </a:custGeom>
              <a:solidFill>
                <a:srgbClr val="EFC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A3CF579-24E3-4166-8C7D-6330E7F73314}"/>
                  </a:ext>
                </a:extLst>
              </p:cNvPr>
              <p:cNvSpPr/>
              <p:nvPr/>
            </p:nvSpPr>
            <p:spPr>
              <a:xfrm>
                <a:off x="2306053" y="2165652"/>
                <a:ext cx="3740958" cy="1355655"/>
              </a:xfrm>
              <a:custGeom>
                <a:avLst/>
                <a:gdLst>
                  <a:gd name="connsiteX0" fmla="*/ 0 w 3740958"/>
                  <a:gd name="connsiteY0" fmla="*/ 0 h 1355655"/>
                  <a:gd name="connsiteX1" fmla="*/ 3740958 w 3740958"/>
                  <a:gd name="connsiteY1" fmla="*/ 0 h 1355655"/>
                  <a:gd name="connsiteX2" fmla="*/ 3740958 w 3740958"/>
                  <a:gd name="connsiteY2" fmla="*/ 1355655 h 1355655"/>
                  <a:gd name="connsiteX3" fmla="*/ 356995 w 3740958"/>
                  <a:gd name="connsiteY3" fmla="*/ 1355655 h 1355655"/>
                  <a:gd name="connsiteX4" fmla="*/ 303492 w 3740958"/>
                  <a:gd name="connsiteY4" fmla="*/ 1264995 h 1355655"/>
                  <a:gd name="connsiteX5" fmla="*/ 8857 w 3740958"/>
                  <a:gd name="connsiteY5" fmla="*/ 490425 h 1355655"/>
                  <a:gd name="connsiteX6" fmla="*/ 0 w 3740958"/>
                  <a:gd name="connsiteY6" fmla="*/ 434961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0958" h="1355655">
                    <a:moveTo>
                      <a:pt x="0" y="0"/>
                    </a:moveTo>
                    <a:lnTo>
                      <a:pt x="3740958" y="0"/>
                    </a:lnTo>
                    <a:lnTo>
                      <a:pt x="3740958" y="1355655"/>
                    </a:lnTo>
                    <a:lnTo>
                      <a:pt x="356995" y="1355655"/>
                    </a:lnTo>
                    <a:lnTo>
                      <a:pt x="303492" y="1264995"/>
                    </a:lnTo>
                    <a:cubicBezTo>
                      <a:pt x="151592" y="991127"/>
                      <a:pt x="56317" y="732015"/>
                      <a:pt x="8857" y="490425"/>
                    </a:cubicBezTo>
                    <a:lnTo>
                      <a:pt x="0" y="434961"/>
                    </a:lnTo>
                    <a:close/>
                  </a:path>
                </a:pathLst>
              </a:custGeom>
              <a:solidFill>
                <a:srgbClr val="E25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5B4453-3ECA-4FAF-BFE3-3C7DA2B7D187}"/>
                  </a:ext>
                </a:extLst>
              </p:cNvPr>
              <p:cNvSpPr/>
              <p:nvPr/>
            </p:nvSpPr>
            <p:spPr>
              <a:xfrm>
                <a:off x="2710639" y="3601388"/>
                <a:ext cx="3336373" cy="1355655"/>
              </a:xfrm>
              <a:custGeom>
                <a:avLst/>
                <a:gdLst>
                  <a:gd name="connsiteX0" fmla="*/ 0 w 3336373"/>
                  <a:gd name="connsiteY0" fmla="*/ 0 h 1355655"/>
                  <a:gd name="connsiteX1" fmla="*/ 3336373 w 3336373"/>
                  <a:gd name="connsiteY1" fmla="*/ 0 h 1355655"/>
                  <a:gd name="connsiteX2" fmla="*/ 3336373 w 3336373"/>
                  <a:gd name="connsiteY2" fmla="*/ 1355655 h 1355655"/>
                  <a:gd name="connsiteX3" fmla="*/ 1227559 w 3336373"/>
                  <a:gd name="connsiteY3" fmla="*/ 1355655 h 1355655"/>
                  <a:gd name="connsiteX4" fmla="*/ 1098995 w 3336373"/>
                  <a:gd name="connsiteY4" fmla="*/ 1245819 h 1355655"/>
                  <a:gd name="connsiteX5" fmla="*/ 108931 w 3336373"/>
                  <a:gd name="connsiteY5" fmla="*/ 164807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6373" h="1355655">
                    <a:moveTo>
                      <a:pt x="0" y="0"/>
                    </a:moveTo>
                    <a:lnTo>
                      <a:pt x="3336373" y="0"/>
                    </a:lnTo>
                    <a:lnTo>
                      <a:pt x="3336373" y="1355655"/>
                    </a:lnTo>
                    <a:lnTo>
                      <a:pt x="1227559" y="1355655"/>
                    </a:lnTo>
                    <a:lnTo>
                      <a:pt x="1098995" y="1245819"/>
                    </a:lnTo>
                    <a:cubicBezTo>
                      <a:pt x="672210" y="869014"/>
                      <a:pt x="347263" y="507083"/>
                      <a:pt x="108931" y="164807"/>
                    </a:cubicBezTo>
                    <a:close/>
                  </a:path>
                </a:pathLst>
              </a:custGeom>
              <a:solidFill>
                <a:srgbClr val="E25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85853BA-FA7E-4E64-8CE3-F1AEFD8EA8FD}"/>
                  </a:ext>
                </a:extLst>
              </p:cNvPr>
              <p:cNvSpPr/>
              <p:nvPr/>
            </p:nvSpPr>
            <p:spPr>
              <a:xfrm>
                <a:off x="4031955" y="5037124"/>
                <a:ext cx="2015057" cy="1355655"/>
              </a:xfrm>
              <a:custGeom>
                <a:avLst/>
                <a:gdLst>
                  <a:gd name="connsiteX0" fmla="*/ 0 w 2015057"/>
                  <a:gd name="connsiteY0" fmla="*/ 0 h 1355655"/>
                  <a:gd name="connsiteX1" fmla="*/ 2015057 w 2015057"/>
                  <a:gd name="connsiteY1" fmla="*/ 0 h 1355655"/>
                  <a:gd name="connsiteX2" fmla="*/ 2015057 w 2015057"/>
                  <a:gd name="connsiteY2" fmla="*/ 1355655 h 1355655"/>
                  <a:gd name="connsiteX3" fmla="*/ 2012624 w 2015057"/>
                  <a:gd name="connsiteY3" fmla="*/ 1355655 h 1355655"/>
                  <a:gd name="connsiteX4" fmla="*/ 1711444 w 2015057"/>
                  <a:gd name="connsiteY4" fmla="*/ 1182043 h 1355655"/>
                  <a:gd name="connsiteX5" fmla="*/ 238975 w 2015057"/>
                  <a:gd name="connsiteY5" fmla="*/ 191669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5057" h="1355655">
                    <a:moveTo>
                      <a:pt x="0" y="0"/>
                    </a:moveTo>
                    <a:lnTo>
                      <a:pt x="2015057" y="0"/>
                    </a:lnTo>
                    <a:lnTo>
                      <a:pt x="2015057" y="1355655"/>
                    </a:lnTo>
                    <a:lnTo>
                      <a:pt x="2012624" y="1355655"/>
                    </a:lnTo>
                    <a:lnTo>
                      <a:pt x="1711444" y="1182043"/>
                    </a:lnTo>
                    <a:cubicBezTo>
                      <a:pt x="1140502" y="844540"/>
                      <a:pt x="652616" y="513493"/>
                      <a:pt x="238975" y="191669"/>
                    </a:cubicBezTo>
                    <a:close/>
                  </a:path>
                </a:pathLst>
              </a:custGeom>
              <a:solidFill>
                <a:srgbClr val="10B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8A5354-F394-4696-AD3B-36004D81282D}"/>
                </a:ext>
              </a:extLst>
            </p:cNvPr>
            <p:cNvGrpSpPr/>
            <p:nvPr/>
          </p:nvGrpSpPr>
          <p:grpSpPr>
            <a:xfrm flipH="1">
              <a:off x="6116053" y="729916"/>
              <a:ext cx="3740959" cy="5662863"/>
              <a:chOff x="2306053" y="729916"/>
              <a:chExt cx="3740959" cy="566286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3806B0-8DDF-4F19-B171-7C11F9AB0A6B}"/>
                  </a:ext>
                </a:extLst>
              </p:cNvPr>
              <p:cNvSpPr/>
              <p:nvPr/>
            </p:nvSpPr>
            <p:spPr>
              <a:xfrm>
                <a:off x="2306053" y="729916"/>
                <a:ext cx="3740958" cy="1355655"/>
              </a:xfrm>
              <a:custGeom>
                <a:avLst/>
                <a:gdLst>
                  <a:gd name="connsiteX0" fmla="*/ 1374896 w 3740958"/>
                  <a:gd name="connsiteY0" fmla="*/ 0 h 1355655"/>
                  <a:gd name="connsiteX1" fmla="*/ 2151532 w 3740958"/>
                  <a:gd name="connsiteY1" fmla="*/ 0 h 1355655"/>
                  <a:gd name="connsiteX2" fmla="*/ 2162801 w 3740958"/>
                  <a:gd name="connsiteY2" fmla="*/ 1853 h 1355655"/>
                  <a:gd name="connsiteX3" fmla="*/ 3712641 w 3740958"/>
                  <a:gd name="connsiteY3" fmla="*/ 1187115 h 1355655"/>
                  <a:gd name="connsiteX4" fmla="*/ 3740958 w 3740958"/>
                  <a:gd name="connsiteY4" fmla="*/ 1243422 h 1355655"/>
                  <a:gd name="connsiteX5" fmla="*/ 3740958 w 3740958"/>
                  <a:gd name="connsiteY5" fmla="*/ 1355655 h 1355655"/>
                  <a:gd name="connsiteX6" fmla="*/ 0 w 3740958"/>
                  <a:gd name="connsiteY6" fmla="*/ 1355655 h 1355655"/>
                  <a:gd name="connsiteX7" fmla="*/ 0 w 3740958"/>
                  <a:gd name="connsiteY7" fmla="*/ 1264083 h 1355655"/>
                  <a:gd name="connsiteX8" fmla="*/ 1114 w 3740958"/>
                  <a:gd name="connsiteY8" fmla="*/ 1256726 h 1355655"/>
                  <a:gd name="connsiteX9" fmla="*/ 1288525 w 3740958"/>
                  <a:gd name="connsiteY9" fmla="*/ 14403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958" h="1355655">
                    <a:moveTo>
                      <a:pt x="1374896" y="0"/>
                    </a:moveTo>
                    <a:lnTo>
                      <a:pt x="2151532" y="0"/>
                    </a:lnTo>
                    <a:lnTo>
                      <a:pt x="2162801" y="1853"/>
                    </a:lnTo>
                    <a:cubicBezTo>
                      <a:pt x="2755805" y="117849"/>
                      <a:pt x="3336885" y="492691"/>
                      <a:pt x="3712641" y="1187115"/>
                    </a:cubicBezTo>
                    <a:lnTo>
                      <a:pt x="3740958" y="1243422"/>
                    </a:lnTo>
                    <a:lnTo>
                      <a:pt x="3740958" y="1355655"/>
                    </a:lnTo>
                    <a:lnTo>
                      <a:pt x="0" y="1355655"/>
                    </a:lnTo>
                    <a:lnTo>
                      <a:pt x="0" y="1264083"/>
                    </a:lnTo>
                    <a:lnTo>
                      <a:pt x="1114" y="1256726"/>
                    </a:lnTo>
                    <a:cubicBezTo>
                      <a:pt x="127067" y="604636"/>
                      <a:pt x="652433" y="160309"/>
                      <a:pt x="1288525" y="14403"/>
                    </a:cubicBezTo>
                    <a:close/>
                  </a:path>
                </a:pathLst>
              </a:custGeom>
              <a:solidFill>
                <a:srgbClr val="EFC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64691BE-FF52-453B-84E2-DC6FB63ECE16}"/>
                  </a:ext>
                </a:extLst>
              </p:cNvPr>
              <p:cNvSpPr/>
              <p:nvPr/>
            </p:nvSpPr>
            <p:spPr>
              <a:xfrm>
                <a:off x="2306053" y="2165652"/>
                <a:ext cx="3740958" cy="1355655"/>
              </a:xfrm>
              <a:custGeom>
                <a:avLst/>
                <a:gdLst>
                  <a:gd name="connsiteX0" fmla="*/ 0 w 3740958"/>
                  <a:gd name="connsiteY0" fmla="*/ 0 h 1355655"/>
                  <a:gd name="connsiteX1" fmla="*/ 3740958 w 3740958"/>
                  <a:gd name="connsiteY1" fmla="*/ 0 h 1355655"/>
                  <a:gd name="connsiteX2" fmla="*/ 3740958 w 3740958"/>
                  <a:gd name="connsiteY2" fmla="*/ 1355655 h 1355655"/>
                  <a:gd name="connsiteX3" fmla="*/ 356995 w 3740958"/>
                  <a:gd name="connsiteY3" fmla="*/ 1355655 h 1355655"/>
                  <a:gd name="connsiteX4" fmla="*/ 303492 w 3740958"/>
                  <a:gd name="connsiteY4" fmla="*/ 1264995 h 1355655"/>
                  <a:gd name="connsiteX5" fmla="*/ 8857 w 3740958"/>
                  <a:gd name="connsiteY5" fmla="*/ 490425 h 1355655"/>
                  <a:gd name="connsiteX6" fmla="*/ 0 w 3740958"/>
                  <a:gd name="connsiteY6" fmla="*/ 434961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0958" h="1355655">
                    <a:moveTo>
                      <a:pt x="0" y="0"/>
                    </a:moveTo>
                    <a:lnTo>
                      <a:pt x="3740958" y="0"/>
                    </a:lnTo>
                    <a:lnTo>
                      <a:pt x="3740958" y="1355655"/>
                    </a:lnTo>
                    <a:lnTo>
                      <a:pt x="356995" y="1355655"/>
                    </a:lnTo>
                    <a:lnTo>
                      <a:pt x="303492" y="1264995"/>
                    </a:lnTo>
                    <a:cubicBezTo>
                      <a:pt x="151592" y="991127"/>
                      <a:pt x="56317" y="732015"/>
                      <a:pt x="8857" y="490425"/>
                    </a:cubicBezTo>
                    <a:lnTo>
                      <a:pt x="0" y="434961"/>
                    </a:lnTo>
                    <a:close/>
                  </a:path>
                </a:pathLst>
              </a:custGeom>
              <a:solidFill>
                <a:srgbClr val="E25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AC9C8C9-A816-477A-AF3C-25437A3DAC45}"/>
                  </a:ext>
                </a:extLst>
              </p:cNvPr>
              <p:cNvSpPr/>
              <p:nvPr/>
            </p:nvSpPr>
            <p:spPr>
              <a:xfrm>
                <a:off x="2710639" y="3601388"/>
                <a:ext cx="3336373" cy="1355655"/>
              </a:xfrm>
              <a:custGeom>
                <a:avLst/>
                <a:gdLst>
                  <a:gd name="connsiteX0" fmla="*/ 0 w 3336373"/>
                  <a:gd name="connsiteY0" fmla="*/ 0 h 1355655"/>
                  <a:gd name="connsiteX1" fmla="*/ 3336373 w 3336373"/>
                  <a:gd name="connsiteY1" fmla="*/ 0 h 1355655"/>
                  <a:gd name="connsiteX2" fmla="*/ 3336373 w 3336373"/>
                  <a:gd name="connsiteY2" fmla="*/ 1355655 h 1355655"/>
                  <a:gd name="connsiteX3" fmla="*/ 1227559 w 3336373"/>
                  <a:gd name="connsiteY3" fmla="*/ 1355655 h 1355655"/>
                  <a:gd name="connsiteX4" fmla="*/ 1098995 w 3336373"/>
                  <a:gd name="connsiteY4" fmla="*/ 1245819 h 1355655"/>
                  <a:gd name="connsiteX5" fmla="*/ 108931 w 3336373"/>
                  <a:gd name="connsiteY5" fmla="*/ 164807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6373" h="1355655">
                    <a:moveTo>
                      <a:pt x="0" y="0"/>
                    </a:moveTo>
                    <a:lnTo>
                      <a:pt x="3336373" y="0"/>
                    </a:lnTo>
                    <a:lnTo>
                      <a:pt x="3336373" y="1355655"/>
                    </a:lnTo>
                    <a:lnTo>
                      <a:pt x="1227559" y="1355655"/>
                    </a:lnTo>
                    <a:lnTo>
                      <a:pt x="1098995" y="1245819"/>
                    </a:lnTo>
                    <a:cubicBezTo>
                      <a:pt x="672210" y="869014"/>
                      <a:pt x="347263" y="507083"/>
                      <a:pt x="108931" y="164807"/>
                    </a:cubicBezTo>
                    <a:close/>
                  </a:path>
                </a:pathLst>
              </a:custGeom>
              <a:solidFill>
                <a:srgbClr val="E25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073DF9-6C18-49B0-A1EC-53F100943C5A}"/>
                  </a:ext>
                </a:extLst>
              </p:cNvPr>
              <p:cNvSpPr/>
              <p:nvPr/>
            </p:nvSpPr>
            <p:spPr>
              <a:xfrm>
                <a:off x="4031955" y="5037124"/>
                <a:ext cx="2015057" cy="1355655"/>
              </a:xfrm>
              <a:custGeom>
                <a:avLst/>
                <a:gdLst>
                  <a:gd name="connsiteX0" fmla="*/ 0 w 2015057"/>
                  <a:gd name="connsiteY0" fmla="*/ 0 h 1355655"/>
                  <a:gd name="connsiteX1" fmla="*/ 2015057 w 2015057"/>
                  <a:gd name="connsiteY1" fmla="*/ 0 h 1355655"/>
                  <a:gd name="connsiteX2" fmla="*/ 2015057 w 2015057"/>
                  <a:gd name="connsiteY2" fmla="*/ 1355655 h 1355655"/>
                  <a:gd name="connsiteX3" fmla="*/ 2012624 w 2015057"/>
                  <a:gd name="connsiteY3" fmla="*/ 1355655 h 1355655"/>
                  <a:gd name="connsiteX4" fmla="*/ 1711444 w 2015057"/>
                  <a:gd name="connsiteY4" fmla="*/ 1182043 h 1355655"/>
                  <a:gd name="connsiteX5" fmla="*/ 238975 w 2015057"/>
                  <a:gd name="connsiteY5" fmla="*/ 191669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5057" h="1355655">
                    <a:moveTo>
                      <a:pt x="0" y="0"/>
                    </a:moveTo>
                    <a:lnTo>
                      <a:pt x="2015057" y="0"/>
                    </a:lnTo>
                    <a:lnTo>
                      <a:pt x="2015057" y="1355655"/>
                    </a:lnTo>
                    <a:lnTo>
                      <a:pt x="2012624" y="1355655"/>
                    </a:lnTo>
                    <a:lnTo>
                      <a:pt x="1711444" y="1182043"/>
                    </a:lnTo>
                    <a:cubicBezTo>
                      <a:pt x="1140502" y="844540"/>
                      <a:pt x="652616" y="513493"/>
                      <a:pt x="238975" y="191669"/>
                    </a:cubicBezTo>
                    <a:close/>
                  </a:path>
                </a:pathLst>
              </a:custGeom>
              <a:solidFill>
                <a:srgbClr val="10B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9A37ED8F-983E-4009-B0AF-CDD7673E5A7C}"/>
              </a:ext>
            </a:extLst>
          </p:cNvPr>
          <p:cNvSpPr txBox="1">
            <a:spLocks/>
          </p:cNvSpPr>
          <p:nvPr/>
        </p:nvSpPr>
        <p:spPr>
          <a:xfrm>
            <a:off x="493532" y="429226"/>
            <a:ext cx="3143485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600" dirty="0"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Proposed Solution</a:t>
            </a:r>
            <a:endParaRPr lang="en-US" sz="2600" dirty="0">
              <a:solidFill>
                <a:srgbClr val="EFEFE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10E9513-D69D-4774-8B38-5A02522AC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778" y="2030045"/>
            <a:ext cx="504213" cy="5042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C1D8B9-4290-4272-90E7-1F72D00E544A}"/>
              </a:ext>
            </a:extLst>
          </p:cNvPr>
          <p:cNvSpPr txBox="1"/>
          <p:nvPr/>
        </p:nvSpPr>
        <p:spPr>
          <a:xfrm>
            <a:off x="6949623" y="1869036"/>
            <a:ext cx="22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FC66E"/>
                </a:solidFill>
              </a:rPr>
              <a:t>Our solution will provide personalize medical and health related news.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B565D-E72E-49A3-B130-F88223AED970}"/>
              </a:ext>
            </a:extLst>
          </p:cNvPr>
          <p:cNvSpPr txBox="1"/>
          <p:nvPr/>
        </p:nvSpPr>
        <p:spPr>
          <a:xfrm>
            <a:off x="1332271" y="2118536"/>
            <a:ext cx="22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Reminder for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</a:rPr>
              <a:t>Medicare Routine 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F8C11D-260F-45CD-9321-1509ED7EA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807" y="3587158"/>
            <a:ext cx="604144" cy="60414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39C6D0C-8067-427E-AD80-9749344EF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566" y="2778931"/>
            <a:ext cx="479859" cy="47985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F9D43BD-F2D2-4908-B79B-65459FD56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100000">
            <a:off x="4034835" y="4727585"/>
            <a:ext cx="285137" cy="2851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12C30E-81AC-48A3-BC17-FA2E19EE1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658" y="2817786"/>
            <a:ext cx="522723" cy="52272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0F7889-5A7B-485A-8068-8D79A5FA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6691" y="4706853"/>
            <a:ext cx="316749" cy="3167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4FF48C2-FDAA-410C-AB4F-887E227EC0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3278" y="3621023"/>
            <a:ext cx="478303" cy="47830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1133E05-607C-4CCC-A41D-AC4A9F2950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0231" y="2058935"/>
            <a:ext cx="494834" cy="4948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12325-561A-43D0-BCDC-94A36A89F0B4}"/>
              </a:ext>
            </a:extLst>
          </p:cNvPr>
          <p:cNvSpPr txBox="1"/>
          <p:nvPr/>
        </p:nvSpPr>
        <p:spPr>
          <a:xfrm>
            <a:off x="5102246" y="2095438"/>
            <a:ext cx="222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Personalized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Medical News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B171C6-B2D8-42E3-A11D-8D10AEB89E94}"/>
              </a:ext>
            </a:extLst>
          </p:cNvPr>
          <p:cNvSpPr txBox="1"/>
          <p:nvPr/>
        </p:nvSpPr>
        <p:spPr>
          <a:xfrm>
            <a:off x="1513092" y="2885542"/>
            <a:ext cx="222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Guide to 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</a:rPr>
              <a:t>Nearest Hospital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95EE56-501D-4C4C-B8D3-3BDB94D5BF4E}"/>
              </a:ext>
            </a:extLst>
          </p:cNvPr>
          <p:cNvSpPr txBox="1"/>
          <p:nvPr/>
        </p:nvSpPr>
        <p:spPr>
          <a:xfrm>
            <a:off x="4326776" y="4275749"/>
            <a:ext cx="222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Virtual Risk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Analyzer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930DE6-6E43-41FC-8F66-3712F2F1D428}"/>
              </a:ext>
            </a:extLst>
          </p:cNvPr>
          <p:cNvSpPr txBox="1"/>
          <p:nvPr/>
        </p:nvSpPr>
        <p:spPr>
          <a:xfrm>
            <a:off x="4872316" y="3678555"/>
            <a:ext cx="222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COVID19 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Safty</a:t>
            </a:r>
            <a:r>
              <a:rPr lang="en-US" sz="1200" b="1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461B0F-32AC-410E-A41D-644E7743C10E}"/>
              </a:ext>
            </a:extLst>
          </p:cNvPr>
          <p:cNvSpPr txBox="1"/>
          <p:nvPr/>
        </p:nvSpPr>
        <p:spPr>
          <a:xfrm>
            <a:off x="1530783" y="3719111"/>
            <a:ext cx="222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bg1"/>
                </a:solidFill>
              </a:rPr>
              <a:t>Persinalized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</a:rPr>
              <a:t>Health tips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750317-B284-4E0F-A631-E6652BA9F0B1}"/>
              </a:ext>
            </a:extLst>
          </p:cNvPr>
          <p:cNvSpPr txBox="1"/>
          <p:nvPr/>
        </p:nvSpPr>
        <p:spPr>
          <a:xfrm>
            <a:off x="4872316" y="2837401"/>
            <a:ext cx="222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Proper Guides for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First Aid Treatments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EB8CC9-5FA5-4322-9080-72A010E510A8}"/>
              </a:ext>
            </a:extLst>
          </p:cNvPr>
          <p:cNvSpPr txBox="1"/>
          <p:nvPr/>
        </p:nvSpPr>
        <p:spPr>
          <a:xfrm>
            <a:off x="109612" y="2629186"/>
            <a:ext cx="2100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25252"/>
                </a:solidFill>
              </a:rPr>
              <a:t>Our solution can guide a person to find the nearest hospital from his current location.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BC594A-65C6-4B15-AAB9-21F32F3C3E61}"/>
              </a:ext>
            </a:extLst>
          </p:cNvPr>
          <p:cNvSpPr txBox="1"/>
          <p:nvPr/>
        </p:nvSpPr>
        <p:spPr>
          <a:xfrm>
            <a:off x="21455" y="1770225"/>
            <a:ext cx="241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FC66E"/>
                </a:solidFill>
              </a:rPr>
              <a:t>Our solution will help a patient to maintain his Medicare routine by setting alarm or sending notification.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F49CDC-E7E3-428D-8271-5902469B817C}"/>
              </a:ext>
            </a:extLst>
          </p:cNvPr>
          <p:cNvSpPr txBox="1"/>
          <p:nvPr/>
        </p:nvSpPr>
        <p:spPr>
          <a:xfrm>
            <a:off x="2152384" y="4284667"/>
            <a:ext cx="222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Search Your 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</a:rPr>
              <a:t>Medicine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FFD5B1-2E06-4ED8-A183-AFAB029DFE03}"/>
              </a:ext>
            </a:extLst>
          </p:cNvPr>
          <p:cNvSpPr txBox="1"/>
          <p:nvPr/>
        </p:nvSpPr>
        <p:spPr>
          <a:xfrm>
            <a:off x="6737552" y="2700876"/>
            <a:ext cx="22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25252"/>
                </a:solidFill>
              </a:rPr>
              <a:t>Our solution can give proper guides for first aid treatments.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4DB31F-70B8-4E7A-8005-5A3960C74537}"/>
              </a:ext>
            </a:extLst>
          </p:cNvPr>
          <p:cNvSpPr txBox="1"/>
          <p:nvPr/>
        </p:nvSpPr>
        <p:spPr>
          <a:xfrm>
            <a:off x="6307332" y="3536242"/>
            <a:ext cx="2480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25252"/>
                </a:solidFill>
              </a:rPr>
              <a:t>This solution also come sweet latest covid-19 safety points and prevention techniques.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86713-BB79-4FBB-8120-16C9E6839A0E}"/>
              </a:ext>
            </a:extLst>
          </p:cNvPr>
          <p:cNvSpPr txBox="1"/>
          <p:nvPr/>
        </p:nvSpPr>
        <p:spPr>
          <a:xfrm>
            <a:off x="5558019" y="4281899"/>
            <a:ext cx="22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0B1AC"/>
                </a:solidFill>
              </a:rPr>
              <a:t>Our solution includes a virtual </a:t>
            </a:r>
            <a:r>
              <a:rPr lang="en-US" sz="1200" b="1" dirty="0" err="1">
                <a:solidFill>
                  <a:srgbClr val="10B1AC"/>
                </a:solidFill>
              </a:rPr>
              <a:t>analyser</a:t>
            </a:r>
            <a:r>
              <a:rPr lang="en-US" sz="1200" b="1" dirty="0">
                <a:solidFill>
                  <a:srgbClr val="10B1AC"/>
                </a:solidFill>
              </a:rPr>
              <a:t> for covid-19.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CB38E-77BA-4636-99B6-A74D50DD9D50}"/>
              </a:ext>
            </a:extLst>
          </p:cNvPr>
          <p:cNvSpPr txBox="1"/>
          <p:nvPr/>
        </p:nvSpPr>
        <p:spPr>
          <a:xfrm>
            <a:off x="1354971" y="4301698"/>
            <a:ext cx="22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0B1AC"/>
                </a:solidFill>
              </a:rPr>
              <a:t>Our solution will help patient to search medicine for their disease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4645B0-818F-4890-AD06-9E38FCAF1A5D}"/>
              </a:ext>
            </a:extLst>
          </p:cNvPr>
          <p:cNvSpPr txBox="1"/>
          <p:nvPr/>
        </p:nvSpPr>
        <p:spPr>
          <a:xfrm>
            <a:off x="517622" y="3577033"/>
            <a:ext cx="22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25252"/>
                </a:solidFill>
              </a:rPr>
              <a:t>Our solution will provide our client personalized health tips.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674EA7"/>
            </a:gs>
          </a:gsLst>
          <a:lin ang="10800025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800" y="130750"/>
            <a:ext cx="1449499" cy="7555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C1CFA63C-4FBA-4736-B4E6-39247090BFF6}"/>
              </a:ext>
            </a:extLst>
          </p:cNvPr>
          <p:cNvSpPr txBox="1">
            <a:spLocks/>
          </p:cNvSpPr>
          <p:nvPr/>
        </p:nvSpPr>
        <p:spPr>
          <a:xfrm>
            <a:off x="493532" y="429226"/>
            <a:ext cx="3731164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600" dirty="0"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Unique Selling Point</a:t>
            </a:r>
            <a:endParaRPr lang="en-US" sz="2600" dirty="0">
              <a:solidFill>
                <a:srgbClr val="EFEFE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9099986-886D-4E96-A704-8C1ABA53CEC4}"/>
              </a:ext>
            </a:extLst>
          </p:cNvPr>
          <p:cNvSpPr/>
          <p:nvPr/>
        </p:nvSpPr>
        <p:spPr>
          <a:xfrm>
            <a:off x="4579536" y="3997961"/>
            <a:ext cx="4564464" cy="1145540"/>
          </a:xfrm>
          <a:prstGeom prst="rect">
            <a:avLst/>
          </a:prstGeom>
          <a:gradFill flip="none" rotWithShape="1">
            <a:gsLst>
              <a:gs pos="100000">
                <a:srgbClr val="4AA3B6"/>
              </a:gs>
              <a:gs pos="15000">
                <a:srgbClr val="2B8499"/>
              </a:gs>
              <a:gs pos="5000">
                <a:srgbClr val="3AABC6"/>
              </a:gs>
              <a:gs pos="0">
                <a:srgbClr val="2376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0D3FB48A-4E07-4594-AE15-B509003D7906}"/>
              </a:ext>
            </a:extLst>
          </p:cNvPr>
          <p:cNvSpPr/>
          <p:nvPr/>
        </p:nvSpPr>
        <p:spPr>
          <a:xfrm flipH="1" flipV="1">
            <a:off x="3827488" y="3801508"/>
            <a:ext cx="5485376" cy="633890"/>
          </a:xfrm>
          <a:prstGeom prst="rtTriangle">
            <a:avLst/>
          </a:prstGeom>
          <a:gradFill flip="none" rotWithShape="1">
            <a:gsLst>
              <a:gs pos="62000">
                <a:schemeClr val="tx1">
                  <a:lumMod val="85000"/>
                  <a:lumOff val="15000"/>
                </a:schemeClr>
              </a:gs>
              <a:gs pos="100000">
                <a:srgbClr val="48A1B4">
                  <a:alpha val="6000"/>
                </a:srgbClr>
              </a:gs>
            </a:gsLst>
            <a:lin ang="108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3D61431-D63B-4D14-AD33-5F3D49EDF06F}"/>
              </a:ext>
            </a:extLst>
          </p:cNvPr>
          <p:cNvSpPr/>
          <p:nvPr/>
        </p:nvSpPr>
        <p:spPr>
          <a:xfrm>
            <a:off x="4579536" y="2852421"/>
            <a:ext cx="4570868" cy="1145540"/>
          </a:xfrm>
          <a:prstGeom prst="rect">
            <a:avLst/>
          </a:prstGeom>
          <a:gradFill flip="none" rotWithShape="1">
            <a:gsLst>
              <a:gs pos="100000">
                <a:srgbClr val="FD8A59"/>
              </a:gs>
              <a:gs pos="12000">
                <a:srgbClr val="F35C2B"/>
              </a:gs>
              <a:gs pos="6000">
                <a:srgbClr val="FC7146"/>
              </a:gs>
              <a:gs pos="0">
                <a:srgbClr val="E74F2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AB58EE63-F7C8-4679-8452-32580A17E771}"/>
              </a:ext>
            </a:extLst>
          </p:cNvPr>
          <p:cNvSpPr/>
          <p:nvPr/>
        </p:nvSpPr>
        <p:spPr>
          <a:xfrm flipH="1" flipV="1">
            <a:off x="3665028" y="2635886"/>
            <a:ext cx="5826499" cy="633890"/>
          </a:xfrm>
          <a:prstGeom prst="rtTriangle">
            <a:avLst/>
          </a:prstGeom>
          <a:gradFill flip="none" rotWithShape="1">
            <a:gsLst>
              <a:gs pos="60000">
                <a:schemeClr val="tx1">
                  <a:lumMod val="85000"/>
                  <a:lumOff val="15000"/>
                </a:schemeClr>
              </a:gs>
              <a:gs pos="91000">
                <a:srgbClr val="FC8857">
                  <a:alpha val="31000"/>
                </a:srgbClr>
              </a:gs>
            </a:gsLst>
            <a:lin ang="108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E31D280-6218-49D9-90E7-6FB3C404FEF9}"/>
              </a:ext>
            </a:extLst>
          </p:cNvPr>
          <p:cNvSpPr/>
          <p:nvPr/>
        </p:nvSpPr>
        <p:spPr>
          <a:xfrm>
            <a:off x="4579536" y="1706881"/>
            <a:ext cx="4564464" cy="1145540"/>
          </a:xfrm>
          <a:prstGeom prst="rect">
            <a:avLst/>
          </a:prstGeom>
          <a:gradFill flip="none" rotWithShape="1">
            <a:gsLst>
              <a:gs pos="100000">
                <a:srgbClr val="8FCA8B"/>
              </a:gs>
              <a:gs pos="15000">
                <a:srgbClr val="619D5D"/>
              </a:gs>
              <a:gs pos="5000">
                <a:srgbClr val="7DB27A"/>
              </a:gs>
              <a:gs pos="0">
                <a:srgbClr val="538F4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607E960-1257-4B1D-8788-60441872FD42}"/>
              </a:ext>
            </a:extLst>
          </p:cNvPr>
          <p:cNvSpPr/>
          <p:nvPr/>
        </p:nvSpPr>
        <p:spPr>
          <a:xfrm>
            <a:off x="8091078" y="1784370"/>
            <a:ext cx="971845" cy="10211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6226EEC-B956-4A02-A62C-C978F91F3BE6}"/>
              </a:ext>
            </a:extLst>
          </p:cNvPr>
          <p:cNvSpPr/>
          <p:nvPr/>
        </p:nvSpPr>
        <p:spPr>
          <a:xfrm>
            <a:off x="8102774" y="2904488"/>
            <a:ext cx="971845" cy="10211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D1E0F5E-F383-4237-98D2-2D9A10B7F3F0}"/>
              </a:ext>
            </a:extLst>
          </p:cNvPr>
          <p:cNvSpPr/>
          <p:nvPr/>
        </p:nvSpPr>
        <p:spPr>
          <a:xfrm>
            <a:off x="8116384" y="4061218"/>
            <a:ext cx="971845" cy="10211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DE93B23-3B75-4B5F-8C51-23E305C339D8}"/>
              </a:ext>
            </a:extLst>
          </p:cNvPr>
          <p:cNvSpPr/>
          <p:nvPr/>
        </p:nvSpPr>
        <p:spPr>
          <a:xfrm flipH="1">
            <a:off x="-1" y="3997961"/>
            <a:ext cx="4579535" cy="1145540"/>
          </a:xfrm>
          <a:prstGeom prst="rect">
            <a:avLst/>
          </a:prstGeom>
          <a:gradFill flip="none" rotWithShape="1">
            <a:gsLst>
              <a:gs pos="100000">
                <a:srgbClr val="BACCCC"/>
              </a:gs>
              <a:gs pos="16000">
                <a:srgbClr val="99ABAB"/>
              </a:gs>
              <a:gs pos="5000">
                <a:srgbClr val="ACBCBC"/>
              </a:gs>
              <a:gs pos="0">
                <a:srgbClr val="8193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20F21F8A-E19F-4F77-89AA-1E915A340839}"/>
              </a:ext>
            </a:extLst>
          </p:cNvPr>
          <p:cNvSpPr/>
          <p:nvPr/>
        </p:nvSpPr>
        <p:spPr>
          <a:xfrm flipV="1">
            <a:off x="-153793" y="3781426"/>
            <a:ext cx="5485376" cy="633890"/>
          </a:xfrm>
          <a:prstGeom prst="rtTriangle">
            <a:avLst/>
          </a:prstGeom>
          <a:gradFill flip="none" rotWithShape="1">
            <a:gsLst>
              <a:gs pos="65000">
                <a:schemeClr val="tx1">
                  <a:lumMod val="85000"/>
                  <a:lumOff val="15000"/>
                </a:schemeClr>
              </a:gs>
              <a:gs pos="100000">
                <a:srgbClr val="48A1B4">
                  <a:alpha val="6000"/>
                </a:srgbClr>
              </a:gs>
            </a:gsLst>
            <a:lin ang="108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A72E7D-60CF-4B00-B764-C8DF7A85851F}"/>
              </a:ext>
            </a:extLst>
          </p:cNvPr>
          <p:cNvSpPr/>
          <p:nvPr/>
        </p:nvSpPr>
        <p:spPr>
          <a:xfrm flipH="1">
            <a:off x="-1" y="2852421"/>
            <a:ext cx="4579536" cy="1145540"/>
          </a:xfrm>
          <a:prstGeom prst="rect">
            <a:avLst/>
          </a:prstGeom>
          <a:gradFill flip="none" rotWithShape="1">
            <a:gsLst>
              <a:gs pos="100000">
                <a:srgbClr val="C06071"/>
              </a:gs>
              <a:gs pos="16000">
                <a:srgbClr val="C04C5F"/>
              </a:gs>
              <a:gs pos="5000">
                <a:srgbClr val="C86071"/>
              </a:gs>
              <a:gs pos="0">
                <a:srgbClr val="9C29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17DAAE3B-1ED1-4FC2-AFE7-6A789A97F012}"/>
              </a:ext>
            </a:extLst>
          </p:cNvPr>
          <p:cNvSpPr/>
          <p:nvPr/>
        </p:nvSpPr>
        <p:spPr>
          <a:xfrm flipV="1">
            <a:off x="-332456" y="2635886"/>
            <a:ext cx="5826499" cy="633890"/>
          </a:xfrm>
          <a:prstGeom prst="rtTriangle">
            <a:avLst/>
          </a:prstGeom>
          <a:gradFill flip="none" rotWithShape="1">
            <a:gsLst>
              <a:gs pos="62000">
                <a:schemeClr val="tx1">
                  <a:lumMod val="85000"/>
                  <a:lumOff val="15000"/>
                </a:schemeClr>
              </a:gs>
              <a:gs pos="91000">
                <a:srgbClr val="FC8857">
                  <a:alpha val="31000"/>
                </a:srgbClr>
              </a:gs>
            </a:gsLst>
            <a:lin ang="108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8E75FA9-F442-49B4-919A-7529006D89A9}"/>
              </a:ext>
            </a:extLst>
          </p:cNvPr>
          <p:cNvSpPr/>
          <p:nvPr/>
        </p:nvSpPr>
        <p:spPr>
          <a:xfrm flipH="1">
            <a:off x="-1" y="1706881"/>
            <a:ext cx="4579535" cy="1145540"/>
          </a:xfrm>
          <a:prstGeom prst="rect">
            <a:avLst/>
          </a:prstGeom>
          <a:gradFill flip="none" rotWithShape="1">
            <a:gsLst>
              <a:gs pos="100000">
                <a:srgbClr val="FFF241"/>
              </a:gs>
              <a:gs pos="15000">
                <a:srgbClr val="E2AD04"/>
              </a:gs>
              <a:gs pos="5000">
                <a:srgbClr val="F7C71C"/>
              </a:gs>
              <a:gs pos="0">
                <a:srgbClr val="D79D0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40A5C7C-2617-43F4-A177-7294B37552D2}"/>
              </a:ext>
            </a:extLst>
          </p:cNvPr>
          <p:cNvSpPr/>
          <p:nvPr/>
        </p:nvSpPr>
        <p:spPr>
          <a:xfrm flipH="1">
            <a:off x="46537" y="1761771"/>
            <a:ext cx="971845" cy="10211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9ACC453-7F95-4FAE-949E-16133FD4FD69}"/>
              </a:ext>
            </a:extLst>
          </p:cNvPr>
          <p:cNvSpPr/>
          <p:nvPr/>
        </p:nvSpPr>
        <p:spPr>
          <a:xfrm flipH="1">
            <a:off x="76131" y="2921852"/>
            <a:ext cx="971845" cy="10211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DA6CBA3-0E4E-43E3-B85A-94BCC2CA019D}"/>
              </a:ext>
            </a:extLst>
          </p:cNvPr>
          <p:cNvSpPr/>
          <p:nvPr/>
        </p:nvSpPr>
        <p:spPr>
          <a:xfrm flipH="1">
            <a:off x="38319" y="4061218"/>
            <a:ext cx="971845" cy="10211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CED65E-73C6-4C7D-A9D2-DA5B68412CA3}"/>
              </a:ext>
            </a:extLst>
          </p:cNvPr>
          <p:cNvSpPr txBox="1"/>
          <p:nvPr/>
        </p:nvSpPr>
        <p:spPr>
          <a:xfrm>
            <a:off x="1143526" y="1778040"/>
            <a:ext cx="2978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spc="600" dirty="0">
                <a:latin typeface="Bahnschrift Condensed" panose="020B0502040204020203" pitchFamily="34" charset="0"/>
              </a:rPr>
              <a:t>PERSONALIZED FEEDS</a:t>
            </a:r>
          </a:p>
          <a:p>
            <a:br>
              <a:rPr lang="en-US" sz="1100" dirty="0">
                <a:latin typeface="Economica" panose="02000506040000020004" pitchFamily="2" charset="0"/>
              </a:rPr>
            </a:br>
            <a:r>
              <a:rPr lang="en-US" sz="1100" dirty="0">
                <a:latin typeface="Economica" panose="02000506040000020004" pitchFamily="2" charset="0"/>
              </a:rPr>
              <a:t>Our solution includes personalized news and feed for the patient related to </a:t>
            </a:r>
            <a:r>
              <a:rPr lang="en-US" sz="1100" dirty="0" err="1">
                <a:latin typeface="Economica" panose="02000506040000020004" pitchFamily="2" charset="0"/>
              </a:rPr>
              <a:t>to</a:t>
            </a:r>
            <a:r>
              <a:rPr lang="en-US" sz="1100" dirty="0">
                <a:latin typeface="Economica" panose="02000506040000020004" pitchFamily="2" charset="0"/>
              </a:rPr>
              <a:t> his disease for his needs.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8D1A7A9-9E65-4F1E-B5B2-A7B9D486DE76}"/>
              </a:ext>
            </a:extLst>
          </p:cNvPr>
          <p:cNvSpPr txBox="1"/>
          <p:nvPr/>
        </p:nvSpPr>
        <p:spPr>
          <a:xfrm>
            <a:off x="1124108" y="2964126"/>
            <a:ext cx="260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CROSS PLATFORM </a:t>
            </a:r>
          </a:p>
          <a:p>
            <a:endParaRPr lang="en-US" sz="1600" b="1" spc="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Economica" panose="02000506040000020004" pitchFamily="2" charset="0"/>
              </a:rPr>
              <a:t>Our solution will be available for devices across cross platform. 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A555F90-C86C-442C-8D6B-A3566ED720B8}"/>
              </a:ext>
            </a:extLst>
          </p:cNvPr>
          <p:cNvSpPr txBox="1"/>
          <p:nvPr/>
        </p:nvSpPr>
        <p:spPr>
          <a:xfrm>
            <a:off x="1121538" y="4101271"/>
            <a:ext cx="267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600" dirty="0">
                <a:latin typeface="Bahnschrift Condensed" panose="020B0502040204020203" pitchFamily="34" charset="0"/>
              </a:rPr>
              <a:t>DOCTOR’S CHOICE</a:t>
            </a:r>
          </a:p>
          <a:p>
            <a:endParaRPr lang="en-US" sz="1600" b="1" spc="6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Economica" panose="02000506040000020004" pitchFamily="2" charset="0"/>
              </a:rPr>
              <a:t>We have taken suggestion and guides from some good experience doctors.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BD4410-01FD-4327-86FF-00873511B19E}"/>
              </a:ext>
            </a:extLst>
          </p:cNvPr>
          <p:cNvSpPr txBox="1"/>
          <p:nvPr/>
        </p:nvSpPr>
        <p:spPr>
          <a:xfrm>
            <a:off x="5101272" y="1739732"/>
            <a:ext cx="266519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USER INTERFACE</a:t>
            </a:r>
          </a:p>
          <a:p>
            <a:endParaRPr lang="en-US" sz="1600" b="1" spc="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Economica" panose="02000506040000020004" pitchFamily="2" charset="0"/>
              </a:rPr>
              <a:t>We are providing a very neat and clean and easy to access user interface so that the app experience of our users will be great.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8086E6E-7D45-43BE-B5E6-A7960B40A24C}"/>
              </a:ext>
            </a:extLst>
          </p:cNvPr>
          <p:cNvSpPr txBox="1"/>
          <p:nvPr/>
        </p:nvSpPr>
        <p:spPr>
          <a:xfrm>
            <a:off x="5101272" y="2971435"/>
            <a:ext cx="295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VIRTUAL ANALYZER</a:t>
            </a:r>
          </a:p>
          <a:p>
            <a:endParaRPr lang="en-US" sz="1600" b="1" spc="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Economica" panose="02000506040000020004" pitchFamily="2" charset="0"/>
              </a:rPr>
              <a:t>Our app have a built-in feature to </a:t>
            </a:r>
            <a:r>
              <a:rPr lang="en-US" sz="1100" dirty="0" err="1">
                <a:solidFill>
                  <a:schemeClr val="bg1"/>
                </a:solidFill>
                <a:latin typeface="Economica" panose="02000506040000020004" pitchFamily="2" charset="0"/>
              </a:rPr>
              <a:t>analyse</a:t>
            </a:r>
            <a:r>
              <a:rPr lang="en-US" sz="1100" dirty="0">
                <a:solidFill>
                  <a:schemeClr val="bg1"/>
                </a:solidFill>
                <a:latin typeface="Economica" panose="02000506040000020004" pitchFamily="2" charset="0"/>
              </a:rPr>
              <a:t> virtually the risks of getting affected by covid-19.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D00D9C-383E-4F5B-9CC4-16E66A614FE9}"/>
              </a:ext>
            </a:extLst>
          </p:cNvPr>
          <p:cNvSpPr txBox="1"/>
          <p:nvPr/>
        </p:nvSpPr>
        <p:spPr>
          <a:xfrm>
            <a:off x="4837654" y="4094876"/>
            <a:ext cx="315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ATMANIRBHAR INDIA</a:t>
            </a:r>
          </a:p>
          <a:p>
            <a:endParaRPr lang="en-US" sz="1600" b="1" spc="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Economica" panose="02000506040000020004" pitchFamily="2" charset="0"/>
              </a:rPr>
              <a:t>The sole purpose of making this </a:t>
            </a:r>
            <a:r>
              <a:rPr lang="en-US" sz="1100" dirty="0" err="1">
                <a:solidFill>
                  <a:schemeClr val="bg1"/>
                </a:solidFill>
                <a:latin typeface="Economica" panose="02000506040000020004" pitchFamily="2" charset="0"/>
              </a:rPr>
              <a:t>medi</a:t>
            </a:r>
            <a:r>
              <a:rPr lang="en-US" sz="1100" dirty="0">
                <a:solidFill>
                  <a:schemeClr val="bg1"/>
                </a:solidFill>
                <a:latin typeface="Economica" panose="02000506040000020004" pitchFamily="2" charset="0"/>
              </a:rPr>
              <a:t>-care solution is to make our user self dependent.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3916934-C196-4E50-9AB9-F8F2D85FDA95}"/>
              </a:ext>
            </a:extLst>
          </p:cNvPr>
          <p:cNvSpPr txBox="1"/>
          <p:nvPr/>
        </p:nvSpPr>
        <p:spPr>
          <a:xfrm>
            <a:off x="38317" y="4231326"/>
            <a:ext cx="946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BACAB"/>
                </a:solidFill>
                <a:latin typeface="Akrobat" panose="00000600000000000000" pitchFamily="50" charset="0"/>
              </a:rPr>
              <a:t>USP no</a:t>
            </a:r>
            <a:endParaRPr lang="en-US" sz="1400" dirty="0">
              <a:solidFill>
                <a:srgbClr val="9BACAB"/>
              </a:solidFill>
              <a:latin typeface="Akrobat" panose="00000600000000000000" pitchFamily="50" charset="0"/>
            </a:endParaRPr>
          </a:p>
          <a:p>
            <a:pPr algn="ctr"/>
            <a:r>
              <a:rPr lang="en-US" sz="2800" b="1" dirty="0">
                <a:solidFill>
                  <a:srgbClr val="9BACAB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AD32118-65A6-4A3C-8564-77A5AADDABCF}"/>
              </a:ext>
            </a:extLst>
          </p:cNvPr>
          <p:cNvSpPr txBox="1"/>
          <p:nvPr/>
        </p:nvSpPr>
        <p:spPr>
          <a:xfrm>
            <a:off x="8128080" y="4214496"/>
            <a:ext cx="946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9859A"/>
                </a:solidFill>
                <a:latin typeface="Akrobat" panose="00000600000000000000" pitchFamily="50" charset="0"/>
              </a:rPr>
              <a:t>USP no</a:t>
            </a:r>
            <a:endParaRPr lang="en-US" sz="1400" dirty="0">
              <a:solidFill>
                <a:srgbClr val="29859A"/>
              </a:solidFill>
              <a:latin typeface="Akrobat" panose="00000600000000000000" pitchFamily="50" charset="0"/>
            </a:endParaRPr>
          </a:p>
          <a:p>
            <a:pPr algn="ctr"/>
            <a:r>
              <a:rPr lang="en-US" sz="2800" b="1" dirty="0">
                <a:solidFill>
                  <a:srgbClr val="29859A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9BE4EDB-B029-4288-8FF5-424AFC87CA89}"/>
              </a:ext>
            </a:extLst>
          </p:cNvPr>
          <p:cNvSpPr txBox="1"/>
          <p:nvPr/>
        </p:nvSpPr>
        <p:spPr>
          <a:xfrm>
            <a:off x="41533" y="3058480"/>
            <a:ext cx="946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C3D50"/>
                </a:solidFill>
                <a:latin typeface="Akrobat" panose="00000600000000000000" pitchFamily="50" charset="0"/>
              </a:rPr>
              <a:t>USP no</a:t>
            </a:r>
            <a:endParaRPr lang="en-US" sz="1400" dirty="0">
              <a:solidFill>
                <a:srgbClr val="AC3D50"/>
              </a:solidFill>
              <a:latin typeface="Akrobat" panose="00000600000000000000" pitchFamily="50" charset="0"/>
            </a:endParaRPr>
          </a:p>
          <a:p>
            <a:pPr algn="ctr"/>
            <a:r>
              <a:rPr lang="en-US" sz="2800" b="1" dirty="0">
                <a:solidFill>
                  <a:srgbClr val="AC3D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3072678-9E84-4CBF-9833-A9F12C88AF2C}"/>
              </a:ext>
            </a:extLst>
          </p:cNvPr>
          <p:cNvSpPr txBox="1"/>
          <p:nvPr/>
        </p:nvSpPr>
        <p:spPr>
          <a:xfrm>
            <a:off x="8102435" y="3002751"/>
            <a:ext cx="946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D582F"/>
                </a:solidFill>
                <a:latin typeface="Akrobat" panose="00000600000000000000" pitchFamily="50" charset="0"/>
              </a:rPr>
              <a:t>USP no</a:t>
            </a:r>
            <a:endParaRPr lang="en-US" sz="1400" dirty="0">
              <a:solidFill>
                <a:srgbClr val="ED582F"/>
              </a:solidFill>
              <a:latin typeface="Akrobat" panose="00000600000000000000" pitchFamily="50" charset="0"/>
            </a:endParaRPr>
          </a:p>
          <a:p>
            <a:pPr algn="ctr"/>
            <a:r>
              <a:rPr lang="en-US" sz="2800" b="1" dirty="0">
                <a:solidFill>
                  <a:srgbClr val="ED582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16C75BD-FE7D-4FF1-9545-4706D35A08E8}"/>
              </a:ext>
            </a:extLst>
          </p:cNvPr>
          <p:cNvSpPr txBox="1"/>
          <p:nvPr/>
        </p:nvSpPr>
        <p:spPr>
          <a:xfrm>
            <a:off x="41534" y="1912940"/>
            <a:ext cx="946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0A810"/>
                </a:solidFill>
                <a:latin typeface="Akrobat" panose="00000600000000000000" pitchFamily="50" charset="0"/>
              </a:rPr>
              <a:t>USP no</a:t>
            </a:r>
            <a:endParaRPr lang="en-US" sz="1400" dirty="0">
              <a:solidFill>
                <a:srgbClr val="E0A810"/>
              </a:solidFill>
              <a:latin typeface="Akrobat" panose="00000600000000000000" pitchFamily="50" charset="0"/>
            </a:endParaRPr>
          </a:p>
          <a:p>
            <a:pPr algn="ctr"/>
            <a:r>
              <a:rPr lang="en-US" sz="2800" b="1" dirty="0">
                <a:solidFill>
                  <a:srgbClr val="E0A81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AE8A6F4-9214-484D-8E16-6CE02589D8CD}"/>
              </a:ext>
            </a:extLst>
          </p:cNvPr>
          <p:cNvSpPr txBox="1"/>
          <p:nvPr/>
        </p:nvSpPr>
        <p:spPr>
          <a:xfrm>
            <a:off x="8116384" y="1927327"/>
            <a:ext cx="946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B9657"/>
                </a:solidFill>
                <a:latin typeface="Akrobat" panose="00000600000000000000" pitchFamily="50" charset="0"/>
              </a:rPr>
              <a:t>USP no</a:t>
            </a:r>
            <a:endParaRPr lang="en-US" sz="1400" dirty="0">
              <a:solidFill>
                <a:srgbClr val="5B9657"/>
              </a:solidFill>
              <a:latin typeface="Akrobat" panose="00000600000000000000" pitchFamily="50" charset="0"/>
            </a:endParaRPr>
          </a:p>
          <a:p>
            <a:pPr algn="ctr"/>
            <a:r>
              <a:rPr lang="en-US" sz="2800" b="1" dirty="0">
                <a:solidFill>
                  <a:srgbClr val="5B9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610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674EA7"/>
            </a:gs>
          </a:gsLst>
          <a:lin ang="10800025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800" y="130750"/>
            <a:ext cx="1449499" cy="7555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C1CFA63C-4FBA-4736-B4E6-39247090BFF6}"/>
              </a:ext>
            </a:extLst>
          </p:cNvPr>
          <p:cNvSpPr txBox="1">
            <a:spLocks/>
          </p:cNvSpPr>
          <p:nvPr/>
        </p:nvSpPr>
        <p:spPr>
          <a:xfrm>
            <a:off x="493532" y="42922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600" dirty="0"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Proposed TechStack</a:t>
            </a:r>
            <a:endParaRPr lang="en-US" sz="2600" dirty="0">
              <a:solidFill>
                <a:srgbClr val="EFEFE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40BFA-A753-4415-BAC1-946EE417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4" y="1873920"/>
            <a:ext cx="1437431" cy="14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50A4BE-C3B7-4C33-86C8-CF6C1BB3C6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09" y="3630587"/>
            <a:ext cx="2000082" cy="1263210"/>
          </a:xfrm>
          <a:prstGeom prst="rect">
            <a:avLst/>
          </a:prstGeom>
          <a:effectLst>
            <a:outerShdw blurRad="139700" dist="50800" dir="4020000" algn="ctr" rotWithShape="0">
              <a:schemeClr val="bg1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0BC93-98E0-4284-9429-383D03AB6E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91" y="3674452"/>
            <a:ext cx="1376308" cy="1116339"/>
          </a:xfrm>
          <a:prstGeom prst="rect">
            <a:avLst/>
          </a:prstGeom>
          <a:effectLst>
            <a:outerShdw blurRad="177800" dist="50800" dir="5400000" algn="ctr" rotWithShape="0">
              <a:schemeClr val="bg1"/>
            </a:outerShdw>
          </a:effectLst>
        </p:spPr>
      </p:pic>
      <p:pic>
        <p:nvPicPr>
          <p:cNvPr id="1030" name="Picture 6" descr="What is Firebase? The complete story, abridged. | by Doug ...">
            <a:extLst>
              <a:ext uri="{FF2B5EF4-FFF2-40B4-BE49-F238E27FC236}">
                <a16:creationId xmlns:a16="http://schemas.microsoft.com/office/drawing/2014/main" id="{D5DC8E80-5A0D-4521-9916-C3AFA06A1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2" y="1853614"/>
            <a:ext cx="1351009" cy="13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loud - Free social media icons">
            <a:extLst>
              <a:ext uri="{FF2B5EF4-FFF2-40B4-BE49-F238E27FC236}">
                <a16:creationId xmlns:a16="http://schemas.microsoft.com/office/drawing/2014/main" id="{AA8B5664-4565-4902-B0EE-D1339531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0" y="3613050"/>
            <a:ext cx="1177741" cy="117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 (programming language) - Wikipedia">
            <a:extLst>
              <a:ext uri="{FF2B5EF4-FFF2-40B4-BE49-F238E27FC236}">
                <a16:creationId xmlns:a16="http://schemas.microsoft.com/office/drawing/2014/main" id="{A6E7AE8B-F3B6-43AE-ADFB-D2A51DDCA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38" y="3419833"/>
            <a:ext cx="805538" cy="14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dobe XD - Wikipedia">
            <a:extLst>
              <a:ext uri="{FF2B5EF4-FFF2-40B4-BE49-F238E27FC236}">
                <a16:creationId xmlns:a16="http://schemas.microsoft.com/office/drawing/2014/main" id="{7466D685-0ECE-4FF7-9E0C-31C37432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99" y="2005314"/>
            <a:ext cx="1161892" cy="11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Free png Beltech 2018 Icons Webside Schedule Machine ...">
            <a:extLst>
              <a:ext uri="{FF2B5EF4-FFF2-40B4-BE49-F238E27FC236}">
                <a16:creationId xmlns:a16="http://schemas.microsoft.com/office/drawing/2014/main" id="{821CEE76-E895-426B-BCEC-B7868509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94" y="1853614"/>
            <a:ext cx="1488311" cy="170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AD7947-7A9B-4450-B421-FB7C38311A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4032" y="1853614"/>
            <a:ext cx="1621982" cy="2795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120812-272A-4338-B569-5ED7454C31CF}"/>
              </a:ext>
            </a:extLst>
          </p:cNvPr>
          <p:cNvSpPr txBox="1"/>
          <p:nvPr/>
        </p:nvSpPr>
        <p:spPr>
          <a:xfrm>
            <a:off x="6766812" y="4719213"/>
            <a:ext cx="237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Studio Screenshot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674EA7"/>
            </a:gs>
          </a:gsLst>
          <a:lin ang="10800025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800" y="130750"/>
            <a:ext cx="1449499" cy="7555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D2386B53-5343-4E6E-A5E5-B095314A7156}"/>
              </a:ext>
            </a:extLst>
          </p:cNvPr>
          <p:cNvSpPr txBox="1">
            <a:spLocks/>
          </p:cNvSpPr>
          <p:nvPr/>
        </p:nvSpPr>
        <p:spPr>
          <a:xfrm>
            <a:off x="493532" y="42922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600" dirty="0"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How our idea makes India Atmanirbhar</a:t>
            </a:r>
            <a:endParaRPr lang="en-US" sz="2600" dirty="0">
              <a:solidFill>
                <a:srgbClr val="EFEFE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1D1BD-A95B-40F6-A4FB-8AA12D9F188A}"/>
              </a:ext>
            </a:extLst>
          </p:cNvPr>
          <p:cNvSpPr txBox="1"/>
          <p:nvPr/>
        </p:nvSpPr>
        <p:spPr>
          <a:xfrm>
            <a:off x="391449" y="1719541"/>
            <a:ext cx="83611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The main motto of our solution is to make our users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atmanirbhar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. That means with the help of our solution medical patients of India can be self dependent. </a:t>
            </a:r>
          </a:p>
          <a:p>
            <a:pPr algn="just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With the help of our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Medicare reminder feature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any patient cant take their medicine in time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without the help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of any family member or nurse. People will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not ask anyone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for the guiding help as from now with the help of a solution they can easily find the nearest hospital or the Medicare center. Also people will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remain up to date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with the latest medical and health related news and tips. So that they can step ahead in the modern world. People can check 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proper medicine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for his disease it will help him to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stay away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from 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fraud doctors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. And user will also receive 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latest updates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of any recent disease like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COVID-19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or any newly discovered vaccine. 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personalized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feed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will also help them to become more knowledgeable and confident about his disease for his health. That's why we can say our solution has the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potential to make ‘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India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Atmanirbhar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’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674EA7"/>
            </a:gs>
          </a:gsLst>
          <a:lin ang="10800025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19150" y="1214236"/>
            <a:ext cx="75057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400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sz="4400" dirty="0">
              <a:solidFill>
                <a:schemeClr val="l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692</Words>
  <Application>Microsoft Office PowerPoint</Application>
  <PresentationFormat>On-screen Show (16:9)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Roboto</vt:lpstr>
      <vt:lpstr>Adobe Gothic Std B</vt:lpstr>
      <vt:lpstr>Impact</vt:lpstr>
      <vt:lpstr>Arial</vt:lpstr>
      <vt:lpstr>Akrobat</vt:lpstr>
      <vt:lpstr>Rockwell</vt:lpstr>
      <vt:lpstr>Economica</vt:lpstr>
      <vt:lpstr>Bahnschrift Condensed</vt:lpstr>
      <vt:lpstr>Material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Snehesh Dutta</dc:creator>
  <cp:lastModifiedBy>Snehesh Dutta</cp:lastModifiedBy>
  <cp:revision>18</cp:revision>
  <dcterms:modified xsi:type="dcterms:W3CDTF">2020-08-07T18:23:06Z</dcterms:modified>
</cp:coreProperties>
</file>