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4660"/>
  </p:normalViewPr>
  <p:slideViewPr>
    <p:cSldViewPr snapToGrid="0">
      <p:cViewPr varScale="1">
        <p:scale>
          <a:sx n="78" d="100"/>
          <a:sy n="78" d="100"/>
        </p:scale>
        <p:origin x="10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nehetha.tatineni77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nehetha-7704/Employee_Burnout_Predi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D424C176-87DD-6532-E1F4-3E63E914D110}"/>
              </a:ext>
            </a:extLst>
          </p:cNvPr>
          <p:cNvSpPr txBox="1"/>
          <p:nvPr/>
        </p:nvSpPr>
        <p:spPr>
          <a:xfrm>
            <a:off x="1032386" y="3008670"/>
            <a:ext cx="10993549" cy="3693319"/>
          </a:xfrm>
          <a:prstGeom prst="rect">
            <a:avLst/>
          </a:prstGeom>
          <a:noFill/>
        </p:spPr>
        <p:txBody>
          <a:bodyPr wrap="square" rtlCol="0">
            <a:spAutoFit/>
          </a:bodyPr>
          <a:lstStyle/>
          <a:p>
            <a:r>
              <a:rPr lang="en-GB" b="1" dirty="0" err="1">
                <a:solidFill>
                  <a:schemeClr val="tx1"/>
                </a:solidFill>
                <a:latin typeface="Times New Roman" panose="02020603050405020304" pitchFamily="18" charset="0"/>
                <a:cs typeface="Times New Roman" panose="02020603050405020304" pitchFamily="18" charset="0"/>
              </a:rPr>
              <a:t>Name</a:t>
            </a:r>
            <a:r>
              <a:rPr lang="en-GB" b="1" dirty="0" err="1">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SNEHETHA</a:t>
            </a:r>
            <a:r>
              <a:rPr lang="en-GB" dirty="0">
                <a:latin typeface="Times New Roman" panose="02020603050405020304" pitchFamily="18" charset="0"/>
                <a:cs typeface="Times New Roman" panose="02020603050405020304" pitchFamily="18" charset="0"/>
              </a:rPr>
              <a:t> TATINENI</a:t>
            </a:r>
          </a:p>
          <a:p>
            <a:endParaRPr lang="en-GB" dirty="0">
              <a:solidFill>
                <a:schemeClr val="tx1"/>
              </a:solidFill>
              <a:latin typeface="Times New Roman" panose="02020603050405020304" pitchFamily="18" charset="0"/>
              <a:cs typeface="Times New Roman" panose="02020603050405020304" pitchFamily="18" charset="0"/>
            </a:endParaRPr>
          </a:p>
          <a:p>
            <a:r>
              <a:rPr lang="en-GB" b="1" dirty="0">
                <a:solidFill>
                  <a:schemeClr val="tx1"/>
                </a:solidFill>
                <a:latin typeface="Times New Roman" panose="02020603050405020304" pitchFamily="18" charset="0"/>
                <a:cs typeface="Times New Roman" panose="02020603050405020304" pitchFamily="18" charset="0"/>
              </a:rPr>
              <a:t>Email id</a:t>
            </a:r>
            <a:r>
              <a:rPr lang="en-GB" dirty="0">
                <a:solidFill>
                  <a:schemeClr val="tx1"/>
                </a:solidFill>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hlinkClick r:id="rId2"/>
              </a:rPr>
              <a:t>snehetha.tatineni774@gmail.com</a:t>
            </a:r>
            <a:endParaRPr lang="en-GB" dirty="0">
              <a:solidFill>
                <a:schemeClr val="tx1"/>
              </a:solidFill>
              <a:latin typeface="Times New Roman" panose="02020603050405020304" pitchFamily="18" charset="0"/>
              <a:cs typeface="Times New Roman" panose="02020603050405020304" pitchFamily="18" charset="0"/>
            </a:endParaRPr>
          </a:p>
          <a:p>
            <a:endParaRPr lang="en-GB" dirty="0">
              <a:solidFill>
                <a:schemeClr val="tx1"/>
              </a:solidFill>
              <a:latin typeface="Times New Roman" panose="02020603050405020304" pitchFamily="18" charset="0"/>
              <a:cs typeface="Times New Roman" panose="02020603050405020304" pitchFamily="18" charset="0"/>
            </a:endParaRPr>
          </a:p>
          <a:p>
            <a:r>
              <a:rPr lang="en-GB" b="1" dirty="0">
                <a:solidFill>
                  <a:schemeClr val="tx1"/>
                </a:solidFill>
                <a:latin typeface="Times New Roman" panose="02020603050405020304" pitchFamily="18" charset="0"/>
                <a:cs typeface="Times New Roman" panose="02020603050405020304" pitchFamily="18" charset="0"/>
              </a:rPr>
              <a:t>College </a:t>
            </a:r>
            <a:r>
              <a:rPr lang="en-GB" dirty="0">
                <a:solidFill>
                  <a:schemeClr val="tx1"/>
                </a:solidFill>
                <a:latin typeface="Times New Roman" panose="02020603050405020304" pitchFamily="18" charset="0"/>
                <a:cs typeface="Times New Roman" panose="02020603050405020304" pitchFamily="18" charset="0"/>
              </a:rPr>
              <a:t>: SRK INSTITUTE OF TECHNOLOGY</a:t>
            </a:r>
          </a:p>
          <a:p>
            <a:endParaRPr lang="en-GB" dirty="0">
              <a:solidFill>
                <a:schemeClr val="tx1"/>
              </a:solidFill>
              <a:latin typeface="Times New Roman" panose="02020603050405020304" pitchFamily="18" charset="0"/>
              <a:cs typeface="Times New Roman" panose="02020603050405020304" pitchFamily="18" charset="0"/>
            </a:endParaRPr>
          </a:p>
          <a:p>
            <a:r>
              <a:rPr lang="en-GB" b="1" dirty="0">
                <a:solidFill>
                  <a:schemeClr val="tx1"/>
                </a:solidFill>
                <a:latin typeface="Times New Roman" panose="02020603050405020304" pitchFamily="18" charset="0"/>
                <a:cs typeface="Times New Roman" panose="02020603050405020304" pitchFamily="18" charset="0"/>
              </a:rPr>
              <a:t>College State</a:t>
            </a:r>
            <a:r>
              <a:rPr lang="en-GB" dirty="0">
                <a:solidFill>
                  <a:schemeClr val="tx1"/>
                </a:solidFill>
                <a:latin typeface="Times New Roman" panose="02020603050405020304" pitchFamily="18" charset="0"/>
                <a:cs typeface="Times New Roman" panose="02020603050405020304" pitchFamily="18" charset="0"/>
              </a:rPr>
              <a:t>:  ANDHRA PRADESH</a:t>
            </a:r>
          </a:p>
          <a:p>
            <a:endParaRPr lang="en-GB" dirty="0">
              <a:solidFill>
                <a:schemeClr val="tx1"/>
              </a:solidFill>
              <a:latin typeface="Times New Roman" panose="02020603050405020304" pitchFamily="18" charset="0"/>
              <a:cs typeface="Times New Roman" panose="02020603050405020304" pitchFamily="18" charset="0"/>
            </a:endParaRPr>
          </a:p>
          <a:p>
            <a:r>
              <a:rPr lang="en-GB" b="1" dirty="0">
                <a:solidFill>
                  <a:schemeClr val="tx1"/>
                </a:solidFill>
                <a:latin typeface="Times New Roman" panose="02020603050405020304" pitchFamily="18" charset="0"/>
                <a:cs typeface="Times New Roman" panose="02020603050405020304" pitchFamily="18" charset="0"/>
              </a:rPr>
              <a:t>Internship domain</a:t>
            </a:r>
            <a:r>
              <a:rPr lang="en-GB" dirty="0">
                <a:solidFill>
                  <a:schemeClr val="tx1"/>
                </a:solidFill>
                <a:latin typeface="Times New Roman" panose="02020603050405020304" pitchFamily="18" charset="0"/>
                <a:cs typeface="Times New Roman" panose="02020603050405020304" pitchFamily="18" charset="0"/>
              </a:rPr>
              <a:t>: ARTIFICAL INTELLIGENCE AND MACHINE LEARNING</a:t>
            </a:r>
          </a:p>
          <a:p>
            <a:endParaRPr lang="en-GB" dirty="0">
              <a:solidFill>
                <a:schemeClr val="tx1"/>
              </a:solidFill>
              <a:latin typeface="Times New Roman" panose="02020603050405020304" pitchFamily="18" charset="0"/>
              <a:cs typeface="Times New Roman" panose="02020603050405020304" pitchFamily="18" charset="0"/>
            </a:endParaRPr>
          </a:p>
          <a:p>
            <a:r>
              <a:rPr lang="en-GB" b="1" dirty="0">
                <a:solidFill>
                  <a:schemeClr val="tx1"/>
                </a:solidFill>
                <a:latin typeface="Times New Roman" panose="02020603050405020304" pitchFamily="18" charset="0"/>
                <a:cs typeface="Times New Roman" panose="02020603050405020304" pitchFamily="18" charset="0"/>
              </a:rPr>
              <a:t>Internship start date</a:t>
            </a:r>
            <a:r>
              <a:rPr lang="en-GB" dirty="0">
                <a:solidFill>
                  <a:schemeClr val="tx1"/>
                </a:solidFill>
                <a:latin typeface="Times New Roman" panose="02020603050405020304" pitchFamily="18" charset="0"/>
                <a:cs typeface="Times New Roman" panose="02020603050405020304" pitchFamily="18" charset="0"/>
              </a:rPr>
              <a:t>:03-O6-2024  </a:t>
            </a:r>
          </a:p>
          <a:p>
            <a:endParaRPr lang="en-GB" dirty="0">
              <a:solidFill>
                <a:schemeClr val="tx1"/>
              </a:solidFill>
              <a:latin typeface="Times New Roman" panose="02020603050405020304" pitchFamily="18" charset="0"/>
              <a:cs typeface="Times New Roman" panose="02020603050405020304" pitchFamily="18" charset="0"/>
            </a:endParaRPr>
          </a:p>
          <a:p>
            <a:r>
              <a:rPr lang="en-GB" b="1" dirty="0">
                <a:solidFill>
                  <a:schemeClr val="tx1"/>
                </a:solidFill>
                <a:latin typeface="Times New Roman" panose="02020603050405020304" pitchFamily="18" charset="0"/>
                <a:cs typeface="Times New Roman" panose="02020603050405020304" pitchFamily="18" charset="0"/>
              </a:rPr>
              <a:t>Internship end date</a:t>
            </a:r>
            <a:r>
              <a:rPr lang="en-GB" dirty="0">
                <a:solidFill>
                  <a:schemeClr val="tx1"/>
                </a:solidFill>
                <a:latin typeface="Times New Roman" panose="02020603050405020304" pitchFamily="18" charset="0"/>
                <a:cs typeface="Times New Roman" panose="02020603050405020304" pitchFamily="18" charset="0"/>
              </a:rPr>
              <a:t>: 12-07-2024</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AEFA-C0C1-7CC5-69AB-90C64FA0A41B}"/>
              </a:ext>
            </a:extLst>
          </p:cNvPr>
          <p:cNvSpPr>
            <a:spLocks noGrp="1"/>
          </p:cNvSpPr>
          <p:nvPr>
            <p:ph type="title"/>
          </p:nvPr>
        </p:nvSpPr>
        <p:spPr/>
        <p:txBody>
          <a:bodyPr/>
          <a:lstStyle/>
          <a:p>
            <a:r>
              <a:rPr lang="en-US" dirty="0"/>
              <a:t>LINKS</a:t>
            </a:r>
            <a:endParaRPr lang="te-IN" dirty="0"/>
          </a:p>
        </p:txBody>
      </p:sp>
      <p:sp>
        <p:nvSpPr>
          <p:cNvPr id="3" name="Content Placeholder 2">
            <a:extLst>
              <a:ext uri="{FF2B5EF4-FFF2-40B4-BE49-F238E27FC236}">
                <a16:creationId xmlns:a16="http://schemas.microsoft.com/office/drawing/2014/main" id="{DA9EF275-CFEF-DD9C-966C-C794920CDCC3}"/>
              </a:ext>
            </a:extLst>
          </p:cNvPr>
          <p:cNvSpPr>
            <a:spLocks noGrp="1"/>
          </p:cNvSpPr>
          <p:nvPr>
            <p:ph idx="1"/>
          </p:nvPr>
        </p:nvSpPr>
        <p:spPr/>
        <p:txBody>
          <a:bodyPr/>
          <a:lstStyle/>
          <a:p>
            <a:r>
              <a:rPr lang="en-IN">
                <a:hlinkClick r:id="rId2"/>
              </a:rPr>
              <a:t>https://github.com/Snehetha-7704/Employee_Burnout_Prediction</a:t>
            </a:r>
            <a:r>
              <a:rPr lang="en-IN"/>
              <a:t> </a:t>
            </a:r>
            <a:endParaRPr lang="te-IN"/>
          </a:p>
        </p:txBody>
      </p:sp>
    </p:spTree>
    <p:extLst>
      <p:ext uri="{BB962C8B-B14F-4D97-AF65-F5344CB8AC3E}">
        <p14:creationId xmlns:p14="http://schemas.microsoft.com/office/powerpoint/2010/main" val="190799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41606"/>
            <a:ext cx="11029615" cy="3634486"/>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EMPLOYEES BURNOUT ANALYSIS</a:t>
            </a:r>
          </a:p>
          <a:p>
            <a:pPr marL="0" indent="0" algn="ctr">
              <a:buNone/>
            </a:pPr>
            <a:r>
              <a:rPr lang="en-US" sz="3200" b="1" dirty="0">
                <a:latin typeface="Times New Roman" panose="02020603050405020304" pitchFamily="18" charset="0"/>
                <a:cs typeface="Times New Roman" panose="02020603050405020304" pitchFamily="18" charset="0"/>
              </a:rPr>
              <a:t>USING MACHINE LEARNING</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95796"/>
            <a:ext cx="11029615" cy="4213052"/>
          </a:xfrm>
        </p:spPr>
        <p:txBody>
          <a:bodyPr>
            <a:normAutofit/>
          </a:bodyPr>
          <a:lstStyle/>
          <a:p>
            <a:r>
              <a:rPr lang="en-US" sz="2000" dirty="0">
                <a:latin typeface="Times New Roman" panose="02020603050405020304" pitchFamily="18" charset="0"/>
                <a:cs typeface="Times New Roman" panose="02020603050405020304" pitchFamily="18" charset="0"/>
              </a:rPr>
              <a:t>Project Overview</a:t>
            </a:r>
          </a:p>
          <a:p>
            <a:r>
              <a:rPr lang="en-US" sz="2000" dirty="0">
                <a:latin typeface="Times New Roman" panose="02020603050405020304" pitchFamily="18" charset="0"/>
                <a:cs typeface="Times New Roman" panose="02020603050405020304" pitchFamily="18" charset="0"/>
              </a:rPr>
              <a:t>Who will be the end users of the project?</a:t>
            </a:r>
          </a:p>
          <a:p>
            <a:r>
              <a:rPr lang="en-US" sz="2000" dirty="0">
                <a:latin typeface="Times New Roman" panose="02020603050405020304" pitchFamily="18" charset="0"/>
                <a:cs typeface="Times New Roman" panose="02020603050405020304" pitchFamily="18" charset="0"/>
              </a:rPr>
              <a:t>Your solution and its Value Proposition</a:t>
            </a:r>
          </a:p>
          <a:p>
            <a:r>
              <a:rPr lang="en-US" sz="2000" dirty="0">
                <a:latin typeface="Times New Roman" panose="02020603050405020304" pitchFamily="18" charset="0"/>
                <a:cs typeface="Times New Roman" panose="02020603050405020304" pitchFamily="18" charset="0"/>
              </a:rPr>
              <a:t>How did you customize the project and make it your own</a:t>
            </a:r>
          </a:p>
          <a:p>
            <a:r>
              <a:rPr lang="en-US" sz="2000" dirty="0">
                <a:latin typeface="Times New Roman" panose="02020603050405020304" pitchFamily="18" charset="0"/>
                <a:cs typeface="Times New Roman" panose="02020603050405020304" pitchFamily="18" charset="0"/>
              </a:rPr>
              <a:t>Modelling</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Links</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10" name="Rectangle 2">
            <a:extLst>
              <a:ext uri="{FF2B5EF4-FFF2-40B4-BE49-F238E27FC236}">
                <a16:creationId xmlns:a16="http://schemas.microsoft.com/office/drawing/2014/main" id="{49E2600C-515B-8A35-5456-DC40A08B33EB}"/>
              </a:ext>
            </a:extLst>
          </p:cNvPr>
          <p:cNvSpPr>
            <a:spLocks noChangeArrowheads="1"/>
          </p:cNvSpPr>
          <p:nvPr/>
        </p:nvSpPr>
        <p:spPr bwMode="auto">
          <a:xfrm>
            <a:off x="442996" y="1595620"/>
            <a:ext cx="11306008"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"Employees Burnout Analysis Using Machine Learning" aims to leverage advanced data analytics to identify and mitigate burnout among employees. By collecting and analyzing data on various factors such as company Type, WFH availability, Designation, Mental Fatigue score,, and employee burn rate, machine learning models can be trained to detect patterns and predict burnout risks. The use of algorithms like decision trees, random forests, and SVM can help in identifying key indicators and providing actionable insights for management to improve workplace conditions and employee well-being.</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000" dirty="0">
                <a:latin typeface="Times New Roman" panose="02020603050405020304" pitchFamily="18" charset="0"/>
                <a:cs typeface="Times New Roman" panose="02020603050405020304" pitchFamily="18" charset="0"/>
              </a:rPr>
              <a:t>This project is particularly significant in the current corporate environment where burnout has become a prevalent issue, leading to decreased productivity and high turnover rates. The application of machine learning in this context not only enhances the accuracy of burnout predictions but also enables proactive measures to be taken, thus fostering a healthier and more productive work environment.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5" name="Rectangle 2">
            <a:extLst>
              <a:ext uri="{FF2B5EF4-FFF2-40B4-BE49-F238E27FC236}">
                <a16:creationId xmlns:a16="http://schemas.microsoft.com/office/drawing/2014/main" id="{0FAA0914-4008-7E9F-CA31-A341B49ED9FB}"/>
              </a:ext>
            </a:extLst>
          </p:cNvPr>
          <p:cNvSpPr>
            <a:spLocks noChangeArrowheads="1"/>
          </p:cNvSpPr>
          <p:nvPr/>
        </p:nvSpPr>
        <p:spPr bwMode="auto">
          <a:xfrm>
            <a:off x="581193" y="2075542"/>
            <a:ext cx="1102961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Human Resources (HR) Departments</a:t>
            </a:r>
            <a:r>
              <a:rPr lang="en-US" sz="2400" dirty="0">
                <a:latin typeface="Times New Roman" panose="02020603050405020304" pitchFamily="18" charset="0"/>
                <a:cs typeface="Times New Roman" panose="02020603050405020304" pitchFamily="18" charset="0"/>
              </a:rPr>
              <a:t>: HR professionals can use the insights generated by the machine learning models to identify employees at risk of burnout.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Managers and Team Leaders</a:t>
            </a:r>
            <a:r>
              <a:rPr lang="en-US" sz="2400" dirty="0">
                <a:latin typeface="Times New Roman" panose="02020603050405020304" pitchFamily="18" charset="0"/>
                <a:cs typeface="Times New Roman" panose="02020603050405020304" pitchFamily="18" charset="0"/>
              </a:rPr>
              <a:t>: Managers can utilize the analysis to monitor the workload and stress levels of their team members, enabling them to make informed decisions.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Executives and Organizational Leadership</a:t>
            </a:r>
            <a:r>
              <a:rPr lang="en-US" sz="2400" dirty="0">
                <a:latin typeface="Times New Roman" panose="02020603050405020304" pitchFamily="18" charset="0"/>
                <a:cs typeface="Times New Roman" panose="02020603050405020304" pitchFamily="18" charset="0"/>
              </a:rPr>
              <a:t>: Senior leaders can leverage the data to understand overall trends in employee health and productivity.</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Employees themselves can benefit indirectly from the project as it leads to a more supportive work culture, reduced stress, and enhanced job satisfaction through the proactive measures taken by the organization based on the analysis.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4" name="Rectangle 1">
            <a:extLst>
              <a:ext uri="{FF2B5EF4-FFF2-40B4-BE49-F238E27FC236}">
                <a16:creationId xmlns:a16="http://schemas.microsoft.com/office/drawing/2014/main" id="{F333EC9F-E97B-A671-BB1C-C0B9CA8AE5CA}"/>
              </a:ext>
            </a:extLst>
          </p:cNvPr>
          <p:cNvSpPr>
            <a:spLocks noChangeArrowheads="1"/>
          </p:cNvSpPr>
          <p:nvPr/>
        </p:nvSpPr>
        <p:spPr bwMode="auto">
          <a:xfrm>
            <a:off x="581191" y="1711419"/>
            <a:ext cx="11029616" cy="544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solution involves developing and deploying a machine learning system to analyze employee data and identify burnout risk factors. Key components include.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 begins with data collection from various sources in the form of excel or csv.</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Cleaning the data and extracting meaningful features that can indicate burnout, such as excessive overtime, decreased productivity, or frequent absences.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Implementing the models into a user-friendly dashboard or software that HR departments and managers can access. Continuously updating the models with new data to improve accuracy </a:t>
            </a:r>
          </a:p>
          <a:p>
            <a:pPr marL="0" indent="0">
              <a:lnSpc>
                <a:spcPct val="150000"/>
              </a:lnSpc>
              <a:buNone/>
            </a:pPr>
            <a:r>
              <a:rPr lang="en-US" b="1" dirty="0">
                <a:latin typeface="Times New Roman" panose="02020603050405020304" pitchFamily="18" charset="0"/>
                <a:cs typeface="Times New Roman" panose="02020603050405020304" pitchFamily="18" charset="0"/>
              </a:rPr>
              <a:t>Cost savings : </a:t>
            </a:r>
          </a:p>
          <a:p>
            <a:pPr marL="0" indent="0">
              <a:lnSpc>
                <a:spcPct val="150000"/>
              </a:lnSpc>
              <a:buNone/>
            </a:pPr>
            <a:r>
              <a:rPr lang="en-US" dirty="0">
                <a:latin typeface="Times New Roman" panose="02020603050405020304" pitchFamily="18" charset="0"/>
                <a:cs typeface="Times New Roman" panose="02020603050405020304" pitchFamily="18" charset="0"/>
              </a:rPr>
              <a:t>Reducing burnout and turnover can lead to significant cost savings for the organization by maintaining a stable</a:t>
            </a:r>
          </a:p>
          <a:p>
            <a:pPr marL="0" indent="0">
              <a:lnSpc>
                <a:spcPct val="150000"/>
              </a:lnSpc>
              <a:buNone/>
            </a:pPr>
            <a:r>
              <a:rPr lang="en-US" b="1" dirty="0">
                <a:latin typeface="Times New Roman" panose="02020603050405020304" pitchFamily="18" charset="0"/>
                <a:cs typeface="Times New Roman" panose="02020603050405020304" pitchFamily="18" charset="0"/>
              </a:rPr>
              <a:t>Enhanced Employee well-being</a:t>
            </a:r>
            <a:r>
              <a:rPr lang="en-US" dirty="0">
                <a:latin typeface="Times New Roman" panose="02020603050405020304" pitchFamily="18" charset="0"/>
                <a:cs typeface="Times New Roman" panose="02020603050405020304" pitchFamily="18" charset="0"/>
              </a:rPr>
              <a:t>: By identifying employees at risk of burnout early, organizations can take proactive steps to provide support, improve work conditions, and reduce stress, leading to happier and healthier employees.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59467"/>
            <a:ext cx="11029616" cy="5198533"/>
          </a:xfrm>
        </p:spPr>
        <p:txBody>
          <a:bodyPr>
            <a:noAutofit/>
          </a:bodyPr>
          <a:lstStyle/>
          <a:p>
            <a:pPr lvl="1">
              <a:lnSpc>
                <a:spcPct val="150000"/>
              </a:lnSpc>
            </a:pPr>
            <a:r>
              <a:rPr lang="en-US" sz="1800" dirty="0">
                <a:latin typeface="Times New Roman" panose="02020603050405020304" pitchFamily="18" charset="0"/>
                <a:cs typeface="Times New Roman" panose="02020603050405020304" pitchFamily="18" charset="0"/>
              </a:rPr>
              <a:t>Unique Data Sources and Features </a:t>
            </a:r>
          </a:p>
          <a:p>
            <a:pPr lvl="1">
              <a:lnSpc>
                <a:spcPct val="150000"/>
              </a:lnSpc>
            </a:pPr>
            <a:r>
              <a:rPr lang="en-US" sz="1800" dirty="0">
                <a:latin typeface="Times New Roman" panose="02020603050405020304" pitchFamily="18" charset="0"/>
                <a:cs typeface="Times New Roman" panose="02020603050405020304" pitchFamily="18" charset="0"/>
              </a:rPr>
              <a:t>Customized Data collection by feedback mechanisms, internal communication patterns to enrich the dataset.</a:t>
            </a:r>
          </a:p>
          <a:p>
            <a:pPr lvl="1">
              <a:lnSpc>
                <a:spcPct val="150000"/>
              </a:lnSpc>
            </a:pPr>
            <a:r>
              <a:rPr lang="en-US" sz="1800" dirty="0">
                <a:latin typeface="Times New Roman" panose="02020603050405020304" pitchFamily="18" charset="0"/>
                <a:cs typeface="Times New Roman" panose="02020603050405020304" pitchFamily="18" charset="0"/>
              </a:rPr>
              <a:t>Specific Feature Engineering – Identifying incorporate unique burnout indicators relevant to organization.</a:t>
            </a:r>
          </a:p>
          <a:p>
            <a:pPr lvl="1">
              <a:lnSpc>
                <a:spcPct val="150000"/>
              </a:lnSpc>
            </a:pPr>
            <a:r>
              <a:rPr lang="en-US" sz="1800" dirty="0">
                <a:latin typeface="Times New Roman" panose="02020603050405020304" pitchFamily="18" charset="0"/>
                <a:cs typeface="Times New Roman" panose="02020603050405020304" pitchFamily="18" charset="0"/>
              </a:rPr>
              <a:t>Customized machine learning models - Customize model parameters and tuning processes to enhance prediction accuracy specific to your company's data.</a:t>
            </a:r>
          </a:p>
          <a:p>
            <a:pPr lvl="1">
              <a:lnSpc>
                <a:spcPct val="150000"/>
              </a:lnSpc>
            </a:pPr>
            <a:r>
              <a:rPr lang="en-US" sz="1800" dirty="0">
                <a:latin typeface="Times New Roman" panose="02020603050405020304" pitchFamily="18" charset="0"/>
                <a:cs typeface="Times New Roman" panose="02020603050405020304" pitchFamily="18" charset="0"/>
              </a:rPr>
              <a:t>Exploratory Data analysis,  Customization predictions.</a:t>
            </a:r>
          </a:p>
          <a:p>
            <a:pPr lvl="1">
              <a:lnSpc>
                <a:spcPct val="150000"/>
              </a:lnSpc>
            </a:pPr>
            <a:r>
              <a:rPr lang="en-US" sz="1800" dirty="0">
                <a:latin typeface="Times New Roman" panose="02020603050405020304" pitchFamily="18" charset="0"/>
                <a:cs typeface="Times New Roman" panose="02020603050405020304" pitchFamily="18" charset="0"/>
              </a:rPr>
              <a:t>Developing scenario-specific predictive models that can provide insights into different types of burnout </a:t>
            </a:r>
          </a:p>
          <a:p>
            <a:pPr lvl="1">
              <a:lnSpc>
                <a:spcPct val="150000"/>
              </a:lnSpc>
            </a:pPr>
            <a:r>
              <a:rPr lang="en-US" sz="1800" dirty="0">
                <a:latin typeface="Times New Roman" panose="02020603050405020304" pitchFamily="18" charset="0"/>
                <a:cs typeface="Times New Roman" panose="02020603050405020304" pitchFamily="18" charset="0"/>
              </a:rPr>
              <a:t>Employee Involvement and feedback </a:t>
            </a:r>
          </a:p>
          <a:p>
            <a:pPr lvl="1">
              <a:lnSpc>
                <a:spcPct val="150000"/>
              </a:lnSpc>
            </a:pPr>
            <a:r>
              <a:rPr lang="en-US" sz="1800" dirty="0">
                <a:latin typeface="Times New Roman" panose="02020603050405020304" pitchFamily="18" charset="0"/>
                <a:cs typeface="Times New Roman" panose="02020603050405020304" pitchFamily="18" charset="0"/>
              </a:rPr>
              <a:t>Scenario-specific predictive analytics</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pPr marL="0" indent="0">
              <a:buNone/>
            </a:pPr>
            <a:r>
              <a:rPr lang="en-US" b="1" dirty="0"/>
              <a:t>The step by step process of model building </a:t>
            </a:r>
          </a:p>
          <a:p>
            <a:r>
              <a:rPr lang="en-US" dirty="0"/>
              <a:t>Data Handling  and Pre-processing </a:t>
            </a:r>
          </a:p>
          <a:p>
            <a:r>
              <a:rPr lang="en-US" dirty="0"/>
              <a:t>Data analysis </a:t>
            </a:r>
          </a:p>
          <a:p>
            <a:r>
              <a:rPr lang="en-US" dirty="0"/>
              <a:t>Exploratory Data analysis</a:t>
            </a:r>
          </a:p>
          <a:p>
            <a:r>
              <a:rPr lang="en-US" dirty="0"/>
              <a:t>Training and Splitting </a:t>
            </a:r>
          </a:p>
          <a:p>
            <a:r>
              <a:rPr lang="en-US" dirty="0"/>
              <a:t>Model Applying </a:t>
            </a:r>
          </a:p>
          <a:p>
            <a:r>
              <a:rPr lang="en-US" dirty="0"/>
              <a:t>Hyperparameter Tuning</a:t>
            </a:r>
          </a:p>
          <a:p>
            <a:r>
              <a:rPr lang="en-US" dirty="0"/>
              <a:t>Model reclassification</a:t>
            </a:r>
          </a:p>
          <a:p>
            <a:r>
              <a:rPr lang="en-US" dirty="0"/>
              <a:t>Comparing best results of regression and classification models.</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8" name="Content Placeholder 7">
            <a:extLst>
              <a:ext uri="{FF2B5EF4-FFF2-40B4-BE49-F238E27FC236}">
                <a16:creationId xmlns:a16="http://schemas.microsoft.com/office/drawing/2014/main" id="{69CE9536-4937-5C5D-B9FF-80F63D66CA34}"/>
              </a:ext>
            </a:extLst>
          </p:cNvPr>
          <p:cNvPicPr>
            <a:picLocks noGrp="1" noChangeAspect="1"/>
          </p:cNvPicPr>
          <p:nvPr>
            <p:ph idx="1"/>
          </p:nvPr>
        </p:nvPicPr>
        <p:blipFill>
          <a:blip r:embed="rId2"/>
          <a:stretch>
            <a:fillRect/>
          </a:stretch>
        </p:blipFill>
        <p:spPr>
          <a:xfrm>
            <a:off x="2612636" y="1319897"/>
            <a:ext cx="5715798" cy="4218206"/>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762</TotalTime>
  <Words>680</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Times New Roman</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KRISHNA M</cp:lastModifiedBy>
  <cp:revision>23</cp:revision>
  <dcterms:created xsi:type="dcterms:W3CDTF">2021-05-26T16:50:10Z</dcterms:created>
  <dcterms:modified xsi:type="dcterms:W3CDTF">2024-07-14T08:29:03Z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