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21150" y="1247140"/>
            <a:ext cx="7891760" cy="34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21150" y="4818126"/>
            <a:ext cx="7891760" cy="1268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587710" y="455362"/>
            <a:ext cx="952520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387234" y="-639508"/>
            <a:ext cx="3926152" cy="9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73739" y="2237791"/>
            <a:ext cx="5611813" cy="226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26268" y="-173409"/>
            <a:ext cx="5611813" cy="708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221150" y="1251674"/>
            <a:ext cx="7891760" cy="2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21150" y="4818126"/>
            <a:ext cx="7891760" cy="12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587709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648963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591056" y="457200"/>
            <a:ext cx="952185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591057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591056" y="2988998"/>
            <a:ext cx="4425697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687214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687214" y="2988998"/>
            <a:ext cx="4425696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587712" y="455362"/>
            <a:ext cx="4043440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271232" y="565151"/>
            <a:ext cx="5358384" cy="5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  <a:defRPr sz="17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587712" y="2039874"/>
            <a:ext cx="4043440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587711" y="455362"/>
            <a:ext cx="4043436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6271232" y="565150"/>
            <a:ext cx="5355607" cy="5522677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587711" y="2039874"/>
            <a:ext cx="4043436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codeproject.com/Articles/1225385/How-do-Artificial-Neural-Networks-Learn" TargetMode="External"/><Relationship Id="rId5" Type="http://schemas.openxmlformats.org/officeDocument/2006/relationships/hyperlink" Target="https://creativecommons.org/licenses/by/3.0/" TargetMode="External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Relationship Id="rId5" Type="http://schemas.openxmlformats.org/officeDocument/2006/relationships/hyperlink" Target="https://www.thymindoman.com/is-our-brain-the-source-of-our-life-is-matter-the-source-of-mind-spirit-a-contemplative-mysticism-view/" TargetMode="External"/><Relationship Id="rId6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://tex.stackexchange.com/questions/132444/diagram-of-an-artificial-neural-network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://tex.stackexchange.com/questions/132444/diagram-of-an-artificial-neural-network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-1" l="11030" r="15034" t="0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4735290" y="1375492"/>
            <a:ext cx="2770698" cy="5482505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735290" y="-3"/>
            <a:ext cx="1373567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>
            <p:ph type="ctrTitle"/>
          </p:nvPr>
        </p:nvSpPr>
        <p:spPr>
          <a:xfrm>
            <a:off x="569469" y="1247140"/>
            <a:ext cx="3608208" cy="34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lang="en-US" sz="4800"/>
              <a:t>Artificial Neural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11" name="Google Shape;111;p13"/>
          <p:cNvSpPr txBox="1"/>
          <p:nvPr/>
        </p:nvSpPr>
        <p:spPr>
          <a:xfrm>
            <a:off x="9682980" y="6657945"/>
            <a:ext cx="2509020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This Photo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CC BY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>
            <p:ph idx="4294967295" type="ctrTitle"/>
          </p:nvPr>
        </p:nvSpPr>
        <p:spPr>
          <a:xfrm>
            <a:off x="565151" y="455362"/>
            <a:ext cx="6881728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565151" y="2160016"/>
            <a:ext cx="6881728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There are around 1000 billion neurons in the human brain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Each neuron has an association point somewhere in the range of 1,000 and 100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In the human brain, data is stored in such a manner as to be distributed, and we can extract more than one piece of this data when necessary from our memory parallelly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We can say that the human brain is made up of incredibly amazing parallel processors</a:t>
            </a:r>
            <a:endParaRPr/>
          </a:p>
        </p:txBody>
      </p:sp>
      <p:pic>
        <p:nvPicPr>
          <p:cNvPr descr="CPU with binary numbers and blueprint"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18268" r="13330" t="0"/>
          <a:stretch/>
        </p:blipFill>
        <p:spPr>
          <a:xfrm>
            <a:off x="8022336" y="3429000"/>
            <a:ext cx="4169664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-3" l="14718" r="12255" t="0"/>
          <a:stretch/>
        </p:blipFill>
        <p:spPr>
          <a:xfrm>
            <a:off x="8018632" y="10"/>
            <a:ext cx="4173368" cy="3428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/>
          <p:nvPr/>
        </p:nvSpPr>
        <p:spPr>
          <a:xfrm>
            <a:off x="8018632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8018632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9525886" y="3228945"/>
            <a:ext cx="2666114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This Photo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CC BY-SA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30" name="Google Shape;230;p23"/>
          <p:cNvPicPr preferRelativeResize="0"/>
          <p:nvPr/>
        </p:nvPicPr>
        <p:blipFill rotWithShape="1">
          <a:blip r:embed="rId3">
            <a:alphaModFix/>
          </a:blip>
          <a:srcRect b="2" l="0" r="5843" t="0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>
            <p:ph idx="4294967295" type="ctrTitle"/>
          </p:nvPr>
        </p:nvSpPr>
        <p:spPr>
          <a:xfrm>
            <a:off x="576072" y="455362"/>
            <a:ext cx="3603625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 b="1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9525886" y="6657945"/>
            <a:ext cx="2666114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This Photo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CC BY-SA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1587710" y="2160016"/>
            <a:ext cx="2591987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Input Layer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Hidden layer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Output layer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022428" y="325821"/>
            <a:ext cx="1587062" cy="6411310"/>
          </a:xfrm>
          <a:prstGeom prst="rect">
            <a:avLst/>
          </a:prstGeom>
          <a:noFill/>
          <a:ln cap="flat" cmpd="sng" w="698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851228" y="246635"/>
            <a:ext cx="1587062" cy="6411310"/>
          </a:xfrm>
          <a:prstGeom prst="rect">
            <a:avLst/>
          </a:prstGeom>
          <a:noFill/>
          <a:ln cap="flat" cmpd="sng" w="698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10021614" y="246635"/>
            <a:ext cx="1587062" cy="6411310"/>
          </a:xfrm>
          <a:prstGeom prst="rect">
            <a:avLst/>
          </a:prstGeom>
          <a:noFill/>
          <a:ln cap="flat" cmpd="sng" w="698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architecture of an artificial neural network</a:t>
            </a:r>
            <a:endParaRPr/>
          </a:p>
        </p:txBody>
      </p:sp>
      <p:grpSp>
        <p:nvGrpSpPr>
          <p:cNvPr id="246" name="Google Shape;246;p24"/>
          <p:cNvGrpSpPr/>
          <p:nvPr/>
        </p:nvGrpSpPr>
        <p:grpSpPr>
          <a:xfrm>
            <a:off x="1587500" y="2162217"/>
            <a:ext cx="9486899" cy="3922628"/>
            <a:chOff x="0" y="1629"/>
            <a:chExt cx="9486899" cy="3922628"/>
          </a:xfrm>
        </p:grpSpPr>
        <p:sp>
          <p:nvSpPr>
            <p:cNvPr id="247" name="Google Shape;247;p24"/>
            <p:cNvSpPr/>
            <p:nvPr/>
          </p:nvSpPr>
          <p:spPr>
            <a:xfrm>
              <a:off x="0" y="1629"/>
              <a:ext cx="9486899" cy="82581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49809" y="187438"/>
              <a:ext cx="454199" cy="4541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953818" y="1629"/>
              <a:ext cx="8533081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953818" y="1629"/>
              <a:ext cx="8533081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order to define a neural network that consists of a large number of artificial neurons, which are termed units arranged in a sequence of layers</a:t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0" y="1033899"/>
              <a:ext cx="9486899" cy="82581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249809" y="1219708"/>
              <a:ext cx="454199" cy="4541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53818" y="1033899"/>
              <a:ext cx="4269105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953818" y="1033899"/>
              <a:ext cx="4269105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 Layer</a:t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5222923" y="1033899"/>
              <a:ext cx="4263976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5222923" y="1033899"/>
              <a:ext cx="4263976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 the name suggests, it accepts inputs in several different formats provided by the programmer</a:t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0" y="2066170"/>
              <a:ext cx="9486899" cy="82581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49809" y="2251979"/>
              <a:ext cx="454199" cy="4541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953818" y="2066170"/>
              <a:ext cx="4269105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953818" y="2066170"/>
              <a:ext cx="4269105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Hidden Layer</a:t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5222923" y="2066170"/>
              <a:ext cx="4263976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5222923" y="2066170"/>
              <a:ext cx="4263976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hidden layer presents in-between input and output layers</a:t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0" y="3098441"/>
              <a:ext cx="9486899" cy="82581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49809" y="3284249"/>
              <a:ext cx="454199" cy="4541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953818" y="3098441"/>
              <a:ext cx="4269105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953818" y="3098441"/>
              <a:ext cx="4269105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222923" y="3098441"/>
              <a:ext cx="4263976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5222923" y="3098441"/>
              <a:ext cx="4263976" cy="82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375" lIns="87375" spcFirstLastPara="1" rIns="87375" wrap="square" tIns="87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input goes through a series of transformations using the hidden layer, which finally results in output that is conveyed using this layer</a:t>
              </a:r>
              <a:endParaRPr/>
            </a:p>
          </p:txBody>
        </p:sp>
      </p:grpSp>
      <p:pic>
        <p:nvPicPr>
          <p:cNvPr id="269" name="Google Shape;26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architecture of an artificial neural network</a:t>
            </a:r>
            <a:endParaRPr/>
          </a:p>
        </p:txBody>
      </p:sp>
      <p:grpSp>
        <p:nvGrpSpPr>
          <p:cNvPr id="278" name="Google Shape;278;p25"/>
          <p:cNvGrpSpPr/>
          <p:nvPr/>
        </p:nvGrpSpPr>
        <p:grpSpPr>
          <a:xfrm>
            <a:off x="1587500" y="2160588"/>
            <a:ext cx="9486900" cy="3925886"/>
            <a:chOff x="0" y="0"/>
            <a:chExt cx="9486900" cy="3925886"/>
          </a:xfrm>
        </p:grpSpPr>
        <p:sp>
          <p:nvSpPr>
            <p:cNvPr id="279" name="Google Shape;279;p25"/>
            <p:cNvSpPr/>
            <p:nvPr/>
          </p:nvSpPr>
          <p:spPr>
            <a:xfrm>
              <a:off x="0" y="0"/>
              <a:ext cx="7304913" cy="7066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7A15E"/>
                </a:gs>
                <a:gs pos="50000">
                  <a:srgbClr val="C7993B"/>
                </a:gs>
                <a:gs pos="100000">
                  <a:srgbClr val="B6882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20697" y="20697"/>
              <a:ext cx="6459693" cy="665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artificial neural network takes input and computes the weighted sum of the inputs and includes a bias</a:t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45496" y="804806"/>
              <a:ext cx="7304913" cy="7066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A57"/>
                </a:gs>
                <a:gs pos="50000">
                  <a:srgbClr val="73B533"/>
                </a:gs>
                <a:gs pos="100000">
                  <a:srgbClr val="65A52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566193" y="825503"/>
              <a:ext cx="6258693" cy="665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 determines weighted total is passed as an input to an activation function to produce the output</a:t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090993" y="1609613"/>
              <a:ext cx="7304913" cy="7066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3A5C0"/>
                </a:gs>
                <a:gs pos="50000">
                  <a:srgbClr val="2A9BBD"/>
                </a:gs>
                <a:gs pos="100000">
                  <a:srgbClr val="1F8DA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1111690" y="1630310"/>
              <a:ext cx="6258693" cy="665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Activation functions choose whether a node should fire or not</a:t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636490" y="2414420"/>
              <a:ext cx="7304913" cy="7066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083CE"/>
                </a:gs>
                <a:gs pos="50000">
                  <a:srgbClr val="3E71CD"/>
                </a:gs>
                <a:gs pos="100000">
                  <a:srgbClr val="2E61B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1657187" y="2435117"/>
              <a:ext cx="6258693" cy="665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Only those who are fired make it to the output layer</a:t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181987" y="3219227"/>
              <a:ext cx="7304913" cy="70665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862C5"/>
                </a:gs>
                <a:gs pos="50000">
                  <a:srgbClr val="4D42C4"/>
                </a:gs>
                <a:gs pos="100000">
                  <a:srgbClr val="3D34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2202684" y="3239924"/>
              <a:ext cx="6258693" cy="665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There are distinctive activation functions available that can be applied upon the sort of task we are performing</a:t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845584" y="516254"/>
              <a:ext cx="459328" cy="45932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7DDCD">
                <a:alpha val="89803"/>
              </a:srgbClr>
            </a:solidFill>
            <a:ln cap="flat" cmpd="sng" w="9525">
              <a:solidFill>
                <a:srgbClr val="E7DDCD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6948933" y="516254"/>
              <a:ext cx="252630" cy="345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391080" y="1321060"/>
              <a:ext cx="459328" cy="45932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5E3CD">
                <a:alpha val="89803"/>
              </a:srgbClr>
            </a:solidFill>
            <a:ln cap="flat" cmpd="sng" w="9525">
              <a:solidFill>
                <a:srgbClr val="D5E3CD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 txBox="1"/>
            <p:nvPr/>
          </p:nvSpPr>
          <p:spPr>
            <a:xfrm>
              <a:off x="7494429" y="1321060"/>
              <a:ext cx="252630" cy="345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936577" y="2114090"/>
              <a:ext cx="459328" cy="45932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DDE5">
                <a:alpha val="89803"/>
              </a:srgbClr>
            </a:solidFill>
            <a:ln cap="flat" cmpd="sng" w="9525">
              <a:solidFill>
                <a:srgbClr val="CCDDE5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 txBox="1"/>
            <p:nvPr/>
          </p:nvSpPr>
          <p:spPr>
            <a:xfrm>
              <a:off x="8039926" y="2114090"/>
              <a:ext cx="252630" cy="345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8482074" y="2926748"/>
              <a:ext cx="459328" cy="45932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ED5EB">
                <a:alpha val="89803"/>
              </a:srgbClr>
            </a:solidFill>
            <a:ln cap="flat" cmpd="sng" w="9525">
              <a:solidFill>
                <a:srgbClr val="CED5E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 txBox="1"/>
            <p:nvPr/>
          </p:nvSpPr>
          <p:spPr>
            <a:xfrm>
              <a:off x="8585423" y="2926748"/>
              <a:ext cx="252630" cy="345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Artificial Neural Network?</a:t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1587500" y="2655811"/>
            <a:ext cx="9486899" cy="2935440"/>
            <a:chOff x="0" y="495223"/>
            <a:chExt cx="9486899" cy="2935440"/>
          </a:xfrm>
        </p:grpSpPr>
        <p:sp>
          <p:nvSpPr>
            <p:cNvPr id="122" name="Google Shape;122;p14"/>
            <p:cNvSpPr/>
            <p:nvPr/>
          </p:nvSpPr>
          <p:spPr>
            <a:xfrm>
              <a:off x="0" y="495223"/>
              <a:ext cx="9486899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3BA57"/>
                </a:gs>
                <a:gs pos="50000">
                  <a:srgbClr val="73B533"/>
                </a:gs>
                <a:gs pos="100000">
                  <a:srgbClr val="65A52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33926" y="529149"/>
              <a:ext cx="9419047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term "Artificial neural network" refers to a biologically inspired sub-field of artificial intelligence modeled after the brain</a:t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0" y="1242043"/>
              <a:ext cx="9486899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3BA57"/>
                </a:gs>
                <a:gs pos="50000">
                  <a:srgbClr val="73B533"/>
                </a:gs>
                <a:gs pos="100000">
                  <a:srgbClr val="65A52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33926" y="1275969"/>
              <a:ext cx="9419047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Artificial neural network is usually a computational network based on biological neural networks that construct the structure of the human brain</a:t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0" y="1988863"/>
              <a:ext cx="9486899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3BA57"/>
                </a:gs>
                <a:gs pos="50000">
                  <a:srgbClr val="73B533"/>
                </a:gs>
                <a:gs pos="100000">
                  <a:srgbClr val="65A52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33926" y="2022789"/>
              <a:ext cx="9419047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Like a human brain has neurons interconnected to each other, artificial neural networks also have neurons that are linked to each other in various layers of the networks</a:t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0" y="2735683"/>
              <a:ext cx="9486899" cy="694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3BA57"/>
                </a:gs>
                <a:gs pos="50000">
                  <a:srgbClr val="73B533"/>
                </a:gs>
                <a:gs pos="100000">
                  <a:srgbClr val="65A52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33926" y="2769609"/>
              <a:ext cx="9419047" cy="62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These neurons are known as nodes</a:t>
              </a:r>
              <a:endParaRPr/>
            </a:p>
          </p:txBody>
        </p:sp>
      </p:grp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Artificial Neural Network?</a:t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1587500" y="2225729"/>
            <a:ext cx="9486899" cy="3795604"/>
            <a:chOff x="0" y="65141"/>
            <a:chExt cx="9486899" cy="3795604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65141"/>
              <a:ext cx="9486899" cy="122104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A5252"/>
                </a:gs>
                <a:gs pos="50000">
                  <a:srgbClr val="1A302E"/>
                </a:gs>
                <a:gs pos="100000">
                  <a:srgbClr val="152A2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59606" y="124747"/>
              <a:ext cx="9367687" cy="110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term "Artificial Neural Network" is derived from Biological neural networks that develop the structure of a human brain</a:t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0" y="1352422"/>
              <a:ext cx="9486899" cy="122104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A5252"/>
                </a:gs>
                <a:gs pos="50000">
                  <a:srgbClr val="1A302E"/>
                </a:gs>
                <a:gs pos="100000">
                  <a:srgbClr val="152A2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59606" y="1412028"/>
              <a:ext cx="9367687" cy="110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Similar to the human brain that has neurons interconnected to one another, artificial neural networks also have neurons that are interconnected to one another in various layers of the networks</a:t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0" y="2639704"/>
              <a:ext cx="9486899" cy="122104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A5252"/>
                </a:gs>
                <a:gs pos="50000">
                  <a:srgbClr val="1A302E"/>
                </a:gs>
                <a:gs pos="100000">
                  <a:srgbClr val="152A2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59606" y="2699310"/>
              <a:ext cx="9367687" cy="110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These neurons are known as nodes</a:t>
              </a:r>
              <a:endParaRPr/>
            </a:p>
          </p:txBody>
        </p:sp>
      </p:grp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Typical diagram of Biological Neural Network</a:t>
            </a:r>
            <a:endParaRPr/>
          </a:p>
        </p:txBody>
      </p:sp>
      <p:pic>
        <p:nvPicPr>
          <p:cNvPr id="155" name="Google Shape;15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0169" y="2249404"/>
            <a:ext cx="6646017" cy="422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Artificial Neural Network primarily consists of three layers: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468" y="2192420"/>
            <a:ext cx="8403400" cy="420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Typical diagram of Artificial Neural Network</a:t>
            </a:r>
            <a:endParaRPr/>
          </a:p>
        </p:txBody>
      </p:sp>
      <p:pic>
        <p:nvPicPr>
          <p:cNvPr id="175" name="Google Shape;17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710" y="2199756"/>
            <a:ext cx="4634413" cy="257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8649" y="2199756"/>
            <a:ext cx="50768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>
            <p:ph idx="4294967295" type="ctr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Typical diagram of Artificial Neural Network</a:t>
            </a:r>
            <a:endParaRPr/>
          </a:p>
        </p:txBody>
      </p:sp>
      <p:pic>
        <p:nvPicPr>
          <p:cNvPr id="186" name="Google Shape;18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979" y="2199756"/>
            <a:ext cx="3751545" cy="208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5138" y="2199756"/>
            <a:ext cx="4004286" cy="198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0266" y="4434348"/>
            <a:ext cx="84867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195" name="Google Shape;195;p20"/>
          <p:cNvPicPr preferRelativeResize="0"/>
          <p:nvPr/>
        </p:nvPicPr>
        <p:blipFill rotWithShape="1">
          <a:blip r:embed="rId3">
            <a:alphaModFix/>
          </a:blip>
          <a:srcRect b="2" l="0" r="5843" t="0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4748403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4748403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>
            <p:ph idx="4294967295" type="ctrTitle"/>
          </p:nvPr>
        </p:nvSpPr>
        <p:spPr>
          <a:xfrm>
            <a:off x="576072" y="455362"/>
            <a:ext cx="3603625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Biological Neural Network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576072" y="2160016"/>
            <a:ext cx="3603625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Dendrites from Biological Neural Network represent inputs in Artificial Neural Networks, cell nucleus represents Nodes, synapse represents Weights, and Axon represents Output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9525886" y="6657945"/>
            <a:ext cx="2666114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This Photo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CC BY-SA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U with binary numbers and blueprint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35354" r="30416" t="0"/>
          <a:stretch/>
        </p:blipFill>
        <p:spPr>
          <a:xfrm>
            <a:off x="20" y="10"/>
            <a:ext cx="4173348" cy="6857990"/>
          </a:xfrm>
          <a:custGeom>
            <a:rect b="b" l="l" r="r" t="t"/>
            <a:pathLst>
              <a:path extrusionOk="0" h="6858000" w="4173368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3039512" y="565153"/>
            <a:ext cx="1133856" cy="6292847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50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039512" y="-3"/>
            <a:ext cx="565150" cy="6857999"/>
          </a:xfrm>
          <a:prstGeom prst="rect">
            <a:avLst/>
          </a:prstGeom>
          <a:gradFill>
            <a:gsLst>
              <a:gs pos="0">
                <a:srgbClr val="9EA930">
                  <a:alpha val="49803"/>
                </a:srgbClr>
              </a:gs>
              <a:gs pos="25000">
                <a:srgbClr val="C29844">
                  <a:alpha val="60000"/>
                </a:srgbClr>
              </a:gs>
              <a:gs pos="49000">
                <a:srgbClr val="76B03D">
                  <a:alpha val="54901"/>
                </a:srgbClr>
              </a:gs>
              <a:gs pos="81000">
                <a:srgbClr val="3599B7">
                  <a:alpha val="49803"/>
                </a:srgbClr>
              </a:gs>
              <a:gs pos="99000">
                <a:srgbClr val="4774C9">
                  <a:alpha val="49803"/>
                </a:srgbClr>
              </a:gs>
              <a:gs pos="100000">
                <a:srgbClr val="4774C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>
            <p:ph idx="4294967295" type="ctrTitle"/>
          </p:nvPr>
        </p:nvSpPr>
        <p:spPr>
          <a:xfrm>
            <a:off x="4635040" y="455362"/>
            <a:ext cx="699180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4635040" y="2160016"/>
            <a:ext cx="699180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 Artificial Neural Network in the field of Artificial intelligence where it attempts to mimic the network of neurons makes up a human brain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Computers will have an option to understand things and make decisions in a human-like manner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The artificial neural network is designed by programming computers to behave simply like interconnected brain cells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terweave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1F0F3"/>
      </a:lt2>
      <a:accent1>
        <a:srgbClr val="9EA930"/>
      </a:accent1>
      <a:accent2>
        <a:srgbClr val="C29844"/>
      </a:accent2>
      <a:accent3>
        <a:srgbClr val="76B03D"/>
      </a:accent3>
      <a:accent4>
        <a:srgbClr val="3599B7"/>
      </a:accent4>
      <a:accent5>
        <a:srgbClr val="4774C9"/>
      </a:accent5>
      <a:accent6>
        <a:srgbClr val="5249BF"/>
      </a:accent6>
      <a:hlink>
        <a:srgbClr val="4A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