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221150" y="1247140"/>
            <a:ext cx="7891760" cy="345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221150" y="4818126"/>
            <a:ext cx="7891760" cy="12689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50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50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221150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1587710" y="455362"/>
            <a:ext cx="952520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4387234" y="-639508"/>
            <a:ext cx="3926152" cy="9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50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49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173739" y="2237791"/>
            <a:ext cx="5611813" cy="2266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2326268" y="-173409"/>
            <a:ext cx="5611813" cy="7088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50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49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50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49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221150" y="1251674"/>
            <a:ext cx="7891760" cy="2914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221150" y="4818126"/>
            <a:ext cx="7891760" cy="12715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221150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50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50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587709" y="2160016"/>
            <a:ext cx="4425437" cy="3927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648963" y="2160016"/>
            <a:ext cx="4425437" cy="3927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50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49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1591056" y="457200"/>
            <a:ext cx="9521854" cy="155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591057" y="2165086"/>
            <a:ext cx="442569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b="1" sz="22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1591056" y="2988998"/>
            <a:ext cx="4425697" cy="309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687214" y="2165086"/>
            <a:ext cx="442569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b="1" sz="22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6687214" y="2988998"/>
            <a:ext cx="4425696" cy="309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50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49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50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49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50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49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587712" y="455362"/>
            <a:ext cx="4043440" cy="1584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6271232" y="565151"/>
            <a:ext cx="5358384" cy="552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  <a:defRPr sz="2200"/>
            </a:lvl1pPr>
            <a:lvl2pPr indent="-3492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900"/>
              <a:buChar char="•"/>
              <a:defRPr sz="1900"/>
            </a:lvl2pPr>
            <a:lvl3pPr indent="-3365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  <a:defRPr sz="1700"/>
            </a:lvl3pPr>
            <a:lvl4pPr indent="-3238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Char char="•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Char char="•"/>
              <a:defRPr sz="15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1587712" y="2039874"/>
            <a:ext cx="4043440" cy="3829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50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49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587711" y="455362"/>
            <a:ext cx="4043436" cy="1584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6271232" y="565150"/>
            <a:ext cx="5355607" cy="5522677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587711" y="2039874"/>
            <a:ext cx="4043436" cy="3829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50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49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5.png"/><Relationship Id="rId7" Type="http://schemas.openxmlformats.org/officeDocument/2006/relationships/image" Target="../media/image13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9.png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 b="16140" l="0" r="6" t="0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/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7552080" y="1375495"/>
            <a:ext cx="2770698" cy="5482505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50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7552079" y="0"/>
            <a:ext cx="1373567" cy="6857999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50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 txBox="1"/>
          <p:nvPr>
            <p:ph type="ctrTitle"/>
          </p:nvPr>
        </p:nvSpPr>
        <p:spPr>
          <a:xfrm>
            <a:off x="561865" y="1247140"/>
            <a:ext cx="6404554" cy="345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Understanding ANN Learning</a:t>
            </a:r>
            <a:endParaRPr/>
          </a:p>
        </p:txBody>
      </p:sp>
      <p:pic>
        <p:nvPicPr>
          <p:cNvPr id="112" name="Google Shape;11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2"/>
          <p:cNvSpPr/>
          <p:nvPr/>
        </p:nvSpPr>
        <p:spPr>
          <a:xfrm>
            <a:off x="11058144" y="565153"/>
            <a:ext cx="1133856" cy="6292847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50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2"/>
          <p:cNvSpPr/>
          <p:nvPr/>
        </p:nvSpPr>
        <p:spPr>
          <a:xfrm>
            <a:off x="11626850" y="1"/>
            <a:ext cx="565150" cy="6857999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49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2"/>
          <p:cNvSpPr txBox="1"/>
          <p:nvPr>
            <p:ph idx="4294967295" type="ctrTitle"/>
          </p:nvPr>
        </p:nvSpPr>
        <p:spPr>
          <a:xfrm>
            <a:off x="111760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Reinforcement learning</a:t>
            </a:r>
            <a:endParaRPr/>
          </a:p>
        </p:txBody>
      </p:sp>
      <p:grpSp>
        <p:nvGrpSpPr>
          <p:cNvPr id="310" name="Google Shape;310;p22"/>
          <p:cNvGrpSpPr/>
          <p:nvPr/>
        </p:nvGrpSpPr>
        <p:grpSpPr>
          <a:xfrm>
            <a:off x="1265430" y="2196841"/>
            <a:ext cx="9246634" cy="3893319"/>
            <a:chOff x="140974" y="2663"/>
            <a:chExt cx="9246634" cy="3893319"/>
          </a:xfrm>
        </p:grpSpPr>
        <p:sp>
          <p:nvSpPr>
            <p:cNvPr id="311" name="Google Shape;311;p22"/>
            <p:cNvSpPr/>
            <p:nvPr/>
          </p:nvSpPr>
          <p:spPr>
            <a:xfrm>
              <a:off x="140974" y="2663"/>
              <a:ext cx="2433324" cy="14599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BC93"/>
                </a:gs>
                <a:gs pos="50000">
                  <a:srgbClr val="3EB885"/>
                </a:gs>
                <a:gs pos="100000">
                  <a:srgbClr val="32A77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 txBox="1"/>
            <p:nvPr/>
          </p:nvSpPr>
          <p:spPr>
            <a:xfrm>
              <a:off x="183736" y="45425"/>
              <a:ext cx="2347800" cy="13744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 reinforcement learning, during the training of the network, the network gets some feedback from the system</a:t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2788432" y="430928"/>
              <a:ext cx="515864" cy="603464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5EBC93"/>
                </a:gs>
                <a:gs pos="50000">
                  <a:srgbClr val="3EB885"/>
                </a:gs>
                <a:gs pos="100000">
                  <a:srgbClr val="32A77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 txBox="1"/>
            <p:nvPr/>
          </p:nvSpPr>
          <p:spPr>
            <a:xfrm>
              <a:off x="2788432" y="551621"/>
              <a:ext cx="361105" cy="362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3547629" y="2663"/>
              <a:ext cx="2433324" cy="14599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C2B6"/>
                </a:gs>
                <a:gs pos="50000">
                  <a:srgbClr val="3DBFB0"/>
                </a:gs>
                <a:gs pos="100000">
                  <a:srgbClr val="31AEA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 txBox="1"/>
            <p:nvPr/>
          </p:nvSpPr>
          <p:spPr>
            <a:xfrm>
              <a:off x="3590391" y="45425"/>
              <a:ext cx="2347800" cy="13744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This makes it fairly like supervised learning</a:t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6195087" y="430928"/>
              <a:ext cx="515864" cy="603464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5FBFC3"/>
                </a:gs>
                <a:gs pos="50000">
                  <a:srgbClr val="3FBDC1"/>
                </a:gs>
                <a:gs pos="100000">
                  <a:srgbClr val="31ADB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 txBox="1"/>
            <p:nvPr/>
          </p:nvSpPr>
          <p:spPr>
            <a:xfrm>
              <a:off x="6195087" y="551621"/>
              <a:ext cx="361105" cy="362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6954284" y="2663"/>
              <a:ext cx="2433324" cy="14599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1B1C4"/>
                </a:gs>
                <a:gs pos="50000">
                  <a:srgbClr val="40ACC3"/>
                </a:gs>
                <a:gs pos="100000">
                  <a:srgbClr val="329C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 txBox="1"/>
            <p:nvPr/>
          </p:nvSpPr>
          <p:spPr>
            <a:xfrm>
              <a:off x="6997046" y="45425"/>
              <a:ext cx="2347800" cy="13744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feedback acquired here is evaluative, not instructive, which implies there is no instructor as in supervised learning</a:t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 rot="5400000">
              <a:off x="7913014" y="1632991"/>
              <a:ext cx="515864" cy="603464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6398C9"/>
                </a:gs>
                <a:gs pos="50000">
                  <a:srgbClr val="438CC9"/>
                </a:gs>
                <a:gs pos="100000">
                  <a:srgbClr val="337CB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 txBox="1"/>
            <p:nvPr/>
          </p:nvSpPr>
          <p:spPr>
            <a:xfrm>
              <a:off x="7989908" y="1676791"/>
              <a:ext cx="362078" cy="361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6954284" y="2435988"/>
              <a:ext cx="2433324" cy="14599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398C9"/>
                </a:gs>
                <a:gs pos="50000">
                  <a:srgbClr val="438CC9"/>
                </a:gs>
                <a:gs pos="100000">
                  <a:srgbClr val="337CB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 txBox="1"/>
            <p:nvPr/>
          </p:nvSpPr>
          <p:spPr>
            <a:xfrm>
              <a:off x="6997046" y="2478750"/>
              <a:ext cx="2347800" cy="13744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After getting the feedback, the networks perform modifications of the weights to get better Analyst data in the future</a:t>
              </a:r>
              <a:endParaRPr/>
            </a:p>
          </p:txBody>
        </p:sp>
      </p:grpSp>
      <p:pic>
        <p:nvPicPr>
          <p:cNvPr id="325" name="Google Shape;3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Type of learning</a:t>
            </a:r>
            <a:endParaRPr/>
          </a:p>
        </p:txBody>
      </p:sp>
      <p:grpSp>
        <p:nvGrpSpPr>
          <p:cNvPr id="118" name="Google Shape;118;p14"/>
          <p:cNvGrpSpPr/>
          <p:nvPr/>
        </p:nvGrpSpPr>
        <p:grpSpPr>
          <a:xfrm>
            <a:off x="1596047" y="3375459"/>
            <a:ext cx="9470014" cy="1495265"/>
            <a:chOff x="8337" y="1215443"/>
            <a:chExt cx="9470014" cy="1495265"/>
          </a:xfrm>
        </p:grpSpPr>
        <p:sp>
          <p:nvSpPr>
            <p:cNvPr id="119" name="Google Shape;119;p14"/>
            <p:cNvSpPr/>
            <p:nvPr/>
          </p:nvSpPr>
          <p:spPr>
            <a:xfrm>
              <a:off x="8337" y="1215443"/>
              <a:ext cx="2492108" cy="1495265"/>
            </a:xfrm>
            <a:prstGeom prst="roundRect">
              <a:avLst>
                <a:gd fmla="val 10000" name="adj"/>
              </a:avLst>
            </a:prstGeom>
            <a:solidFill>
              <a:srgbClr val="39AD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52132" y="1259238"/>
              <a:ext cx="2404518" cy="1407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Supervised learning</a:t>
              </a:r>
              <a:endPara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749657" y="1654054"/>
              <a:ext cx="528327" cy="61804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2749657" y="1777663"/>
              <a:ext cx="369829" cy="370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3497290" y="1215443"/>
              <a:ext cx="2492108" cy="1495265"/>
            </a:xfrm>
            <a:prstGeom prst="roundRect">
              <a:avLst>
                <a:gd fmla="val 10000" name="adj"/>
              </a:avLst>
            </a:prstGeom>
            <a:solidFill>
              <a:srgbClr val="39AD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3541085" y="1259238"/>
              <a:ext cx="2404518" cy="1407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Unsupervised learning</a:t>
              </a:r>
              <a:endPara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6238610" y="1654054"/>
              <a:ext cx="528327" cy="61804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 txBox="1"/>
            <p:nvPr/>
          </p:nvSpPr>
          <p:spPr>
            <a:xfrm>
              <a:off x="6238610" y="1777663"/>
              <a:ext cx="369829" cy="370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6986243" y="1215443"/>
              <a:ext cx="2492108" cy="1495265"/>
            </a:xfrm>
            <a:prstGeom prst="roundRect">
              <a:avLst>
                <a:gd fmla="val 10000" name="adj"/>
              </a:avLst>
            </a:prstGeom>
            <a:solidFill>
              <a:srgbClr val="39AD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 txBox="1"/>
            <p:nvPr/>
          </p:nvSpPr>
          <p:spPr>
            <a:xfrm>
              <a:off x="7030038" y="1259238"/>
              <a:ext cx="2404518" cy="1407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Reinforcement learning</a:t>
              </a:r>
              <a:endPara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9" name="Google Shape;1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11058144" y="565153"/>
            <a:ext cx="1133856" cy="6292847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50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11626850" y="1"/>
            <a:ext cx="565150" cy="6857999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49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294967295" type="ctrTitle"/>
          </p:nvPr>
        </p:nvSpPr>
        <p:spPr>
          <a:xfrm>
            <a:off x="111760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Supervised learning</a:t>
            </a:r>
            <a:endParaRPr/>
          </a:p>
        </p:txBody>
      </p:sp>
      <p:grpSp>
        <p:nvGrpSpPr>
          <p:cNvPr id="138" name="Google Shape;138;p15"/>
          <p:cNvGrpSpPr/>
          <p:nvPr/>
        </p:nvGrpSpPr>
        <p:grpSpPr>
          <a:xfrm>
            <a:off x="1124456" y="2195796"/>
            <a:ext cx="9528584" cy="3895410"/>
            <a:chOff x="0" y="1618"/>
            <a:chExt cx="9528584" cy="3895410"/>
          </a:xfrm>
        </p:grpSpPr>
        <p:sp>
          <p:nvSpPr>
            <p:cNvPr id="139" name="Google Shape;139;p15"/>
            <p:cNvSpPr/>
            <p:nvPr/>
          </p:nvSpPr>
          <p:spPr>
            <a:xfrm>
              <a:off x="0" y="1618"/>
              <a:ext cx="9528584" cy="820086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248076" y="186137"/>
              <a:ext cx="451047" cy="45104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947199" y="1618"/>
              <a:ext cx="8581384" cy="8200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 txBox="1"/>
            <p:nvPr/>
          </p:nvSpPr>
          <p:spPr>
            <a:xfrm>
              <a:off x="947199" y="1618"/>
              <a:ext cx="8581384" cy="8200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6775" lIns="86775" spcFirstLastPara="1" rIns="86775" wrap="square" tIns="86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Supervised learning consists of two words supervised and learning</a:t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0" y="1026726"/>
              <a:ext cx="9528584" cy="820086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48076" y="1211245"/>
              <a:ext cx="451047" cy="45104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947199" y="1026726"/>
              <a:ext cx="8581384" cy="8200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 txBox="1"/>
            <p:nvPr/>
          </p:nvSpPr>
          <p:spPr>
            <a:xfrm>
              <a:off x="947199" y="1026726"/>
              <a:ext cx="8581384" cy="8200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6775" lIns="86775" spcFirstLastPara="1" rIns="86775" wrap="square" tIns="86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Supervise intends to guide</a:t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0" y="2051834"/>
              <a:ext cx="9528584" cy="820086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248076" y="2236353"/>
              <a:ext cx="451047" cy="45104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947199" y="2051834"/>
              <a:ext cx="8581384" cy="8200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 txBox="1"/>
            <p:nvPr/>
          </p:nvSpPr>
          <p:spPr>
            <a:xfrm>
              <a:off x="947199" y="2051834"/>
              <a:ext cx="8581384" cy="8200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6775" lIns="86775" spcFirstLastPara="1" rIns="86775" wrap="square" tIns="86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 have supervisors whose duty is to guide and show the way</a:t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0" y="3076942"/>
              <a:ext cx="9528584" cy="820086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248076" y="3261461"/>
              <a:ext cx="451047" cy="45104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947199" y="3076942"/>
              <a:ext cx="8581384" cy="8200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 txBox="1"/>
            <p:nvPr/>
          </p:nvSpPr>
          <p:spPr>
            <a:xfrm>
              <a:off x="947199" y="3076942"/>
              <a:ext cx="8581384" cy="8200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6775" lIns="86775" spcFirstLastPara="1" rIns="86775" wrap="square" tIns="86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 can see a similar case in the case of learning</a:t>
              </a:r>
              <a:endParaRPr/>
            </a:p>
          </p:txBody>
        </p:sp>
      </p:grpSp>
      <p:pic>
        <p:nvPicPr>
          <p:cNvPr id="155" name="Google Shape;155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11058144" y="565153"/>
            <a:ext cx="1133856" cy="6292847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50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11626850" y="1"/>
            <a:ext cx="565150" cy="6857999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49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 txBox="1"/>
          <p:nvPr>
            <p:ph idx="4294967295" type="ctrTitle"/>
          </p:nvPr>
        </p:nvSpPr>
        <p:spPr>
          <a:xfrm>
            <a:off x="111760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Supervised learning</a:t>
            </a:r>
            <a:endParaRPr/>
          </a:p>
        </p:txBody>
      </p:sp>
      <p:grpSp>
        <p:nvGrpSpPr>
          <p:cNvPr id="164" name="Google Shape;164;p16"/>
          <p:cNvGrpSpPr/>
          <p:nvPr/>
        </p:nvGrpSpPr>
        <p:grpSpPr>
          <a:xfrm>
            <a:off x="1124456" y="2208007"/>
            <a:ext cx="9528583" cy="3870987"/>
            <a:chOff x="0" y="13829"/>
            <a:chExt cx="9528583" cy="3870987"/>
          </a:xfrm>
        </p:grpSpPr>
        <p:sp>
          <p:nvSpPr>
            <p:cNvPr id="165" name="Google Shape;165;p16"/>
            <p:cNvSpPr/>
            <p:nvPr/>
          </p:nvSpPr>
          <p:spPr>
            <a:xfrm>
              <a:off x="0" y="13829"/>
              <a:ext cx="2977682" cy="1786609"/>
            </a:xfrm>
            <a:prstGeom prst="rect">
              <a:avLst/>
            </a:prstGeom>
            <a:gradFill>
              <a:gsLst>
                <a:gs pos="0">
                  <a:srgbClr val="5EBC93"/>
                </a:gs>
                <a:gs pos="50000">
                  <a:srgbClr val="3EB885"/>
                </a:gs>
                <a:gs pos="100000">
                  <a:srgbClr val="32A77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 txBox="1"/>
            <p:nvPr/>
          </p:nvSpPr>
          <p:spPr>
            <a:xfrm>
              <a:off x="0" y="13829"/>
              <a:ext cx="2977682" cy="1786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Here the machine or program is learning with the help of the existing data set</a:t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3275450" y="13829"/>
              <a:ext cx="2977682" cy="1786609"/>
            </a:xfrm>
            <a:prstGeom prst="rect">
              <a:avLst/>
            </a:prstGeom>
            <a:gradFill>
              <a:gsLst>
                <a:gs pos="0">
                  <a:srgbClr val="5DC1AD"/>
                </a:gs>
                <a:gs pos="50000">
                  <a:srgbClr val="3DBDA6"/>
                </a:gs>
                <a:gs pos="100000">
                  <a:srgbClr val="31AC9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 txBox="1"/>
            <p:nvPr/>
          </p:nvSpPr>
          <p:spPr>
            <a:xfrm>
              <a:off x="3275450" y="13829"/>
              <a:ext cx="2977682" cy="1786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 have a data set, and we assume the results of new data relying upon the behavior of the existing data sets</a:t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6550901" y="13829"/>
              <a:ext cx="2977682" cy="1786609"/>
            </a:xfrm>
            <a:prstGeom prst="rect">
              <a:avLst/>
            </a:prstGeom>
            <a:gradFill>
              <a:gsLst>
                <a:gs pos="0">
                  <a:srgbClr val="5FBFC3"/>
                </a:gs>
                <a:gs pos="50000">
                  <a:srgbClr val="3FBDC1"/>
                </a:gs>
                <a:gs pos="100000">
                  <a:srgbClr val="31ADB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 txBox="1"/>
            <p:nvPr/>
          </p:nvSpPr>
          <p:spPr>
            <a:xfrm>
              <a:off x="6550901" y="13829"/>
              <a:ext cx="2977682" cy="1786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 implies the existing data sets acts as a supervisor or boss to find the new data</a:t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1637725" y="2098207"/>
              <a:ext cx="2977682" cy="1786609"/>
            </a:xfrm>
            <a:prstGeom prst="rect">
              <a:avLst/>
            </a:prstGeom>
            <a:gradFill>
              <a:gsLst>
                <a:gs pos="0">
                  <a:srgbClr val="61AAC6"/>
                </a:gs>
                <a:gs pos="50000">
                  <a:srgbClr val="40A5C5"/>
                </a:gs>
                <a:gs pos="100000">
                  <a:srgbClr val="3295B5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 txBox="1"/>
            <p:nvPr/>
          </p:nvSpPr>
          <p:spPr>
            <a:xfrm>
              <a:off x="1637725" y="2098207"/>
              <a:ext cx="2977682" cy="1786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 basic example being electronic gadgets price prediction</a:t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4913176" y="2098207"/>
              <a:ext cx="2977682" cy="1786609"/>
            </a:xfrm>
            <a:prstGeom prst="rect">
              <a:avLst/>
            </a:prstGeom>
            <a:gradFill>
              <a:gsLst>
                <a:gs pos="0">
                  <a:srgbClr val="6398C9"/>
                </a:gs>
                <a:gs pos="50000">
                  <a:srgbClr val="438CC9"/>
                </a:gs>
                <a:gs pos="100000">
                  <a:srgbClr val="337CB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 txBox="1"/>
            <p:nvPr/>
          </p:nvSpPr>
          <p:spPr>
            <a:xfrm>
              <a:off x="4913176" y="2098207"/>
              <a:ext cx="2977682" cy="1786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price of electronic gadgets is predicted depending on what is observed with the prices of other digital gadgets</a:t>
              </a:r>
              <a:endParaRPr/>
            </a:p>
          </p:txBody>
        </p:sp>
      </p:grpSp>
      <p:pic>
        <p:nvPicPr>
          <p:cNvPr id="175" name="Google Shape;1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50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0" y="1"/>
            <a:ext cx="565150" cy="6857999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49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7"/>
          <p:cNvSpPr txBox="1"/>
          <p:nvPr>
            <p:ph idx="4294967295" type="ctr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Supervised learning</a:t>
            </a:r>
            <a:endParaRPr/>
          </a:p>
        </p:txBody>
      </p:sp>
      <p:grpSp>
        <p:nvGrpSpPr>
          <p:cNvPr id="184" name="Google Shape;184;p17"/>
          <p:cNvGrpSpPr/>
          <p:nvPr/>
        </p:nvGrpSpPr>
        <p:grpSpPr>
          <a:xfrm>
            <a:off x="1587500" y="2160588"/>
            <a:ext cx="9486899" cy="3925886"/>
            <a:chOff x="0" y="0"/>
            <a:chExt cx="9486899" cy="3925886"/>
          </a:xfrm>
        </p:grpSpPr>
        <p:sp>
          <p:nvSpPr>
            <p:cNvPr id="185" name="Google Shape;185;p17"/>
            <p:cNvSpPr/>
            <p:nvPr/>
          </p:nvSpPr>
          <p:spPr>
            <a:xfrm>
              <a:off x="0" y="0"/>
              <a:ext cx="7589520" cy="86369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BC93"/>
                </a:gs>
                <a:gs pos="50000">
                  <a:srgbClr val="3EB885"/>
                </a:gs>
                <a:gs pos="100000">
                  <a:srgbClr val="32A77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7"/>
            <p:cNvSpPr txBox="1"/>
            <p:nvPr/>
          </p:nvSpPr>
          <p:spPr>
            <a:xfrm>
              <a:off x="25297" y="25297"/>
              <a:ext cx="6584542" cy="813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During the training of ANN under supervised learning, the input vector is given to the network, which offers an output vector</a:t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635622" y="1020730"/>
              <a:ext cx="7589520" cy="86369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C2B6"/>
                </a:gs>
                <a:gs pos="50000">
                  <a:srgbClr val="3DBFB0"/>
                </a:gs>
                <a:gs pos="100000">
                  <a:srgbClr val="31AEA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 txBox="1"/>
            <p:nvPr/>
          </p:nvSpPr>
          <p:spPr>
            <a:xfrm>
              <a:off x="660919" y="1046027"/>
              <a:ext cx="6341901" cy="813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Afterward, the output vector is compared with the desired output vector</a:t>
              </a: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1261757" y="2041461"/>
              <a:ext cx="7589520" cy="86369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1B1C4"/>
                </a:gs>
                <a:gs pos="50000">
                  <a:srgbClr val="40ACC3"/>
                </a:gs>
                <a:gs pos="100000">
                  <a:srgbClr val="329C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7"/>
            <p:cNvSpPr txBox="1"/>
            <p:nvPr/>
          </p:nvSpPr>
          <p:spPr>
            <a:xfrm>
              <a:off x="1287054" y="2066758"/>
              <a:ext cx="6351388" cy="813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 error signal is produced if there is a difference between the actual output and the desired output vector</a:t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1897379" y="3062191"/>
              <a:ext cx="7589520" cy="86369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398C9"/>
                </a:gs>
                <a:gs pos="50000">
                  <a:srgbClr val="438CC9"/>
                </a:gs>
                <a:gs pos="100000">
                  <a:srgbClr val="337CB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 txBox="1"/>
            <p:nvPr/>
          </p:nvSpPr>
          <p:spPr>
            <a:xfrm>
              <a:off x="1922676" y="3087488"/>
              <a:ext cx="6341901" cy="813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Based on this error signal, the weight is adjusted until the actual output is matched with the desired output</a:t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7028118" y="661511"/>
              <a:ext cx="561401" cy="561401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EE4D9">
                <a:alpha val="89803"/>
              </a:srgbClr>
            </a:solidFill>
            <a:ln cap="flat" cmpd="sng" w="9525">
              <a:solidFill>
                <a:srgbClr val="CEE4D9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 txBox="1"/>
            <p:nvPr/>
          </p:nvSpPr>
          <p:spPr>
            <a:xfrm>
              <a:off x="7154433" y="661511"/>
              <a:ext cx="308771" cy="422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33000" spcFirstLastPara="1" rIns="33000" wrap="square" tIns="33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7663740" y="1682242"/>
              <a:ext cx="561401" cy="561401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DE4E5">
                <a:alpha val="89803"/>
              </a:srgbClr>
            </a:solidFill>
            <a:ln cap="flat" cmpd="sng" w="9525">
              <a:solidFill>
                <a:srgbClr val="CDE4E5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 txBox="1"/>
            <p:nvPr/>
          </p:nvSpPr>
          <p:spPr>
            <a:xfrm>
              <a:off x="7790055" y="1682242"/>
              <a:ext cx="308771" cy="422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33000" spcFirstLastPara="1" rIns="33000" wrap="square" tIns="33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8289875" y="2702973"/>
              <a:ext cx="561401" cy="561401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DD8E8">
                <a:alpha val="89803"/>
              </a:srgbClr>
            </a:solidFill>
            <a:ln cap="flat" cmpd="sng" w="9525">
              <a:solidFill>
                <a:srgbClr val="CDD8E8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 txBox="1"/>
            <p:nvPr/>
          </p:nvSpPr>
          <p:spPr>
            <a:xfrm>
              <a:off x="8416190" y="2702973"/>
              <a:ext cx="308771" cy="422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33000" spcFirstLastPara="1" rIns="33000" wrap="square" tIns="33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9" name="Google Shape;1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50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8"/>
          <p:cNvSpPr/>
          <p:nvPr/>
        </p:nvSpPr>
        <p:spPr>
          <a:xfrm>
            <a:off x="0" y="1"/>
            <a:ext cx="565150" cy="6857999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49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8"/>
          <p:cNvSpPr txBox="1"/>
          <p:nvPr>
            <p:ph idx="4294967295" type="ctr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Unsupervised learning</a:t>
            </a:r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>
            <a:off x="1587500" y="2163655"/>
            <a:ext cx="9486899" cy="3919752"/>
            <a:chOff x="0" y="3067"/>
            <a:chExt cx="9486899" cy="3919752"/>
          </a:xfrm>
        </p:grpSpPr>
        <p:sp>
          <p:nvSpPr>
            <p:cNvPr id="209" name="Google Shape;209;p18"/>
            <p:cNvSpPr/>
            <p:nvPr/>
          </p:nvSpPr>
          <p:spPr>
            <a:xfrm>
              <a:off x="0" y="3067"/>
              <a:ext cx="9486899" cy="653292"/>
            </a:xfrm>
            <a:prstGeom prst="roundRect">
              <a:avLst>
                <a:gd fmla="val 10000" name="adj"/>
              </a:avLst>
            </a:prstGeom>
            <a:solidFill>
              <a:srgbClr val="45B3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197620" y="150057"/>
              <a:ext cx="359310" cy="35931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754552" y="3067"/>
              <a:ext cx="8732347" cy="653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8"/>
            <p:cNvSpPr txBox="1"/>
            <p:nvPr/>
          </p:nvSpPr>
          <p:spPr>
            <a:xfrm>
              <a:off x="754552" y="3067"/>
              <a:ext cx="8732347" cy="653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125" lIns="69125" spcFirstLastPara="1" rIns="69125" wrap="square" tIns="691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As the name suggests, unsupervised learning refers to predict something without any supervision or help from existing data</a:t>
              </a: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0" y="819682"/>
              <a:ext cx="9486899" cy="653292"/>
            </a:xfrm>
            <a:prstGeom prst="roundRect">
              <a:avLst>
                <a:gd fmla="val 10000" name="adj"/>
              </a:avLst>
            </a:prstGeom>
            <a:solidFill>
              <a:srgbClr val="4C8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197620" y="966672"/>
              <a:ext cx="359310" cy="35931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754552" y="819682"/>
              <a:ext cx="8732347" cy="653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8"/>
            <p:cNvSpPr txBox="1"/>
            <p:nvPr/>
          </p:nvSpPr>
          <p:spPr>
            <a:xfrm>
              <a:off x="754552" y="819682"/>
              <a:ext cx="8732347" cy="653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125" lIns="69125" spcFirstLastPara="1" rIns="69125" wrap="square" tIns="691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 this learning, the program learns by dividing the data with similar characteristics into similar groups</a:t>
              </a: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0" y="1636297"/>
              <a:ext cx="9486899" cy="653292"/>
            </a:xfrm>
            <a:prstGeom prst="roundRect">
              <a:avLst>
                <a:gd fmla="val 10000" name="adj"/>
              </a:avLst>
            </a:prstGeom>
            <a:solidFill>
              <a:srgbClr val="B039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197620" y="1783288"/>
              <a:ext cx="359310" cy="35931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754552" y="1636297"/>
              <a:ext cx="8732347" cy="653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 txBox="1"/>
            <p:nvPr/>
          </p:nvSpPr>
          <p:spPr>
            <a:xfrm>
              <a:off x="754552" y="1636297"/>
              <a:ext cx="8732347" cy="653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125" lIns="69125" spcFirstLastPara="1" rIns="69125" wrap="square" tIns="691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 supervised learning, the data are grouped, relying upon similar characteristics</a:t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0" y="2452912"/>
              <a:ext cx="9486899" cy="653292"/>
            </a:xfrm>
            <a:prstGeom prst="roundRect">
              <a:avLst>
                <a:gd fmla="val 10000" name="adj"/>
              </a:avLst>
            </a:prstGeom>
            <a:solidFill>
              <a:srgbClr val="C24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197620" y="2599903"/>
              <a:ext cx="359310" cy="35931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754552" y="2452912"/>
              <a:ext cx="8732347" cy="653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 txBox="1"/>
            <p:nvPr/>
          </p:nvSpPr>
          <p:spPr>
            <a:xfrm>
              <a:off x="754552" y="2452912"/>
              <a:ext cx="8732347" cy="653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125" lIns="69125" spcFirstLastPara="1" rIns="69125" wrap="square" tIns="691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 this situation, there are no existing data to look for direction</a:t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0" y="3269527"/>
              <a:ext cx="9486899" cy="653292"/>
            </a:xfrm>
            <a:prstGeom prst="roundRect">
              <a:avLst>
                <a:gd fmla="val 10000" name="adj"/>
              </a:avLst>
            </a:prstGeom>
            <a:solidFill>
              <a:srgbClr val="B055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197620" y="3416518"/>
              <a:ext cx="359310" cy="35931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754552" y="3269527"/>
              <a:ext cx="8732347" cy="653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8"/>
            <p:cNvSpPr txBox="1"/>
            <p:nvPr/>
          </p:nvSpPr>
          <p:spPr>
            <a:xfrm>
              <a:off x="754552" y="3269527"/>
              <a:ext cx="8732347" cy="653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125" lIns="69125" spcFirstLastPara="1" rIns="69125" wrap="square" tIns="691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 other words, there is no supervisor</a:t>
              </a:r>
              <a:endParaRPr/>
            </a:p>
          </p:txBody>
        </p:sp>
      </p:grpSp>
      <p:pic>
        <p:nvPicPr>
          <p:cNvPr id="229" name="Google Shape;229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9"/>
          <p:cNvSpPr/>
          <p:nvPr/>
        </p:nvSpPr>
        <p:spPr>
          <a:xfrm>
            <a:off x="11058144" y="565153"/>
            <a:ext cx="1133856" cy="6292847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50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11626850" y="1"/>
            <a:ext cx="565150" cy="6857999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49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9"/>
          <p:cNvSpPr txBox="1"/>
          <p:nvPr>
            <p:ph idx="4294967295" type="ctrTitle"/>
          </p:nvPr>
        </p:nvSpPr>
        <p:spPr>
          <a:xfrm>
            <a:off x="111760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Unsupervised learning</a:t>
            </a:r>
            <a:endParaRPr/>
          </a:p>
        </p:txBody>
      </p:sp>
      <p:grpSp>
        <p:nvGrpSpPr>
          <p:cNvPr id="238" name="Google Shape;238;p19"/>
          <p:cNvGrpSpPr/>
          <p:nvPr/>
        </p:nvGrpSpPr>
        <p:grpSpPr>
          <a:xfrm>
            <a:off x="1169461" y="2562565"/>
            <a:ext cx="9438573" cy="3161872"/>
            <a:chOff x="45005" y="368387"/>
            <a:chExt cx="9438573" cy="3161872"/>
          </a:xfrm>
        </p:grpSpPr>
        <p:sp>
          <p:nvSpPr>
            <p:cNvPr id="239" name="Google Shape;239;p19"/>
            <p:cNvSpPr/>
            <p:nvPr/>
          </p:nvSpPr>
          <p:spPr>
            <a:xfrm>
              <a:off x="45005" y="368387"/>
              <a:ext cx="1249551" cy="1249551"/>
            </a:xfrm>
            <a:prstGeom prst="ellipse">
              <a:avLst/>
            </a:prstGeom>
            <a:solidFill>
              <a:srgbClr val="45B3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307410" y="630793"/>
              <a:ext cx="724739" cy="72473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562317" y="368387"/>
              <a:ext cx="2945370" cy="1249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 txBox="1"/>
            <p:nvPr/>
          </p:nvSpPr>
          <p:spPr>
            <a:xfrm>
              <a:off x="1562317" y="368387"/>
              <a:ext cx="2945370" cy="1249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During the training of the artificial neural network under unsupervised learning, the input vectors of a comparative type are joined to form clusters</a:t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5020896" y="368387"/>
              <a:ext cx="1249551" cy="1249551"/>
            </a:xfrm>
            <a:prstGeom prst="ellipse">
              <a:avLst/>
            </a:prstGeom>
            <a:solidFill>
              <a:srgbClr val="4C8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5283301" y="630793"/>
              <a:ext cx="724739" cy="72473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6538208" y="368387"/>
              <a:ext cx="2945370" cy="1249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 txBox="1"/>
            <p:nvPr/>
          </p:nvSpPr>
          <p:spPr>
            <a:xfrm>
              <a:off x="6538208" y="368387"/>
              <a:ext cx="2945370" cy="1249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At the point when a new input pattern is implemented, then the neural network gives an output response showing the class to which the input pattern belongs</a:t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45005" y="2280708"/>
              <a:ext cx="1249551" cy="1249551"/>
            </a:xfrm>
            <a:prstGeom prst="ellipse">
              <a:avLst/>
            </a:prstGeom>
            <a:solidFill>
              <a:srgbClr val="B039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307410" y="2543114"/>
              <a:ext cx="724739" cy="72473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1562317" y="2280708"/>
              <a:ext cx="2945370" cy="1249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 txBox="1"/>
            <p:nvPr/>
          </p:nvSpPr>
          <p:spPr>
            <a:xfrm>
              <a:off x="1562317" y="2280708"/>
              <a:ext cx="2945370" cy="1249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There is no feedback from the environment about what should be the ideal output and if it is either correct or incorrect</a:t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5020896" y="2280708"/>
              <a:ext cx="1249551" cy="1249551"/>
            </a:xfrm>
            <a:prstGeom prst="ellipse">
              <a:avLst/>
            </a:prstGeom>
            <a:solidFill>
              <a:srgbClr val="C24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5283301" y="2543114"/>
              <a:ext cx="724739" cy="72473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6538208" y="2280708"/>
              <a:ext cx="2945370" cy="1249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 txBox="1"/>
            <p:nvPr/>
          </p:nvSpPr>
          <p:spPr>
            <a:xfrm>
              <a:off x="6538208" y="2280708"/>
              <a:ext cx="2945370" cy="1249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Consequently, in this type of learning, the network itself must find the patterns and features from the input data and the connection for the input data over the output</a:t>
              </a:r>
              <a:endParaRPr/>
            </a:p>
          </p:txBody>
        </p:sp>
      </p:grpSp>
      <p:pic>
        <p:nvPicPr>
          <p:cNvPr id="255" name="Google Shape;255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0"/>
          <p:cNvSpPr/>
          <p:nvPr/>
        </p:nvSpPr>
        <p:spPr>
          <a:xfrm>
            <a:off x="1388543" y="5476671"/>
            <a:ext cx="2770698" cy="1381329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50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1388542" y="4101177"/>
            <a:ext cx="1373567" cy="2756824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50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0"/>
          <p:cNvSpPr txBox="1"/>
          <p:nvPr>
            <p:ph idx="4294967295" type="ctrTitle"/>
          </p:nvPr>
        </p:nvSpPr>
        <p:spPr>
          <a:xfrm>
            <a:off x="1388542" y="455362"/>
            <a:ext cx="3183457" cy="339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Reinforcement learning</a:t>
            </a:r>
            <a:endParaRPr/>
          </a:p>
        </p:txBody>
      </p:sp>
      <p:grpSp>
        <p:nvGrpSpPr>
          <p:cNvPr id="264" name="Google Shape;264;p20"/>
          <p:cNvGrpSpPr/>
          <p:nvPr/>
        </p:nvGrpSpPr>
        <p:grpSpPr>
          <a:xfrm>
            <a:off x="5224244" y="410205"/>
            <a:ext cx="6034656" cy="5630878"/>
            <a:chOff x="0" y="687"/>
            <a:chExt cx="6034656" cy="5630878"/>
          </a:xfrm>
        </p:grpSpPr>
        <p:sp>
          <p:nvSpPr>
            <p:cNvPr id="265" name="Google Shape;265;p20"/>
            <p:cNvSpPr/>
            <p:nvPr/>
          </p:nvSpPr>
          <p:spPr>
            <a:xfrm>
              <a:off x="0" y="687"/>
              <a:ext cx="6034656" cy="1608822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486668" y="362672"/>
              <a:ext cx="884852" cy="88485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1858190" y="687"/>
              <a:ext cx="4176465" cy="1608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0"/>
            <p:cNvSpPr txBox="1"/>
            <p:nvPr/>
          </p:nvSpPr>
          <p:spPr>
            <a:xfrm>
              <a:off x="1858190" y="687"/>
              <a:ext cx="4176465" cy="1608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0250" lIns="170250" spcFirstLastPara="1" rIns="170250" wrap="square" tIns="1702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Reinforcement Learning is a technique that helps to solve control optimization issues</a:t>
              </a:r>
              <a:endParaRPr/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0" y="2011715"/>
              <a:ext cx="6034656" cy="1608822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486668" y="2373700"/>
              <a:ext cx="884852" cy="88485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1858190" y="2011715"/>
              <a:ext cx="4176465" cy="1608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0"/>
            <p:cNvSpPr txBox="1"/>
            <p:nvPr/>
          </p:nvSpPr>
          <p:spPr>
            <a:xfrm>
              <a:off x="1858190" y="2011715"/>
              <a:ext cx="4176465" cy="1608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0250" lIns="170250" spcFirstLastPara="1" rIns="170250" wrap="square" tIns="1702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By using control optimization, we can recognize the best action in each state visited by the system in order to optimize some objective function</a:t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0" y="4022743"/>
              <a:ext cx="6034656" cy="1608822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486668" y="4384728"/>
              <a:ext cx="884852" cy="88485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1858190" y="4022743"/>
              <a:ext cx="4176465" cy="1608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 txBox="1"/>
            <p:nvPr/>
          </p:nvSpPr>
          <p:spPr>
            <a:xfrm>
              <a:off x="1858190" y="4022743"/>
              <a:ext cx="4176465" cy="1608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0250" lIns="170250" spcFirstLastPara="1" rIns="170250" wrap="square" tIns="1702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Typically, reinforcement learning comes into existence when the system has a huge number of states and has a complex stochastic structure, which is not responsible to closed-form analysis</a:t>
              </a:r>
              <a:endParaRPr/>
            </a:p>
          </p:txBody>
        </p:sp>
      </p:grpSp>
      <p:pic>
        <p:nvPicPr>
          <p:cNvPr id="277" name="Google Shape;277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1"/>
          <p:cNvSpPr/>
          <p:nvPr/>
        </p:nvSpPr>
        <p:spPr>
          <a:xfrm>
            <a:off x="11058144" y="565153"/>
            <a:ext cx="1133856" cy="6292847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50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1"/>
          <p:cNvSpPr/>
          <p:nvPr/>
        </p:nvSpPr>
        <p:spPr>
          <a:xfrm>
            <a:off x="11626850" y="1"/>
            <a:ext cx="565150" cy="6857999"/>
          </a:xfrm>
          <a:prstGeom prst="rect">
            <a:avLst/>
          </a:prstGeom>
          <a:gradFill>
            <a:gsLst>
              <a:gs pos="0">
                <a:srgbClr val="3BADB1">
                  <a:alpha val="49803"/>
                </a:srgbClr>
              </a:gs>
              <a:gs pos="25000">
                <a:srgbClr val="46B389">
                  <a:alpha val="60000"/>
                </a:srgbClr>
              </a:gs>
              <a:gs pos="49000">
                <a:srgbClr val="4D8DC3">
                  <a:alpha val="54901"/>
                </a:srgbClr>
              </a:gs>
              <a:gs pos="81000">
                <a:srgbClr val="B13B81">
                  <a:alpha val="49803"/>
                </a:srgbClr>
              </a:gs>
              <a:gs pos="99000">
                <a:srgbClr val="C34D61">
                  <a:alpha val="49803"/>
                </a:srgbClr>
              </a:gs>
              <a:gs pos="100000">
                <a:srgbClr val="C34D61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1"/>
          <p:cNvSpPr txBox="1"/>
          <p:nvPr>
            <p:ph idx="4294967295" type="ctrTitle"/>
          </p:nvPr>
        </p:nvSpPr>
        <p:spPr>
          <a:xfrm>
            <a:off x="111760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Reinforcement learning</a:t>
            </a:r>
            <a:endParaRPr/>
          </a:p>
        </p:txBody>
      </p:sp>
      <p:grpSp>
        <p:nvGrpSpPr>
          <p:cNvPr id="286" name="Google Shape;286;p21"/>
          <p:cNvGrpSpPr/>
          <p:nvPr/>
        </p:nvGrpSpPr>
        <p:grpSpPr>
          <a:xfrm>
            <a:off x="1265430" y="2196841"/>
            <a:ext cx="9246634" cy="3893319"/>
            <a:chOff x="140974" y="2663"/>
            <a:chExt cx="9246634" cy="3893319"/>
          </a:xfrm>
        </p:grpSpPr>
        <p:sp>
          <p:nvSpPr>
            <p:cNvPr id="287" name="Google Shape;287;p21"/>
            <p:cNvSpPr/>
            <p:nvPr/>
          </p:nvSpPr>
          <p:spPr>
            <a:xfrm>
              <a:off x="140974" y="2663"/>
              <a:ext cx="2433324" cy="14599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BC93"/>
                </a:gs>
                <a:gs pos="50000">
                  <a:srgbClr val="3EB885"/>
                </a:gs>
                <a:gs pos="100000">
                  <a:srgbClr val="32A77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 txBox="1"/>
            <p:nvPr/>
          </p:nvSpPr>
          <p:spPr>
            <a:xfrm>
              <a:off x="183736" y="45425"/>
              <a:ext cx="2347800" cy="13744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If issues have a relatively small number of states, then the random structure is relatively simple, so that one can utilize dynamic programming</a:t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2788432" y="430928"/>
              <a:ext cx="515864" cy="603464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5EBC93"/>
                </a:gs>
                <a:gs pos="50000">
                  <a:srgbClr val="3EB885"/>
                </a:gs>
                <a:gs pos="100000">
                  <a:srgbClr val="32A77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 txBox="1"/>
            <p:nvPr/>
          </p:nvSpPr>
          <p:spPr>
            <a:xfrm>
              <a:off x="2788432" y="551621"/>
              <a:ext cx="361105" cy="362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3547629" y="2663"/>
              <a:ext cx="2433324" cy="14599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599C8"/>
                </a:gs>
                <a:gs pos="50000">
                  <a:srgbClr val="458DC7"/>
                </a:gs>
                <a:gs pos="100000">
                  <a:srgbClr val="357DB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 txBox="1"/>
            <p:nvPr/>
          </p:nvSpPr>
          <p:spPr>
            <a:xfrm>
              <a:off x="3590391" y="45425"/>
              <a:ext cx="2347800" cy="13744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As the name suggests, this kind of learning is used to strengthen the network over some analyst data</a:t>
              </a: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6195087" y="430928"/>
              <a:ext cx="515864" cy="603464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6599C8"/>
                </a:gs>
                <a:gs pos="50000">
                  <a:srgbClr val="458DC7"/>
                </a:gs>
                <a:gs pos="100000">
                  <a:srgbClr val="357DB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1"/>
            <p:cNvSpPr txBox="1"/>
            <p:nvPr/>
          </p:nvSpPr>
          <p:spPr>
            <a:xfrm>
              <a:off x="6195087" y="551621"/>
              <a:ext cx="361105" cy="362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6954284" y="2663"/>
              <a:ext cx="2433324" cy="14599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BA578E"/>
                </a:gs>
                <a:gs pos="50000">
                  <a:srgbClr val="B53282"/>
                </a:gs>
                <a:gs pos="100000">
                  <a:srgbClr val="A5277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1"/>
            <p:cNvSpPr txBox="1"/>
            <p:nvPr/>
          </p:nvSpPr>
          <p:spPr>
            <a:xfrm>
              <a:off x="6997046" y="45425"/>
              <a:ext cx="2347800" cy="13744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This learning procedure is like supervised learning</a:t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 rot="5400000">
              <a:off x="7913014" y="1632991"/>
              <a:ext cx="515864" cy="603464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BA578E"/>
                </a:gs>
                <a:gs pos="50000">
                  <a:srgbClr val="B53282"/>
                </a:gs>
                <a:gs pos="100000">
                  <a:srgbClr val="A5277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1"/>
            <p:cNvSpPr txBox="1"/>
            <p:nvPr/>
          </p:nvSpPr>
          <p:spPr>
            <a:xfrm>
              <a:off x="7989908" y="1676791"/>
              <a:ext cx="362078" cy="361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6954284" y="2435988"/>
              <a:ext cx="2433324" cy="14599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86573"/>
                </a:gs>
                <a:gs pos="50000">
                  <a:srgbClr val="C7455C"/>
                </a:gs>
                <a:gs pos="100000">
                  <a:srgbClr val="B7354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 txBox="1"/>
            <p:nvPr/>
          </p:nvSpPr>
          <p:spPr>
            <a:xfrm>
              <a:off x="6997046" y="2478750"/>
              <a:ext cx="2347800" cy="13744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However, we may have very little information</a:t>
              </a:r>
              <a:endParaRPr/>
            </a:p>
          </p:txBody>
        </p:sp>
      </p:grpSp>
      <p:pic>
        <p:nvPicPr>
          <p:cNvPr id="301" name="Google Shape;30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InterweaveVTI">
  <a:themeElements>
    <a:clrScheme name="AnalogousFromRegularSeed_2SEEDS">
      <a:dk1>
        <a:srgbClr val="000000"/>
      </a:dk1>
      <a:lt1>
        <a:srgbClr val="FFFFFF"/>
      </a:lt1>
      <a:dk2>
        <a:srgbClr val="1B2F30"/>
      </a:dk2>
      <a:lt2>
        <a:srgbClr val="F3F0F0"/>
      </a:lt2>
      <a:accent1>
        <a:srgbClr val="3BADB1"/>
      </a:accent1>
      <a:accent2>
        <a:srgbClr val="46B389"/>
      </a:accent2>
      <a:accent3>
        <a:srgbClr val="4D8DC3"/>
      </a:accent3>
      <a:accent4>
        <a:srgbClr val="B13B81"/>
      </a:accent4>
      <a:accent5>
        <a:srgbClr val="C34D61"/>
      </a:accent5>
      <a:accent6>
        <a:srgbClr val="B1573B"/>
      </a:accent6>
      <a:hlink>
        <a:srgbClr val="C3504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