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O1thUPDmT8lvH8Gfucq+MJGdk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120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050">
                <a:solidFill>
                  <a:srgbClr val="202122"/>
                </a:solidFill>
                <a:highlight>
                  <a:srgbClr val="FFFFFF"/>
                </a:highlight>
              </a:rPr>
              <a:t>hat the completed projects will meet backers' expectations.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7" name="Shape 67"/>
        <p:cNvGrpSpPr/>
        <p:nvPr/>
      </p:nvGrpSpPr>
      <p:grpSpPr>
        <a:xfrm>
          <a:off x="0" y="0"/>
          <a:ext cx="0" cy="0"/>
          <a:chOff x="0" y="0"/>
          <a:chExt cx="0" cy="0"/>
        </a:xfrm>
      </p:grpSpPr>
      <p:grpSp>
        <p:nvGrpSpPr>
          <p:cNvPr id="68" name="Google Shape;68;p27"/>
          <p:cNvGrpSpPr/>
          <p:nvPr/>
        </p:nvGrpSpPr>
        <p:grpSpPr>
          <a:xfrm>
            <a:off x="830392" y="4169130"/>
            <a:ext cx="745763" cy="45826"/>
            <a:chOff x="4580561" y="2589004"/>
            <a:chExt cx="1064464" cy="25200"/>
          </a:xfrm>
        </p:grpSpPr>
        <p:sp>
          <p:nvSpPr>
            <p:cNvPr id="69" name="Google Shape;69;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2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2" name="Google Shape;72;p2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3" name="Google Shape;7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19"/>
          <p:cNvGrpSpPr/>
          <p:nvPr/>
        </p:nvGrpSpPr>
        <p:grpSpPr>
          <a:xfrm>
            <a:off x="830392" y="1191256"/>
            <a:ext cx="745763" cy="45826"/>
            <a:chOff x="4580561" y="2589004"/>
            <a:chExt cx="1064464" cy="25200"/>
          </a:xfrm>
        </p:grpSpPr>
        <p:sp>
          <p:nvSpPr>
            <p:cNvPr id="14" name="Google Shape;14;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7" name="Google Shape;17;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20"/>
          <p:cNvGrpSpPr/>
          <p:nvPr/>
        </p:nvGrpSpPr>
        <p:grpSpPr>
          <a:xfrm>
            <a:off x="830392" y="1191256"/>
            <a:ext cx="745763" cy="45826"/>
            <a:chOff x="4580561" y="2589004"/>
            <a:chExt cx="1064464" cy="25200"/>
          </a:xfrm>
        </p:grpSpPr>
        <p:sp>
          <p:nvSpPr>
            <p:cNvPr id="21" name="Google Shape;21;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2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1"/>
          <p:cNvGrpSpPr/>
          <p:nvPr/>
        </p:nvGrpSpPr>
        <p:grpSpPr>
          <a:xfrm>
            <a:off x="830392" y="1191256"/>
            <a:ext cx="745763" cy="45826"/>
            <a:chOff x="4580561" y="2589004"/>
            <a:chExt cx="1064464" cy="25200"/>
          </a:xfrm>
        </p:grpSpPr>
        <p:sp>
          <p:nvSpPr>
            <p:cNvPr id="28" name="Google Shape;28;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2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22"/>
          <p:cNvGrpSpPr/>
          <p:nvPr/>
        </p:nvGrpSpPr>
        <p:grpSpPr>
          <a:xfrm>
            <a:off x="830392" y="1191256"/>
            <a:ext cx="745763" cy="45826"/>
            <a:chOff x="4580561" y="2589004"/>
            <a:chExt cx="1064464" cy="25200"/>
          </a:xfrm>
        </p:grpSpPr>
        <p:sp>
          <p:nvSpPr>
            <p:cNvPr id="37" name="Google Shape;37;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2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0" name="Google Shape;40;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23"/>
          <p:cNvGrpSpPr/>
          <p:nvPr/>
        </p:nvGrpSpPr>
        <p:grpSpPr>
          <a:xfrm>
            <a:off x="830392" y="1191256"/>
            <a:ext cx="745763" cy="45826"/>
            <a:chOff x="4580561" y="2589004"/>
            <a:chExt cx="1064464" cy="25200"/>
          </a:xfrm>
        </p:grpSpPr>
        <p:sp>
          <p:nvSpPr>
            <p:cNvPr id="44" name="Google Shape;44;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7" name="Google Shape;47;p2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9" name="Shape 49"/>
        <p:cNvGrpSpPr/>
        <p:nvPr/>
      </p:nvGrpSpPr>
      <p:grpSpPr>
        <a:xfrm>
          <a:off x="0" y="0"/>
          <a:ext cx="0" cy="0"/>
          <a:chOff x="0" y="0"/>
          <a:chExt cx="0" cy="0"/>
        </a:xfrm>
      </p:grpSpPr>
      <p:grpSp>
        <p:nvGrpSpPr>
          <p:cNvPr id="50" name="Google Shape;50;p24"/>
          <p:cNvGrpSpPr/>
          <p:nvPr/>
        </p:nvGrpSpPr>
        <p:grpSpPr>
          <a:xfrm>
            <a:off x="830392" y="4169130"/>
            <a:ext cx="745763" cy="45826"/>
            <a:chOff x="4580561" y="2589004"/>
            <a:chExt cx="1064464" cy="25200"/>
          </a:xfrm>
        </p:grpSpPr>
        <p:sp>
          <p:nvSpPr>
            <p:cNvPr id="51" name="Google Shape;51;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4" name="Google Shape;54;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2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5"/>
          <p:cNvGrpSpPr/>
          <p:nvPr/>
        </p:nvGrpSpPr>
        <p:grpSpPr>
          <a:xfrm>
            <a:off x="830392" y="1191256"/>
            <a:ext cx="745763" cy="45826"/>
            <a:chOff x="4580561" y="2589004"/>
            <a:chExt cx="1064464" cy="25200"/>
          </a:xfrm>
        </p:grpSpPr>
        <p:sp>
          <p:nvSpPr>
            <p:cNvPr id="58" name="Google Shape;58;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2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p2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2" name="Google Shape;62;p2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2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66" name="Google Shape;6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nvSpPr>
        <p:spPr>
          <a:xfrm>
            <a:off x="0" y="27499"/>
            <a:ext cx="9144000" cy="535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DECENTRALIZED CROWDFUNDING PLATFORM</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A Project Report</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Submitted in Partial Fulfillment of the Requirement for the Award of the Degree of</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3"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BACHELOR OF TECHNOLOGY</a:t>
            </a:r>
            <a:endParaRPr b="1" i="0" sz="900" u="none" cap="none" strike="noStrike">
              <a:solidFill>
                <a:srgbClr val="000000"/>
              </a:solidFill>
              <a:latin typeface="Times New Roman"/>
              <a:ea typeface="Times New Roman"/>
              <a:cs typeface="Times New Roman"/>
              <a:sym typeface="Times New Roman"/>
            </a:endParaRPr>
          </a:p>
          <a:p>
            <a:pPr indent="0" lvl="2"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(COMPUTER SCIENCE AND ENGINEERING)</a:t>
            </a:r>
            <a:endParaRPr/>
          </a:p>
          <a:p>
            <a:pPr indent="0" lvl="4"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To</a:t>
            </a:r>
            <a:endParaRPr/>
          </a:p>
          <a:p>
            <a:pPr indent="0" lvl="4"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Dr. A.P.J. ABDUL KALAM TECHNICAL UNIVERSITY</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LUCKNOW</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Submitted by</a:t>
            </a:r>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Snehil Gupta</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University Roll No. 1801013074</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Saumya Shukla</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University Roll No. 1801013058</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Under the Supervision of</a:t>
            </a:r>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Mr. Prashant Soni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Assistant Professor</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 </a:t>
            </a:r>
            <a:endParaRPr b="0"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DEPARTMENT OF COMPUTER SCIENCE &amp; ENGINEERING</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 UNITED COLLEGE OF ENGINEERING AND RESEARCH, PRAYAGRAJ</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900" u="none" cap="none" strike="noStrike">
                <a:solidFill>
                  <a:srgbClr val="000000"/>
                </a:solidFill>
                <a:latin typeface="Times New Roman"/>
                <a:ea typeface="Times New Roman"/>
                <a:cs typeface="Times New Roman"/>
                <a:sym typeface="Times New Roman"/>
              </a:rPr>
              <a:t> </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900">
                <a:latin typeface="Times New Roman"/>
                <a:ea typeface="Times New Roman"/>
                <a:cs typeface="Times New Roman"/>
                <a:sym typeface="Times New Roman"/>
              </a:rPr>
              <a:t>June 2022</a:t>
            </a:r>
            <a:endParaRPr b="1" i="0" sz="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900" u="none" cap="none" strike="noStrike">
              <a:solidFill>
                <a:srgbClr val="000000"/>
              </a:solidFill>
              <a:latin typeface="Times New Roman"/>
              <a:ea typeface="Times New Roman"/>
              <a:cs typeface="Times New Roman"/>
              <a:sym typeface="Times New Roman"/>
            </a:endParaRPr>
          </a:p>
        </p:txBody>
      </p:sp>
      <p:pic>
        <p:nvPicPr>
          <p:cNvPr descr="C:\Users\gupta\Desktop\uptu_logo.png" id="79" name="Google Shape;79;p1"/>
          <p:cNvPicPr preferRelativeResize="0"/>
          <p:nvPr/>
        </p:nvPicPr>
        <p:blipFill rotWithShape="1">
          <a:blip r:embed="rId3">
            <a:alphaModFix/>
          </a:blip>
          <a:srcRect b="0" l="0" r="0" t="0"/>
          <a:stretch/>
        </p:blipFill>
        <p:spPr>
          <a:xfrm>
            <a:off x="4137204" y="1239811"/>
            <a:ext cx="869590" cy="8695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idx="1" type="body"/>
          </p:nvPr>
        </p:nvSpPr>
        <p:spPr>
          <a:xfrm>
            <a:off x="743200" y="735645"/>
            <a:ext cx="7688700" cy="3905966"/>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US" sz="1200">
                <a:latin typeface="Times New Roman"/>
                <a:ea typeface="Times New Roman"/>
                <a:cs typeface="Times New Roman"/>
                <a:sym typeface="Times New Roman"/>
              </a:rPr>
              <a:t>Maintenance:</a:t>
            </a:r>
            <a:endParaRPr sz="12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Constant support and updates</a:t>
            </a:r>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24/7 Monitoring</a:t>
            </a:r>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Recommendations for site improvement</a:t>
            </a:r>
            <a:endParaRPr sz="1200">
              <a:latin typeface="Times New Roman"/>
              <a:ea typeface="Times New Roman"/>
              <a:cs typeface="Times New Roman"/>
              <a:sym typeface="Times New Roman"/>
            </a:endParaRPr>
          </a:p>
          <a:p>
            <a:pPr indent="-228600" lvl="1" marL="914400" rtl="0" algn="l">
              <a:lnSpc>
                <a:spcPct val="115000"/>
              </a:lnSpc>
              <a:spcBef>
                <a:spcPts val="0"/>
              </a:spcBef>
              <a:spcAft>
                <a:spcPts val="0"/>
              </a:spcAft>
              <a:buSzPts val="1100"/>
              <a:buNone/>
            </a:pPr>
            <a:r>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Software Tools:</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br>
              <a:rPr lang="en-US" sz="1200">
                <a:latin typeface="Times New Roman"/>
                <a:ea typeface="Times New Roman"/>
                <a:cs typeface="Times New Roman"/>
                <a:sym typeface="Times New Roman"/>
              </a:rPr>
            </a:br>
            <a:r>
              <a:rPr b="1" lang="en-US" sz="1200">
                <a:latin typeface="Times New Roman"/>
                <a:ea typeface="Times New Roman"/>
                <a:cs typeface="Times New Roman"/>
                <a:sym typeface="Times New Roman"/>
              </a:rPr>
              <a:t>UI/UX design :</a:t>
            </a: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1)  Balsamiq wireframes</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2)  Adobe XD</a:t>
            </a:r>
            <a:endParaRPr b="1"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Back-end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1)  Ethereum Blockchain</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2)  Solidity ( for creating smart contracts)</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Front-end framework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1)  React</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2)  React Router</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3)  Next.js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Testing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1)  Mocha test framework</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2)  Ganache ( for local test network)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br>
              <a:rPr lang="en-US" sz="1200">
                <a:latin typeface="Times New Roman"/>
                <a:ea typeface="Times New Roman"/>
                <a:cs typeface="Times New Roman"/>
                <a:sym typeface="Times New Roman"/>
              </a:rPr>
            </a:br>
            <a:r>
              <a:rPr b="1" lang="en-US" sz="1200">
                <a:latin typeface="Times New Roman"/>
                <a:ea typeface="Times New Roman"/>
                <a:cs typeface="Times New Roman"/>
                <a:sym typeface="Times New Roman"/>
              </a:rPr>
              <a:t>Deployment:</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Ganache (Local Ethereum Test Network)</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idx="1" type="body"/>
          </p:nvPr>
        </p:nvSpPr>
        <p:spPr>
          <a:xfrm>
            <a:off x="504875" y="1746050"/>
            <a:ext cx="8172900" cy="3113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Font typeface="Montserrat"/>
              <a:buChar char="●"/>
            </a:pPr>
            <a:r>
              <a:rPr lang="en-US" sz="1200">
                <a:latin typeface="Times New Roman"/>
                <a:ea typeface="Times New Roman"/>
                <a:cs typeface="Times New Roman"/>
                <a:sym typeface="Times New Roman"/>
              </a:rPr>
              <a:t>To implement a decentralized application based on crowdfunding.</a:t>
            </a:r>
            <a:endParaRPr sz="12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Montserrat"/>
              <a:buChar char="●"/>
            </a:pPr>
            <a:r>
              <a:rPr lang="en-US" sz="1200">
                <a:latin typeface="Times New Roman"/>
                <a:ea typeface="Times New Roman"/>
                <a:cs typeface="Times New Roman"/>
                <a:sym typeface="Times New Roman"/>
              </a:rPr>
              <a:t>To use a front-end framework in order to interact with the application. </a:t>
            </a:r>
            <a:endParaRPr sz="12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Montserrat"/>
              <a:buChar char="●"/>
            </a:pPr>
            <a:r>
              <a:rPr lang="en-US" sz="1200">
                <a:latin typeface="Times New Roman"/>
                <a:ea typeface="Times New Roman"/>
                <a:cs typeface="Times New Roman"/>
                <a:sym typeface="Times New Roman"/>
              </a:rPr>
              <a:t>To allow the fund raisers to fund a project by sending ether to the e-wallet of the project creator.</a:t>
            </a:r>
            <a:endParaRPr sz="1200">
              <a:latin typeface="Times New Roman"/>
              <a:ea typeface="Times New Roman"/>
              <a:cs typeface="Times New Roman"/>
              <a:sym typeface="Times New Roman"/>
            </a:endParaRPr>
          </a:p>
          <a:p>
            <a:pPr indent="-311150" lvl="0" marL="457200" rtl="0" algn="l">
              <a:lnSpc>
                <a:spcPct val="115000"/>
              </a:lnSpc>
              <a:spcBef>
                <a:spcPts val="1000"/>
              </a:spcBef>
              <a:spcAft>
                <a:spcPts val="0"/>
              </a:spcAft>
              <a:buSzPts val="1300"/>
              <a:buFont typeface="Montserrat"/>
              <a:buChar char="●"/>
            </a:pPr>
            <a:r>
              <a:rPr lang="en-US" sz="1200">
                <a:latin typeface="Times New Roman"/>
                <a:ea typeface="Times New Roman"/>
                <a:cs typeface="Times New Roman"/>
                <a:sym typeface="Times New Roman"/>
              </a:rPr>
              <a:t>To test the application before deploying it into the main ethereum blockchain network.</a:t>
            </a:r>
            <a:endParaRPr sz="1200">
              <a:latin typeface="Times New Roman"/>
              <a:ea typeface="Times New Roman"/>
              <a:cs typeface="Times New Roman"/>
              <a:sym typeface="Times New Roman"/>
            </a:endParaRPr>
          </a:p>
          <a:p>
            <a:pPr indent="-311150" lvl="0" marL="457200" rtl="0" algn="l">
              <a:lnSpc>
                <a:spcPct val="115000"/>
              </a:lnSpc>
              <a:spcBef>
                <a:spcPts val="1200"/>
              </a:spcBef>
              <a:spcAft>
                <a:spcPts val="1200"/>
              </a:spcAft>
              <a:buSzPts val="1300"/>
              <a:buFont typeface="Montserrat"/>
              <a:buChar char="●"/>
            </a:pPr>
            <a:r>
              <a:rPr lang="en-US" sz="1200">
                <a:latin typeface="Times New Roman"/>
                <a:ea typeface="Times New Roman"/>
                <a:cs typeface="Times New Roman"/>
                <a:sym typeface="Times New Roman"/>
              </a:rPr>
              <a:t>For future scope, we’ll add a functionality for investors to report the person if he attempts to fraud.</a:t>
            </a:r>
            <a:endParaRPr sz="1200">
              <a:latin typeface="Times New Roman"/>
              <a:ea typeface="Times New Roman"/>
              <a:cs typeface="Times New Roman"/>
              <a:sym typeface="Times New Roman"/>
            </a:endParaRPr>
          </a:p>
        </p:txBody>
      </p:sp>
      <p:sp>
        <p:nvSpPr>
          <p:cNvPr id="134" name="Google Shape;134;p12"/>
          <p:cNvSpPr txBox="1"/>
          <p:nvPr/>
        </p:nvSpPr>
        <p:spPr>
          <a:xfrm>
            <a:off x="3072000" y="620600"/>
            <a:ext cx="3000000" cy="492412"/>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Montserrat"/>
                <a:ea typeface="Montserrat"/>
                <a:cs typeface="Montserrat"/>
                <a:sym typeface="Montserrat"/>
              </a:rPr>
              <a:t>Objectives</a:t>
            </a:r>
            <a:endParaRPr b="1" i="0" sz="20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52600" y="585300"/>
            <a:ext cx="90459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US" sz="2000">
                <a:latin typeface="Montserrat"/>
                <a:ea typeface="Montserrat"/>
                <a:cs typeface="Montserrat"/>
                <a:sym typeface="Montserrat"/>
              </a:rPr>
              <a:t>	Major Modules</a:t>
            </a:r>
            <a:endParaRPr sz="2000">
              <a:latin typeface="Montserrat"/>
              <a:ea typeface="Montserrat"/>
              <a:cs typeface="Montserrat"/>
              <a:sym typeface="Montserrat"/>
            </a:endParaRPr>
          </a:p>
        </p:txBody>
      </p:sp>
      <p:sp>
        <p:nvSpPr>
          <p:cNvPr id="140" name="Google Shape;140;p13"/>
          <p:cNvSpPr txBox="1"/>
          <p:nvPr>
            <p:ph idx="1" type="body"/>
          </p:nvPr>
        </p:nvSpPr>
        <p:spPr>
          <a:xfrm>
            <a:off x="729450" y="1858500"/>
            <a:ext cx="7688700" cy="328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Module 1 :	  </a:t>
            </a:r>
            <a:r>
              <a:rPr lang="en-US" sz="1200">
                <a:latin typeface="Times New Roman"/>
                <a:ea typeface="Times New Roman"/>
                <a:cs typeface="Times New Roman"/>
                <a:sym typeface="Times New Roman"/>
              </a:rPr>
              <a:t>Information gathering / planning</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US" sz="1200">
                <a:latin typeface="Times New Roman"/>
                <a:ea typeface="Times New Roman"/>
                <a:cs typeface="Times New Roman"/>
                <a:sym typeface="Times New Roman"/>
              </a:rPr>
              <a:t>Module 2 : 	  </a:t>
            </a:r>
            <a:r>
              <a:rPr lang="en-US" sz="1200">
                <a:latin typeface="Times New Roman"/>
                <a:ea typeface="Times New Roman"/>
                <a:cs typeface="Times New Roman"/>
                <a:sym typeface="Times New Roman"/>
              </a:rPr>
              <a:t>UI/UX  design</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US" sz="1200">
                <a:latin typeface="Times New Roman"/>
                <a:ea typeface="Times New Roman"/>
                <a:cs typeface="Times New Roman"/>
                <a:sym typeface="Times New Roman"/>
              </a:rPr>
              <a:t>Module 3 : 	  </a:t>
            </a:r>
            <a:r>
              <a:rPr lang="en-US" sz="1200">
                <a:latin typeface="Times New Roman"/>
                <a:ea typeface="Times New Roman"/>
                <a:cs typeface="Times New Roman"/>
                <a:sym typeface="Times New Roman"/>
              </a:rPr>
              <a:t>Content writing</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US" sz="1200">
                <a:latin typeface="Times New Roman"/>
                <a:ea typeface="Times New Roman"/>
                <a:cs typeface="Times New Roman"/>
                <a:sym typeface="Times New Roman"/>
              </a:rPr>
              <a:t>Module 4 :	  </a:t>
            </a:r>
            <a:r>
              <a:rPr lang="en-US" sz="1200">
                <a:latin typeface="Times New Roman"/>
                <a:ea typeface="Times New Roman"/>
                <a:cs typeface="Times New Roman"/>
                <a:sym typeface="Times New Roman"/>
              </a:rPr>
              <a:t>Front-end design and development</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US" sz="1200">
                <a:latin typeface="Times New Roman"/>
                <a:ea typeface="Times New Roman"/>
                <a:cs typeface="Times New Roman"/>
                <a:sym typeface="Times New Roman"/>
              </a:rPr>
              <a:t>Module 5 :    </a:t>
            </a:r>
            <a:r>
              <a:rPr lang="en-US" sz="1200">
                <a:latin typeface="Times New Roman"/>
                <a:ea typeface="Times New Roman"/>
                <a:cs typeface="Times New Roman"/>
                <a:sym typeface="Times New Roman"/>
              </a:rPr>
              <a:t>Back-end / Blockchain Connectivity</a:t>
            </a:r>
            <a:endParaRPr sz="1200">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rPr b="1" lang="en-US" sz="1200">
                <a:latin typeface="Times New Roman"/>
                <a:ea typeface="Times New Roman"/>
                <a:cs typeface="Times New Roman"/>
                <a:sym typeface="Times New Roman"/>
              </a:rPr>
              <a:t>Module 6 :	  </a:t>
            </a:r>
            <a:r>
              <a:rPr lang="en-US" sz="1200">
                <a:latin typeface="Times New Roman"/>
                <a:ea typeface="Times New Roman"/>
                <a:cs typeface="Times New Roman"/>
                <a:sym typeface="Times New Roman"/>
              </a:rPr>
              <a:t>Testing / Review</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839453" y="528003"/>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2000"/>
              <a:t>Responsibility Distribution</a:t>
            </a:r>
            <a:endParaRPr sz="2000"/>
          </a:p>
        </p:txBody>
      </p:sp>
      <p:sp>
        <p:nvSpPr>
          <p:cNvPr id="146" name="Google Shape;146;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lang="en-US" sz="1200">
                <a:latin typeface="Times New Roman"/>
                <a:ea typeface="Times New Roman"/>
                <a:cs typeface="Times New Roman"/>
                <a:sym typeface="Times New Roman"/>
              </a:rPr>
              <a:t>This project is divided among two people, the Front-end part is implemented and maintaining by Saumya Shukla in which we are using React technology, in this we divide our website into the components, which can be develop independently, so that our management will be good, also it helps in routing which gives a great user experience and our Back-end part is implemented and maintaining by Snehil Gupta, in which we are using blockchain rather than a normal database which prevent it from tampering, so this is how we are working over the trusted and safe transactions.</a:t>
            </a:r>
            <a:endParaRPr sz="12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300"/>
              <a:buNone/>
            </a:pPr>
            <a:r>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811953" y="569254"/>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2000"/>
              <a:t>Future Plan</a:t>
            </a:r>
            <a:endParaRPr sz="2000"/>
          </a:p>
        </p:txBody>
      </p:sp>
      <p:sp>
        <p:nvSpPr>
          <p:cNvPr id="152" name="Google Shape;152;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To make the interface more user friendly</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Adding a description tag for every purchase that was made using the funding</a:t>
            </a:r>
            <a:endParaRPr/>
          </a:p>
          <a:p>
            <a:pPr indent="0" lvl="0" marL="146050" rtl="0" algn="l">
              <a:lnSpc>
                <a:spcPct val="115000"/>
              </a:lnSpc>
              <a:spcBef>
                <a:spcPts val="0"/>
              </a:spcBef>
              <a:spcAft>
                <a:spcPts val="0"/>
              </a:spcAft>
              <a:buSzPts val="1300"/>
              <a:buNone/>
            </a:pPr>
            <a:r>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729450" y="1316025"/>
            <a:ext cx="7688700" cy="2913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3300">
                <a:latin typeface="Montserrat"/>
                <a:ea typeface="Montserrat"/>
                <a:cs typeface="Montserrat"/>
                <a:sym typeface="Montserrat"/>
              </a:rPr>
              <a:t>Thank You</a:t>
            </a:r>
            <a:endParaRPr sz="33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727650" y="50870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US" sz="2000">
                <a:latin typeface="Montserrat"/>
                <a:ea typeface="Montserrat"/>
                <a:cs typeface="Montserrat"/>
                <a:sym typeface="Montserrat"/>
              </a:rPr>
              <a:t>Introduction</a:t>
            </a:r>
            <a:endParaRPr sz="2000">
              <a:latin typeface="Montserrat"/>
              <a:ea typeface="Montserrat"/>
              <a:cs typeface="Montserrat"/>
              <a:sym typeface="Montserrat"/>
            </a:endParaRPr>
          </a:p>
        </p:txBody>
      </p:sp>
      <p:sp>
        <p:nvSpPr>
          <p:cNvPr id="85" name="Google Shape;85;p2"/>
          <p:cNvSpPr txBox="1"/>
          <p:nvPr>
            <p:ph idx="1" type="body"/>
          </p:nvPr>
        </p:nvSpPr>
        <p:spPr>
          <a:xfrm>
            <a:off x="210375" y="1483100"/>
            <a:ext cx="8593500" cy="3502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1000"/>
              </a:spcBef>
              <a:spcAft>
                <a:spcPts val="0"/>
              </a:spcAft>
              <a:buSzPts val="1300"/>
              <a:buNone/>
            </a:pPr>
            <a:r>
              <a:t/>
            </a:r>
            <a:endParaRPr b="1" sz="1400">
              <a:solidFill>
                <a:srgbClr val="2E2E2E"/>
              </a:solidFill>
              <a:highlight>
                <a:srgbClr val="F5F5F5"/>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b="1" lang="en-US" sz="1400">
                <a:solidFill>
                  <a:srgbClr val="2E2E2E"/>
                </a:solidFill>
                <a:latin typeface="Times New Roman"/>
                <a:ea typeface="Times New Roman"/>
                <a:cs typeface="Times New Roman"/>
                <a:sym typeface="Times New Roman"/>
              </a:rPr>
              <a:t>Kickstarter’s idea :-</a:t>
            </a:r>
            <a:endParaRPr b="1" sz="1400">
              <a:solidFill>
                <a:srgbClr val="2E2E2E"/>
              </a:solidFill>
              <a:highlight>
                <a:srgbClr val="F5F5F5"/>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SzPts val="1300"/>
              <a:buNone/>
            </a:pPr>
            <a:r>
              <a:t/>
            </a:r>
            <a:endParaRPr b="1" sz="1200">
              <a:solidFill>
                <a:srgbClr val="2E2E2E"/>
              </a:solidFill>
              <a:highlight>
                <a:srgbClr val="F5F5F5"/>
              </a:highlight>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Kickstarter is an American crowdfunding platform, where creator can put up his idea and in return receive fund.</a:t>
            </a:r>
            <a:endParaRPr sz="1200">
              <a:solidFill>
                <a:srgbClr val="2E2E2E"/>
              </a:solidFill>
              <a:highlight>
                <a:srgbClr val="F5F5F5"/>
              </a:highlight>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At first, the project creator will put up his idea on this application along with its requirements.</a:t>
            </a:r>
            <a:endParaRPr sz="1200">
              <a:solidFill>
                <a:srgbClr val="2E2E2E"/>
              </a:solidFill>
              <a:highlight>
                <a:srgbClr val="F5F5F5"/>
              </a:highlight>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Upon liking the idea, the investors can fund the project in terms of cost and maintenance required for the project.</a:t>
            </a:r>
            <a:endParaRPr sz="1200">
              <a:solidFill>
                <a:srgbClr val="2E2E2E"/>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The project creator will choose a deadline and minimum funding goal. </a:t>
            </a:r>
            <a:endParaRPr sz="1200">
              <a:solidFill>
                <a:srgbClr val="2E2E2E"/>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If the goal is not met by the deadline, no fund are collected</a:t>
            </a:r>
            <a:endParaRPr sz="1200">
              <a:solidFill>
                <a:srgbClr val="2E2E2E"/>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200">
              <a:solidFill>
                <a:srgbClr val="2E2E2E"/>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idx="1" type="body"/>
          </p:nvPr>
        </p:nvSpPr>
        <p:spPr>
          <a:xfrm>
            <a:off x="291025" y="1472575"/>
            <a:ext cx="8414700" cy="286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1300"/>
              <a:buNone/>
            </a:pPr>
            <a:r>
              <a:rPr b="1" lang="en-US" sz="1200">
                <a:solidFill>
                  <a:srgbClr val="2E2E2E"/>
                </a:solidFill>
                <a:latin typeface="Times New Roman"/>
                <a:ea typeface="Times New Roman"/>
                <a:cs typeface="Times New Roman"/>
                <a:sym typeface="Times New Roman"/>
              </a:rPr>
              <a:t>Disadvantages of such idea :-</a:t>
            </a:r>
            <a:endParaRPr b="1" sz="1200">
              <a:solidFill>
                <a:srgbClr val="2E2E2E"/>
              </a:solidFill>
              <a:highlight>
                <a:srgbClr val="F5F5F5"/>
              </a:highlight>
              <a:latin typeface="Times New Roman"/>
              <a:ea typeface="Times New Roman"/>
              <a:cs typeface="Times New Roman"/>
              <a:sym typeface="Times New Roman"/>
            </a:endParaRPr>
          </a:p>
          <a:p>
            <a:pPr indent="0" lvl="0" marL="457200" rtl="0" algn="l">
              <a:lnSpc>
                <a:spcPct val="115000"/>
              </a:lnSpc>
              <a:spcBef>
                <a:spcPts val="1000"/>
              </a:spcBef>
              <a:spcAft>
                <a:spcPts val="0"/>
              </a:spcAft>
              <a:buSzPts val="1300"/>
              <a:buNone/>
            </a:pPr>
            <a:r>
              <a:t/>
            </a:r>
            <a:endParaRPr b="1" sz="1200">
              <a:solidFill>
                <a:srgbClr val="2E2E2E"/>
              </a:solidFill>
              <a:highlight>
                <a:srgbClr val="F5F5F5"/>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US" sz="1200">
                <a:solidFill>
                  <a:srgbClr val="2E2E2E"/>
                </a:solidFill>
                <a:latin typeface="Times New Roman"/>
                <a:ea typeface="Times New Roman"/>
                <a:cs typeface="Times New Roman"/>
                <a:sym typeface="Times New Roman"/>
              </a:rPr>
              <a:t>In case of kickstarter, the data is stored in a normal database which is mutable in nature.</a:t>
            </a:r>
            <a:endParaRPr sz="1200">
              <a:solidFill>
                <a:srgbClr val="2E2E2E"/>
              </a:solidFill>
              <a:latin typeface="Times New Roman"/>
              <a:ea typeface="Times New Roman"/>
              <a:cs typeface="Times New Roman"/>
              <a:sym typeface="Times New Roman"/>
            </a:endParaRPr>
          </a:p>
          <a:p>
            <a:pPr indent="0" lvl="0" marL="0" rtl="0" algn="l">
              <a:lnSpc>
                <a:spcPct val="115000"/>
              </a:lnSpc>
              <a:spcBef>
                <a:spcPts val="1000"/>
              </a:spcBef>
              <a:spcAft>
                <a:spcPts val="0"/>
              </a:spcAft>
              <a:buSzPts val="1300"/>
              <a:buNone/>
            </a:pPr>
            <a:r>
              <a:rPr lang="en-US" sz="1200">
                <a:solidFill>
                  <a:srgbClr val="2E2E2E"/>
                </a:solidFill>
                <a:latin typeface="Times New Roman"/>
                <a:ea typeface="Times New Roman"/>
                <a:cs typeface="Times New Roman"/>
                <a:sym typeface="Times New Roman"/>
              </a:rPr>
              <a:t>So, some of the issues for this kind of service is that :- </a:t>
            </a:r>
            <a:endParaRPr sz="1200">
              <a:solidFill>
                <a:srgbClr val="2E2E2E"/>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People who post the project will deliver on their project or not.</a:t>
            </a:r>
            <a:endParaRPr sz="1200">
              <a:solidFill>
                <a:srgbClr val="2E2E2E"/>
              </a:solidFill>
              <a:latin typeface="Times New Roman"/>
              <a:ea typeface="Times New Roman"/>
              <a:cs typeface="Times New Roman"/>
              <a:sym typeface="Times New Roman"/>
            </a:endParaRPr>
          </a:p>
          <a:p>
            <a:pPr indent="-311150" lvl="0" marL="457200" rtl="0" algn="l">
              <a:lnSpc>
                <a:spcPct val="115000"/>
              </a:lnSpc>
              <a:spcBef>
                <a:spcPts val="1000"/>
              </a:spcBef>
              <a:spcAft>
                <a:spcPts val="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The creator can even do some fraudulent activity such as running away with the fund.</a:t>
            </a:r>
            <a:endParaRPr sz="1200">
              <a:solidFill>
                <a:srgbClr val="2E2E2E"/>
              </a:solidFill>
              <a:latin typeface="Times New Roman"/>
              <a:ea typeface="Times New Roman"/>
              <a:cs typeface="Times New Roman"/>
              <a:sym typeface="Times New Roman"/>
            </a:endParaRPr>
          </a:p>
          <a:p>
            <a:pPr indent="-311150" lvl="0" marL="457200" rtl="0" algn="l">
              <a:lnSpc>
                <a:spcPct val="115000"/>
              </a:lnSpc>
              <a:spcBef>
                <a:spcPts val="1200"/>
              </a:spcBef>
              <a:spcAft>
                <a:spcPts val="1200"/>
              </a:spcAft>
              <a:buClr>
                <a:srgbClr val="2E2E2E"/>
              </a:buClr>
              <a:buSzPts val="1300"/>
              <a:buFont typeface="Montserrat"/>
              <a:buChar char="●"/>
            </a:pPr>
            <a:r>
              <a:rPr lang="en-US" sz="1200">
                <a:solidFill>
                  <a:srgbClr val="2E2E2E"/>
                </a:solidFill>
                <a:latin typeface="Times New Roman"/>
                <a:ea typeface="Times New Roman"/>
                <a:cs typeface="Times New Roman"/>
                <a:sym typeface="Times New Roman"/>
              </a:rPr>
              <a:t>Either the completed project will meet the funder’s expectations or not.</a:t>
            </a:r>
            <a:endParaRPr b="1" sz="1200">
              <a:solidFill>
                <a:srgbClr val="2E2E2E"/>
              </a:solidFill>
              <a:highlight>
                <a:srgbClr val="F5F5F5"/>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557475" y="592875"/>
            <a:ext cx="80571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2000">
                <a:latin typeface="Montserrat"/>
                <a:ea typeface="Montserrat"/>
                <a:cs typeface="Montserrat"/>
                <a:sym typeface="Montserrat"/>
              </a:rPr>
              <a:t>Why we chose this topic</a:t>
            </a:r>
            <a:endParaRPr sz="2000">
              <a:latin typeface="Montserrat"/>
              <a:ea typeface="Montserrat"/>
              <a:cs typeface="Montserrat"/>
              <a:sym typeface="Montserrat"/>
            </a:endParaRPr>
          </a:p>
        </p:txBody>
      </p:sp>
      <p:sp>
        <p:nvSpPr>
          <p:cNvPr id="96" name="Google Shape;96;p4"/>
          <p:cNvSpPr txBox="1"/>
          <p:nvPr>
            <p:ph idx="1" type="body"/>
          </p:nvPr>
        </p:nvSpPr>
        <p:spPr>
          <a:xfrm>
            <a:off x="331275" y="1973700"/>
            <a:ext cx="8509500" cy="2896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Font typeface="Montserrat"/>
              <a:buChar char="●"/>
            </a:pPr>
            <a:r>
              <a:rPr lang="en-US" sz="1200">
                <a:latin typeface="Times New Roman"/>
                <a:ea typeface="Times New Roman"/>
                <a:cs typeface="Times New Roman"/>
                <a:sym typeface="Times New Roman"/>
              </a:rPr>
              <a:t>Our main aim for this project is to resolve this issue by helping the funders to avoid any kind of fraudulent risks that were mentioned before.</a:t>
            </a:r>
            <a:endParaRPr sz="12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Montserrat"/>
              <a:buChar char="●"/>
            </a:pPr>
            <a:r>
              <a:rPr lang="en-US" sz="1200">
                <a:latin typeface="Times New Roman"/>
                <a:ea typeface="Times New Roman"/>
                <a:cs typeface="Times New Roman"/>
                <a:sym typeface="Times New Roman"/>
              </a:rPr>
              <a:t>For this, we will use Ethereum blockchain in place of a normal database to make sure the application is immutable and tamper-free.</a:t>
            </a:r>
            <a:endParaRPr sz="1200">
              <a:latin typeface="Times New Roman"/>
              <a:ea typeface="Times New Roman"/>
              <a:cs typeface="Times New Roman"/>
              <a:sym typeface="Times New Roman"/>
            </a:endParaRPr>
          </a:p>
          <a:p>
            <a:pPr indent="-311150" lvl="0" marL="457200" rtl="0" algn="l">
              <a:lnSpc>
                <a:spcPct val="115000"/>
              </a:lnSpc>
              <a:spcBef>
                <a:spcPts val="1200"/>
              </a:spcBef>
              <a:spcAft>
                <a:spcPts val="1200"/>
              </a:spcAft>
              <a:buSzPts val="1300"/>
              <a:buFont typeface="Montserrat"/>
              <a:buChar char="●"/>
            </a:pPr>
            <a:r>
              <a:rPr lang="en-US" sz="1200">
                <a:latin typeface="Times New Roman"/>
                <a:ea typeface="Times New Roman"/>
                <a:cs typeface="Times New Roman"/>
                <a:sym typeface="Times New Roman"/>
              </a:rPr>
              <a:t>The fund will only be get transacted permanently only if the project is delivered to the investors properly.</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6120" y="589880"/>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2000"/>
              <a:t>Project Overview</a:t>
            </a:r>
            <a:endParaRPr sz="2000"/>
          </a:p>
        </p:txBody>
      </p:sp>
      <p:pic>
        <p:nvPicPr>
          <p:cNvPr descr="https://lh3.googleusercontent.com/FaDAtcTBvAsXPjOGDvOJLTf3X29sqDqmB-CIFeOA6ueLX5qVE5s3vnaOM_etfrKguswrc1FnFaCfaBdewTAI41cR-5K7lovd4SxfwOD3ynV-96FDiaY66DKVtphg2EqHD6LPKmcP" id="102" name="Google Shape;102;p5"/>
          <p:cNvPicPr preferRelativeResize="0"/>
          <p:nvPr/>
        </p:nvPicPr>
        <p:blipFill rotWithShape="1">
          <a:blip r:embed="rId3">
            <a:alphaModFix/>
          </a:blip>
          <a:srcRect b="0" l="0" r="0" t="0"/>
          <a:stretch/>
        </p:blipFill>
        <p:spPr>
          <a:xfrm>
            <a:off x="1093155" y="1313161"/>
            <a:ext cx="6957690" cy="36002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811953" y="603630"/>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US" sz="2000"/>
              <a:t>Software Requirements Specification</a:t>
            </a:r>
            <a:endParaRPr sz="2000"/>
          </a:p>
        </p:txBody>
      </p:sp>
      <p:sp>
        <p:nvSpPr>
          <p:cNvPr id="108" name="Google Shape;108;p6"/>
          <p:cNvSpPr txBox="1"/>
          <p:nvPr>
            <p:ph idx="1" type="body"/>
          </p:nvPr>
        </p:nvSpPr>
        <p:spPr>
          <a:xfrm>
            <a:off x="398761" y="1494484"/>
            <a:ext cx="8243350" cy="3276896"/>
          </a:xfrm>
          <a:prstGeom prst="rect">
            <a:avLst/>
          </a:prstGeom>
          <a:noFill/>
          <a:ln>
            <a:noFill/>
          </a:ln>
        </p:spPr>
        <p:txBody>
          <a:bodyPr anchorCtr="0" anchor="t" bIns="91425" lIns="91425" spcFirstLastPara="1" rIns="91425" wrap="square" tIns="91425">
            <a:normAutofit fontScale="92500" lnSpcReduction="10000"/>
          </a:bodyPr>
          <a:lstStyle/>
          <a:p>
            <a:pPr indent="0" lvl="0" marL="146050" rtl="0" algn="l">
              <a:lnSpc>
                <a:spcPct val="115000"/>
              </a:lnSpc>
              <a:spcBef>
                <a:spcPts val="0"/>
              </a:spcBef>
              <a:spcAft>
                <a:spcPts val="0"/>
              </a:spcAft>
              <a:buSzPct val="108108"/>
              <a:buNone/>
            </a:pPr>
            <a:r>
              <a:rPr b="1" lang="en-US">
                <a:latin typeface="Times New Roman"/>
                <a:ea typeface="Times New Roman"/>
                <a:cs typeface="Times New Roman"/>
                <a:sym typeface="Times New Roman"/>
              </a:rPr>
              <a:t>Category : </a:t>
            </a:r>
            <a:r>
              <a:rPr lang="en-US">
                <a:latin typeface="Times New Roman"/>
                <a:ea typeface="Times New Roman"/>
                <a:cs typeface="Times New Roman"/>
                <a:sym typeface="Times New Roman"/>
              </a:rPr>
              <a:t>Blockchain based Crowdfunding</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Purpose : </a:t>
            </a:r>
            <a:r>
              <a:rPr lang="en-US">
                <a:latin typeface="Times New Roman"/>
                <a:ea typeface="Times New Roman"/>
                <a:cs typeface="Times New Roman"/>
                <a:sym typeface="Times New Roman"/>
              </a:rPr>
              <a:t>Crowdfunding platforms take a fee for every project listed. Sometimes, this is a flat fee while others require a percentage of the total proceeds raised by contributors. In some cases, startups turn up as scams and produce nothing leaving investors with empty hands and no way to get their money back. To avoid these fraudulent activities we will develop a decentralized crowdfunding platform using Blockchain.</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Scope:</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r>
              <a:t/>
            </a:r>
            <a:endParaRPr b="1">
              <a:latin typeface="Times New Roman"/>
              <a:ea typeface="Times New Roman"/>
              <a:cs typeface="Times New Roman"/>
              <a:sym typeface="Times New Roman"/>
            </a:endParaRPr>
          </a:p>
          <a:p>
            <a:pPr indent="-311150" lvl="0" marL="457200" rtl="0" algn="l">
              <a:lnSpc>
                <a:spcPct val="115000"/>
              </a:lnSpc>
              <a:spcBef>
                <a:spcPts val="0"/>
              </a:spcBef>
              <a:spcAft>
                <a:spcPts val="0"/>
              </a:spcAft>
              <a:buSzPct val="108108"/>
              <a:buChar char="●"/>
            </a:pPr>
            <a:r>
              <a:rPr b="1" lang="en-US">
                <a:latin typeface="Times New Roman"/>
                <a:ea typeface="Times New Roman"/>
                <a:cs typeface="Times New Roman"/>
                <a:sym typeface="Times New Roman"/>
              </a:rPr>
              <a:t>Use in Digital Advertising </a:t>
            </a:r>
            <a:endParaRPr b="1">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r>
              <a:rPr lang="en-US">
                <a:latin typeface="Times New Roman"/>
                <a:ea typeface="Times New Roman"/>
                <a:cs typeface="Times New Roman"/>
                <a:sym typeface="Times New Roman"/>
              </a:rPr>
              <a:t>Digital advertisers and brands are facing several challenges in the form of bot traffic, payment inefficiencies, lack of data transparency, etc. With some industry players indulging in malpractices to drive profits, it has become ever so important for others to take corrective measures. Decentralized verification can address issues in payments and fake traffic.</a:t>
            </a:r>
            <a:endParaRPr/>
          </a:p>
          <a:p>
            <a:pPr indent="0" lvl="0" marL="146050" rtl="0" algn="l">
              <a:lnSpc>
                <a:spcPct val="115000"/>
              </a:lnSpc>
              <a:spcBef>
                <a:spcPts val="0"/>
              </a:spcBef>
              <a:spcAft>
                <a:spcPts val="0"/>
              </a:spcAft>
              <a:buSzPct val="108108"/>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idx="1" type="body"/>
          </p:nvPr>
        </p:nvSpPr>
        <p:spPr>
          <a:xfrm>
            <a:off x="729450" y="1354412"/>
            <a:ext cx="7688700" cy="3478845"/>
          </a:xfrm>
          <a:prstGeom prst="rect">
            <a:avLst/>
          </a:prstGeom>
          <a:noFill/>
          <a:ln>
            <a:noFill/>
          </a:ln>
        </p:spPr>
        <p:txBody>
          <a:bodyPr anchorCtr="0" anchor="t" bIns="91425" lIns="91425" spcFirstLastPara="1" rIns="91425" wrap="square" tIns="91425">
            <a:normAutofit fontScale="92500" lnSpcReduction="10000"/>
          </a:bodyPr>
          <a:lstStyle/>
          <a:p>
            <a:pPr indent="-311150" lvl="0" marL="457200" rtl="0" algn="l">
              <a:lnSpc>
                <a:spcPct val="115000"/>
              </a:lnSpc>
              <a:spcBef>
                <a:spcPts val="0"/>
              </a:spcBef>
              <a:spcAft>
                <a:spcPts val="0"/>
              </a:spcAft>
              <a:buSzPct val="108108"/>
              <a:buChar char="●"/>
            </a:pPr>
            <a:r>
              <a:rPr b="1" lang="en-US">
                <a:latin typeface="Times New Roman"/>
                <a:ea typeface="Times New Roman"/>
                <a:cs typeface="Times New Roman"/>
                <a:sym typeface="Times New Roman"/>
              </a:rPr>
              <a:t>Implementation in Finance</a:t>
            </a:r>
            <a:endParaRPr b="1">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r>
              <a:rPr lang="en-US">
                <a:latin typeface="Times New Roman"/>
                <a:ea typeface="Times New Roman"/>
                <a:cs typeface="Times New Roman"/>
                <a:sym typeface="Times New Roman"/>
              </a:rPr>
              <a:t>Security, and transparency are two of the underlying features of Blockchain, With blockchain implementation, sectors like trade finance witnessed reduced processing time, eliminated paperwork, and became cost-efficient while maintaining security and trust.</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r>
              <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r>
              <a:rPr b="1"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This project is a trusted and decentralized crowd funding platform which is implemented using blockchain as backend and react as front end. We chose this project because in today’s world there are lots of crowdfunding websites but what happens on those websites is that a person lets say Mr.X, he puts up his project idea and asks the investors to fund for his idea if they liked it. But what actually Mr.X does is, after the money is gathered for the project he withdraws that money, tamper the database of the site and then run away with the money. So, to prevent this fraudulent activity and the tampering of the database our project will be implemented using blockchain as backend since it is a tamper free technology.</a:t>
            </a:r>
            <a:endParaRPr>
              <a:latin typeface="Times New Roman"/>
              <a:ea typeface="Times New Roman"/>
              <a:cs typeface="Times New Roman"/>
              <a:sym typeface="Times New Roman"/>
            </a:endParaRPr>
          </a:p>
          <a:p>
            <a:pPr indent="0" lvl="0" marL="146050" rtl="0" algn="l">
              <a:lnSpc>
                <a:spcPct val="115000"/>
              </a:lnSpc>
              <a:spcBef>
                <a:spcPts val="0"/>
              </a:spcBef>
              <a:spcAft>
                <a:spcPts val="0"/>
              </a:spcAft>
              <a:buSzPct val="108108"/>
              <a:buNone/>
            </a:pP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idx="1" type="body"/>
          </p:nvPr>
        </p:nvSpPr>
        <p:spPr>
          <a:xfrm>
            <a:off x="729450" y="1354412"/>
            <a:ext cx="7688700" cy="3478845"/>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Advantages :</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br>
              <a:rPr lang="en-US" sz="1200">
                <a:latin typeface="Times New Roman"/>
                <a:ea typeface="Times New Roman"/>
                <a:cs typeface="Times New Roman"/>
                <a:sym typeface="Times New Roman"/>
              </a:rPr>
            </a:br>
            <a:r>
              <a:rPr b="1" i="1" lang="en-US" sz="1200">
                <a:latin typeface="Times New Roman"/>
                <a:ea typeface="Times New Roman"/>
                <a:cs typeface="Times New Roman"/>
                <a:sym typeface="Times New Roman"/>
              </a:rPr>
              <a:t>Decentralization</a:t>
            </a:r>
            <a:r>
              <a:rPr b="1"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Startups are not going to rely on any platform or combination of platforms to enable creators to raise funds. Startups no longer be beholden to the rules, regulations, and whims of the most popular crowdfunding platforms on the internet. This makes crowdfunding less expensive for creators and investors.</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br>
              <a:rPr lang="en-US" sz="1200">
                <a:latin typeface="Times New Roman"/>
                <a:ea typeface="Times New Roman"/>
                <a:cs typeface="Times New Roman"/>
                <a:sym typeface="Times New Roman"/>
              </a:rPr>
            </a:br>
            <a:r>
              <a:rPr b="1" i="1" lang="en-US" sz="1200">
                <a:latin typeface="Times New Roman"/>
                <a:ea typeface="Times New Roman"/>
                <a:cs typeface="Times New Roman"/>
                <a:sym typeface="Times New Roman"/>
              </a:rPr>
              <a:t>Smart Contracts</a:t>
            </a:r>
            <a:r>
              <a:rPr b="1" lang="en-US" sz="1200">
                <a:latin typeface="Times New Roman"/>
                <a:ea typeface="Times New Roman"/>
                <a:cs typeface="Times New Roman"/>
                <a:sym typeface="Times New Roman"/>
              </a:rPr>
              <a:t>: </a:t>
            </a:r>
            <a:r>
              <a:rPr lang="en-US" sz="1200">
                <a:latin typeface="Times New Roman"/>
                <a:ea typeface="Times New Roman"/>
                <a:cs typeface="Times New Roman"/>
                <a:sym typeface="Times New Roman"/>
              </a:rPr>
              <a:t>There are several ways in which blockchain-enabled smart contracts could provide greater accountability in crowdfunding. Primarily, these contracts would provide built-in milestones that would prevent funds from being released without provenance as to a project or campaign’s legitimacy.</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idx="1" type="body"/>
          </p:nvPr>
        </p:nvSpPr>
        <p:spPr>
          <a:xfrm>
            <a:off x="729450" y="1354412"/>
            <a:ext cx="7688700" cy="3623224"/>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Functional Requirements Of The System:</a:t>
            </a:r>
            <a:endParaRPr sz="12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br>
              <a:rPr lang="en-US" sz="1200">
                <a:latin typeface="Times New Roman"/>
                <a:ea typeface="Times New Roman"/>
                <a:cs typeface="Times New Roman"/>
                <a:sym typeface="Times New Roman"/>
              </a:rPr>
            </a:br>
            <a:r>
              <a:rPr lang="en-US" sz="1200">
                <a:latin typeface="Times New Roman"/>
                <a:ea typeface="Times New Roman"/>
                <a:cs typeface="Times New Roman"/>
                <a:sym typeface="Times New Roman"/>
              </a:rPr>
              <a:t>Must be accessible, in the broadest sense of the word</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Must support user customization</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Responsive in all the device</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Show all the data of campaigns correctly</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Must enable asynchronous communication and collaboration</a:t>
            </a:r>
            <a:endParaRPr/>
          </a:p>
          <a:p>
            <a:pPr indent="-311150" lvl="0" marL="457200" rtl="0" algn="l">
              <a:lnSpc>
                <a:spcPct val="115000"/>
              </a:lnSpc>
              <a:spcBef>
                <a:spcPts val="0"/>
              </a:spcBef>
              <a:spcAft>
                <a:spcPts val="0"/>
              </a:spcAft>
              <a:buSzPts val="1300"/>
              <a:buChar char="●"/>
            </a:pPr>
            <a:r>
              <a:rPr lang="en-US" sz="1200">
                <a:latin typeface="Times New Roman"/>
                <a:ea typeface="Times New Roman"/>
                <a:cs typeface="Times New Roman"/>
                <a:sym typeface="Times New Roman"/>
              </a:rPr>
              <a:t>Must enable synchronous collaboration and communication</a:t>
            </a:r>
            <a:endParaRPr/>
          </a:p>
          <a:p>
            <a:pPr indent="0" lvl="0" marL="146050" rtl="0" algn="l">
              <a:lnSpc>
                <a:spcPct val="115000"/>
              </a:lnSpc>
              <a:spcBef>
                <a:spcPts val="0"/>
              </a:spcBef>
              <a:spcAft>
                <a:spcPts val="0"/>
              </a:spcAft>
              <a:buSzPts val="1300"/>
              <a:buNone/>
            </a:pPr>
            <a:r>
              <a:t/>
            </a:r>
            <a:endParaRPr sz="1200">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b="1" lang="en-US" sz="1200">
                <a:latin typeface="Times New Roman"/>
                <a:ea typeface="Times New Roman"/>
                <a:cs typeface="Times New Roman"/>
                <a:sym typeface="Times New Roman"/>
              </a:rPr>
              <a:t>Non-Functional requirements Of The System:</a:t>
            </a:r>
            <a:endParaRPr/>
          </a:p>
          <a:p>
            <a:pPr indent="-311150" lvl="0" marL="457200" rtl="0" algn="l">
              <a:lnSpc>
                <a:spcPct val="115000"/>
              </a:lnSpc>
              <a:spcBef>
                <a:spcPts val="0"/>
              </a:spcBef>
              <a:spcAft>
                <a:spcPts val="0"/>
              </a:spcAft>
              <a:buSzPts val="1300"/>
              <a:buChar char="●"/>
            </a:pPr>
            <a:r>
              <a:rPr b="1" lang="en-US" sz="1200">
                <a:latin typeface="Times New Roman"/>
                <a:ea typeface="Times New Roman"/>
                <a:cs typeface="Times New Roman"/>
                <a:sym typeface="Times New Roman"/>
              </a:rPr>
              <a:t>Security:</a:t>
            </a:r>
            <a:endParaRPr sz="1200">
              <a:latin typeface="Times New Roman"/>
              <a:ea typeface="Times New Roman"/>
              <a:cs typeface="Times New Roman"/>
              <a:sym typeface="Times New Roman"/>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Secure all connections that contain cookie data</a:t>
            </a:r>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Client-side and server-side validation</a:t>
            </a:r>
            <a:endParaRPr/>
          </a:p>
          <a:p>
            <a:pPr indent="-298450" lvl="1" marL="914400" rtl="0" algn="l">
              <a:lnSpc>
                <a:spcPct val="115000"/>
              </a:lnSpc>
              <a:spcBef>
                <a:spcPts val="0"/>
              </a:spcBef>
              <a:spcAft>
                <a:spcPts val="0"/>
              </a:spcAft>
              <a:buSzPts val="1100"/>
              <a:buChar char="○"/>
            </a:pPr>
            <a:r>
              <a:rPr lang="en-US" sz="1200">
                <a:latin typeface="Times New Roman"/>
                <a:ea typeface="Times New Roman"/>
                <a:cs typeface="Times New Roman"/>
                <a:sym typeface="Times New Roman"/>
              </a:rPr>
              <a:t>Software updates</a:t>
            </a:r>
            <a:endParaRPr/>
          </a:p>
          <a:p>
            <a:pPr indent="0" lvl="0" marL="146050" rtl="0" algn="l">
              <a:lnSpc>
                <a:spcPct val="115000"/>
              </a:lnSpc>
              <a:spcBef>
                <a:spcPts val="0"/>
              </a:spcBef>
              <a:spcAft>
                <a:spcPts val="0"/>
              </a:spcAft>
              <a:buSzPts val="1300"/>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