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1" r:id="rId7"/>
    <p:sldId id="267" r:id="rId8"/>
    <p:sldId id="262" r:id="rId9"/>
    <p:sldId id="264" r:id="rId10"/>
    <p:sldId id="268" r:id="rId11"/>
    <p:sldId id="269" r:id="rId12"/>
    <p:sldId id="27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2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9575-EBAA-6BAA-51C8-D0DFE3F5C016}"/>
              </a:ext>
            </a:extLst>
          </p:cNvPr>
          <p:cNvSpPr>
            <a:spLocks noGrp="1"/>
          </p:cNvSpPr>
          <p:nvPr>
            <p:ph type="ctrTitle"/>
          </p:nvPr>
        </p:nvSpPr>
        <p:spPr>
          <a:xfrm>
            <a:off x="2417779" y="802298"/>
            <a:ext cx="8637073" cy="2626701"/>
          </a:xfrm>
        </p:spPr>
        <p:txBody>
          <a:bodyPr/>
          <a:lstStyle/>
          <a:p>
            <a:r>
              <a:rPr lang="en-IN" b="1" i="0" dirty="0">
                <a:solidFill>
                  <a:srgbClr val="202124"/>
                </a:solidFill>
                <a:effectLst/>
                <a:latin typeface="zeitung"/>
              </a:rPr>
              <a:t>Marketing Targets</a:t>
            </a:r>
            <a:endParaRPr lang="en-IN" dirty="0"/>
          </a:p>
        </p:txBody>
      </p:sp>
      <p:sp>
        <p:nvSpPr>
          <p:cNvPr id="3" name="Subtitle 2">
            <a:extLst>
              <a:ext uri="{FF2B5EF4-FFF2-40B4-BE49-F238E27FC236}">
                <a16:creationId xmlns:a16="http://schemas.microsoft.com/office/drawing/2014/main" id="{D618CEE0-FC09-18C0-DB5E-C28C5F83FF86}"/>
              </a:ext>
            </a:extLst>
          </p:cNvPr>
          <p:cNvSpPr>
            <a:spLocks noGrp="1"/>
          </p:cNvSpPr>
          <p:nvPr>
            <p:ph type="subTitle" idx="1"/>
          </p:nvPr>
        </p:nvSpPr>
        <p:spPr>
          <a:xfrm>
            <a:off x="2417780" y="3590364"/>
            <a:ext cx="8637072" cy="918461"/>
          </a:xfrm>
        </p:spPr>
        <p:txBody>
          <a:bodyPr/>
          <a:lstStyle/>
          <a:p>
            <a:endParaRPr lang="en-IN" dirty="0"/>
          </a:p>
        </p:txBody>
      </p:sp>
    </p:spTree>
    <p:extLst>
      <p:ext uri="{BB962C8B-B14F-4D97-AF65-F5344CB8AC3E}">
        <p14:creationId xmlns:p14="http://schemas.microsoft.com/office/powerpoint/2010/main" val="24465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6B88-CCB2-A73B-56CB-202CAAF9A940}"/>
              </a:ext>
            </a:extLst>
          </p:cNvPr>
          <p:cNvSpPr>
            <a:spLocks noGrp="1"/>
          </p:cNvSpPr>
          <p:nvPr>
            <p:ph type="title"/>
          </p:nvPr>
        </p:nvSpPr>
        <p:spPr>
          <a:xfrm>
            <a:off x="1451579" y="1245870"/>
            <a:ext cx="9603275" cy="607884"/>
          </a:xfrm>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4F36FEF4-258F-B7DC-DB92-69027860376F}"/>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This is a regression-based model which will predict the increase in sales of brand after advertising their products. </a:t>
            </a:r>
            <a:endParaRPr lang="en-IN" sz="1800" dirty="0">
              <a:solidFill>
                <a:srgbClr val="000000"/>
              </a:solidFill>
              <a:effectLst/>
              <a:latin typeface="Calibri" panose="020F0502020204030204" pitchFamily="34" charset="0"/>
              <a:ea typeface="Calibri" panose="020F0502020204030204" pitchFamily="34" charset="0"/>
            </a:endParaRPr>
          </a:p>
          <a:p>
            <a:r>
              <a:rPr lang="en-IN" dirty="0">
                <a:latin typeface="Times New Roman" panose="02020603050405020304" pitchFamily="18" charset="0"/>
                <a:cs typeface="Times New Roman" panose="02020603050405020304" pitchFamily="18" charset="0"/>
              </a:rPr>
              <a:t>So we have selected </a:t>
            </a: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Linear Regression</a:t>
            </a:r>
            <a:r>
              <a:rPr lang="en-IN" sz="2000" dirty="0">
                <a:solidFill>
                  <a:srgbClr val="333333"/>
                </a:solidFill>
                <a:effectLst/>
                <a:latin typeface="Times New Roman" panose="02020603050405020304" pitchFamily="18" charset="0"/>
                <a:ea typeface="Times New Roman" panose="02020603050405020304" pitchFamily="18" charset="0"/>
              </a:rPr>
              <a:t>.</a:t>
            </a:r>
            <a:endParaRPr lang="en-IN" dirty="0"/>
          </a:p>
          <a:p>
            <a:r>
              <a:rPr lang="en-IN" sz="1800" dirty="0">
                <a:solidFill>
                  <a:srgbClr val="333333"/>
                </a:solidFill>
                <a:effectLst/>
                <a:latin typeface="Times New Roman" panose="02020603050405020304" pitchFamily="18" charset="0"/>
                <a:ea typeface="Times New Roman" panose="02020603050405020304" pitchFamily="18" charset="0"/>
              </a:rPr>
              <a:t>For Linear Regression, we use the </a:t>
            </a:r>
            <a:r>
              <a:rPr lang="en-IN" sz="1800" b="1" dirty="0">
                <a:solidFill>
                  <a:srgbClr val="333333"/>
                </a:solidFill>
                <a:effectLst/>
                <a:latin typeface="Times New Roman" panose="02020603050405020304" pitchFamily="18" charset="0"/>
                <a:ea typeface="Times New Roman" panose="02020603050405020304" pitchFamily="18" charset="0"/>
              </a:rPr>
              <a:t>Mean Squared Error (MSE)</a:t>
            </a:r>
            <a:r>
              <a:rPr lang="en-IN" sz="1800" dirty="0">
                <a:solidFill>
                  <a:srgbClr val="333333"/>
                </a:solidFill>
                <a:effectLst/>
                <a:latin typeface="Times New Roman" panose="02020603050405020304" pitchFamily="18" charset="0"/>
                <a:ea typeface="Times New Roman" panose="02020603050405020304" pitchFamily="18" charset="0"/>
              </a:rPr>
              <a:t> cost function, which is the average of squared error occurred between the predicted values and actual values. It can be written as: </a:t>
            </a: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grpSp>
        <p:nvGrpSpPr>
          <p:cNvPr id="4" name="Group 3">
            <a:extLst>
              <a:ext uri="{FF2B5EF4-FFF2-40B4-BE49-F238E27FC236}">
                <a16:creationId xmlns:a16="http://schemas.microsoft.com/office/drawing/2014/main" id="{7CEABEF3-D6CF-FD09-1440-63B96F8C519A}"/>
              </a:ext>
            </a:extLst>
          </p:cNvPr>
          <p:cNvGrpSpPr/>
          <p:nvPr/>
        </p:nvGrpSpPr>
        <p:grpSpPr>
          <a:xfrm>
            <a:off x="3115945" y="4264660"/>
            <a:ext cx="5731510" cy="1643379"/>
            <a:chOff x="0" y="0"/>
            <a:chExt cx="5731510" cy="1643506"/>
          </a:xfrm>
        </p:grpSpPr>
        <p:sp>
          <p:nvSpPr>
            <p:cNvPr id="5" name="Rectangle 4">
              <a:extLst>
                <a:ext uri="{FF2B5EF4-FFF2-40B4-BE49-F238E27FC236}">
                  <a16:creationId xmlns:a16="http://schemas.microsoft.com/office/drawing/2014/main" id="{7B817E88-C440-6C38-30D3-A760B43C5852}"/>
                </a:ext>
              </a:extLst>
            </p:cNvPr>
            <p:cNvSpPr/>
            <p:nvPr/>
          </p:nvSpPr>
          <p:spPr>
            <a:xfrm>
              <a:off x="2744089" y="286893"/>
              <a:ext cx="687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8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26A9FA16-0D5C-1B8B-F53C-B5A7E7A6730C}"/>
                </a:ext>
              </a:extLst>
            </p:cNvPr>
            <p:cNvPicPr/>
            <p:nvPr/>
          </p:nvPicPr>
          <p:blipFill>
            <a:blip r:embed="rId2"/>
            <a:stretch>
              <a:fillRect/>
            </a:stretch>
          </p:blipFill>
          <p:spPr>
            <a:xfrm>
              <a:off x="0" y="0"/>
              <a:ext cx="2733675" cy="457200"/>
            </a:xfrm>
            <a:prstGeom prst="rect">
              <a:avLst/>
            </a:prstGeom>
          </p:spPr>
        </p:pic>
        <p:pic>
          <p:nvPicPr>
            <p:cNvPr id="7" name="Picture 6">
              <a:extLst>
                <a:ext uri="{FF2B5EF4-FFF2-40B4-BE49-F238E27FC236}">
                  <a16:creationId xmlns:a16="http://schemas.microsoft.com/office/drawing/2014/main" id="{64327E4C-4277-2C4E-0ABC-4283BDA63F15}"/>
                </a:ext>
              </a:extLst>
            </p:cNvPr>
            <p:cNvPicPr/>
            <p:nvPr/>
          </p:nvPicPr>
          <p:blipFill>
            <a:blip r:embed="rId3"/>
            <a:stretch>
              <a:fillRect/>
            </a:stretch>
          </p:blipFill>
          <p:spPr>
            <a:xfrm>
              <a:off x="0" y="609726"/>
              <a:ext cx="5731510" cy="1033780"/>
            </a:xfrm>
            <a:prstGeom prst="rect">
              <a:avLst/>
            </a:prstGeom>
          </p:spPr>
        </p:pic>
      </p:grpSp>
    </p:spTree>
    <p:extLst>
      <p:ext uri="{BB962C8B-B14F-4D97-AF65-F5344CB8AC3E}">
        <p14:creationId xmlns:p14="http://schemas.microsoft.com/office/powerpoint/2010/main" val="235466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9047-F102-E34A-7CDF-FBF2D04AF64E}"/>
              </a:ext>
            </a:extLst>
          </p:cNvPr>
          <p:cNvSpPr>
            <a:spLocks noGrp="1"/>
          </p:cNvSpPr>
          <p:nvPr>
            <p:ph type="title"/>
          </p:nvPr>
        </p:nvSpPr>
        <p:spPr>
          <a:xfrm>
            <a:off x="1451579" y="1392237"/>
            <a:ext cx="9603275" cy="461517"/>
          </a:xfrm>
        </p:spPr>
        <p:txBody>
          <a:bodyPr>
            <a:normAutofit fontScale="90000"/>
          </a:bodyPr>
          <a:lstStyle/>
          <a:p>
            <a:r>
              <a:rPr lang="en-US" dirty="0"/>
              <a:t>ACCURACY</a:t>
            </a:r>
            <a:endParaRPr lang="en-IN" dirty="0"/>
          </a:p>
        </p:txBody>
      </p:sp>
      <p:pic>
        <p:nvPicPr>
          <p:cNvPr id="6" name="Content Placeholder 5">
            <a:extLst>
              <a:ext uri="{FF2B5EF4-FFF2-40B4-BE49-F238E27FC236}">
                <a16:creationId xmlns:a16="http://schemas.microsoft.com/office/drawing/2014/main" id="{D76D8CD2-F1CA-3EBC-3381-1F462FB7F9AF}"/>
              </a:ext>
            </a:extLst>
          </p:cNvPr>
          <p:cNvPicPr>
            <a:picLocks noGrp="1"/>
          </p:cNvPicPr>
          <p:nvPr>
            <p:ph idx="1"/>
          </p:nvPr>
        </p:nvPicPr>
        <p:blipFill>
          <a:blip r:embed="rId2"/>
          <a:stretch>
            <a:fillRect/>
          </a:stretch>
        </p:blipFill>
        <p:spPr>
          <a:xfrm>
            <a:off x="3540493" y="2016125"/>
            <a:ext cx="5425339" cy="3449638"/>
          </a:xfrm>
          <a:prstGeom prst="rect">
            <a:avLst/>
          </a:prstGeom>
        </p:spPr>
      </p:pic>
    </p:spTree>
    <p:extLst>
      <p:ext uri="{BB962C8B-B14F-4D97-AF65-F5344CB8AC3E}">
        <p14:creationId xmlns:p14="http://schemas.microsoft.com/office/powerpoint/2010/main" val="167665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425A-3D61-0308-3032-851990044E86}"/>
              </a:ext>
            </a:extLst>
          </p:cNvPr>
          <p:cNvSpPr>
            <a:spLocks noGrp="1"/>
          </p:cNvSpPr>
          <p:nvPr>
            <p:ph type="title"/>
          </p:nvPr>
        </p:nvSpPr>
        <p:spPr>
          <a:xfrm>
            <a:off x="1451579" y="1280160"/>
            <a:ext cx="9603275" cy="573594"/>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C9C9408-635A-D605-4C20-2E6427AF6733}"/>
              </a:ext>
            </a:extLst>
          </p:cNvPr>
          <p:cNvSpPr>
            <a:spLocks noGrp="1"/>
          </p:cNvSpPr>
          <p:nvPr>
            <p:ph idx="1"/>
          </p:nvPr>
        </p:nvSpPr>
        <p:spPr>
          <a:xfrm>
            <a:off x="1451579" y="2015732"/>
            <a:ext cx="9603275" cy="4236478"/>
          </a:xfrm>
        </p:spPr>
        <p:txBody>
          <a:bodyPr>
            <a:normAutofit fontScale="92500" lnSpcReduction="10000"/>
          </a:bodyPr>
          <a:lstStyle/>
          <a:p>
            <a:pPr marL="0" marR="474980" indent="-6350">
              <a:lnSpc>
                <a:spcPct val="111000"/>
              </a:lnSpc>
              <a:spcBef>
                <a:spcPts val="0"/>
              </a:spcBef>
              <a:spcAft>
                <a:spcPts val="1050"/>
              </a:spcAft>
            </a:pPr>
            <a:r>
              <a:rPr lang="en-IN" sz="1800" dirty="0">
                <a:solidFill>
                  <a:srgbClr val="000000"/>
                </a:solidFill>
                <a:effectLst/>
                <a:latin typeface="Calibri" panose="020F0502020204030204" pitchFamily="34" charset="0"/>
                <a:ea typeface="Calibri" panose="020F0502020204030204" pitchFamily="34" charset="0"/>
              </a:rPr>
              <a:t>The conclusion of our analysis is that, advertising a key role in increasing of sales of any product.  </a:t>
            </a:r>
          </a:p>
          <a:p>
            <a:pPr marL="0" marR="474980" indent="-6350">
              <a:lnSpc>
                <a:spcPct val="111000"/>
              </a:lnSpc>
              <a:spcBef>
                <a:spcPts val="0"/>
              </a:spcBef>
              <a:spcAft>
                <a:spcPts val="1050"/>
              </a:spcAft>
            </a:pPr>
            <a:r>
              <a:rPr lang="en-IN" sz="1800" dirty="0">
                <a:solidFill>
                  <a:srgbClr val="000000"/>
                </a:solidFill>
                <a:effectLst/>
                <a:latin typeface="Calibri" panose="020F0502020204030204" pitchFamily="34" charset="0"/>
                <a:ea typeface="Calibri" panose="020F0502020204030204" pitchFamily="34" charset="0"/>
              </a:rPr>
              <a:t>From the dataset we have took very few categories of advertising platforms but there are many other platforms also. </a:t>
            </a:r>
          </a:p>
          <a:p>
            <a:pPr marL="0" marR="474980" indent="-6350">
              <a:lnSpc>
                <a:spcPct val="111000"/>
              </a:lnSpc>
              <a:spcBef>
                <a:spcPts val="0"/>
              </a:spcBef>
              <a:spcAft>
                <a:spcPts val="1050"/>
              </a:spcAft>
            </a:pPr>
            <a:r>
              <a:rPr lang="en-IN" sz="1800" dirty="0">
                <a:solidFill>
                  <a:srgbClr val="000000"/>
                </a:solidFill>
                <a:effectLst/>
                <a:latin typeface="Calibri" panose="020F0502020204030204" pitchFamily="34" charset="0"/>
                <a:ea typeface="Calibri" panose="020F0502020204030204" pitchFamily="34" charset="0"/>
              </a:rPr>
              <a:t>As seen in the visualization product sales before marketing and after marketing are changed after the model being trained considering the amount spent on marketing. </a:t>
            </a:r>
          </a:p>
          <a:p>
            <a:pPr marL="0" marR="474980" indent="-6350">
              <a:lnSpc>
                <a:spcPct val="111000"/>
              </a:lnSpc>
              <a:spcBef>
                <a:spcPts val="0"/>
              </a:spcBef>
              <a:spcAft>
                <a:spcPts val="1050"/>
              </a:spcAft>
            </a:pPr>
            <a:r>
              <a:rPr lang="en-IN" sz="1800" dirty="0">
                <a:solidFill>
                  <a:srgbClr val="000000"/>
                </a:solidFill>
                <a:effectLst/>
                <a:latin typeface="Calibri" panose="020F0502020204030204" pitchFamily="34" charset="0"/>
                <a:ea typeface="Calibri" panose="020F0502020204030204" pitchFamily="34" charset="0"/>
              </a:rPr>
              <a:t>The future scope for the project will be that as the main aim of this project is to know the relation among the sales ang the mode of marketing platform, the users can </a:t>
            </a:r>
            <a:r>
              <a:rPr lang="en-IN" sz="1800" dirty="0" err="1">
                <a:solidFill>
                  <a:srgbClr val="000000"/>
                </a:solidFill>
                <a:effectLst/>
                <a:latin typeface="Calibri" panose="020F0502020204030204" pitchFamily="34" charset="0"/>
                <a:ea typeface="Calibri" panose="020F0502020204030204" pitchFamily="34" charset="0"/>
              </a:rPr>
              <a:t>analyze</a:t>
            </a:r>
            <a:r>
              <a:rPr lang="en-IN" sz="1800" dirty="0">
                <a:solidFill>
                  <a:srgbClr val="000000"/>
                </a:solidFill>
                <a:effectLst/>
                <a:latin typeface="Calibri" panose="020F0502020204030204" pitchFamily="34" charset="0"/>
                <a:ea typeface="Calibri" panose="020F0502020204030204" pitchFamily="34" charset="0"/>
              </a:rPr>
              <a:t> and choose best platform so that they get maximum profits. </a:t>
            </a:r>
          </a:p>
          <a:p>
            <a:pPr marL="0" marR="474980" indent="-6350">
              <a:lnSpc>
                <a:spcPct val="111000"/>
              </a:lnSpc>
              <a:spcBef>
                <a:spcPts val="0"/>
              </a:spcBef>
              <a:spcAft>
                <a:spcPts val="1050"/>
              </a:spcAft>
            </a:pPr>
            <a:r>
              <a:rPr lang="en-IN" sz="1800" dirty="0">
                <a:solidFill>
                  <a:srgbClr val="000000"/>
                </a:solidFill>
                <a:effectLst/>
                <a:latin typeface="Calibri" panose="020F0502020204030204" pitchFamily="34" charset="0"/>
                <a:ea typeface="Calibri" panose="020F0502020204030204" pitchFamily="34" charset="0"/>
              </a:rPr>
              <a:t>By using this they need not invest their money in all the modes of marketing but instead choose a best one. </a:t>
            </a:r>
          </a:p>
          <a:p>
            <a:pPr marL="0" marR="474980" indent="-6350">
              <a:lnSpc>
                <a:spcPct val="111000"/>
              </a:lnSpc>
              <a:spcBef>
                <a:spcPts val="0"/>
              </a:spcBef>
              <a:spcAft>
                <a:spcPts val="1050"/>
              </a:spcAft>
            </a:pPr>
            <a:r>
              <a:rPr lang="en-IN" sz="1800" dirty="0">
                <a:solidFill>
                  <a:srgbClr val="000000"/>
                </a:solidFill>
                <a:effectLst/>
                <a:latin typeface="Calibri" panose="020F0502020204030204" pitchFamily="34" charset="0"/>
                <a:ea typeface="Calibri" panose="020F0502020204030204" pitchFamily="34" charset="0"/>
              </a:rPr>
              <a:t>In other mays it will also help the user to know how much average amount need to be spent for marketing. </a:t>
            </a:r>
          </a:p>
          <a:p>
            <a:endParaRPr lang="en-IN" dirty="0"/>
          </a:p>
        </p:txBody>
      </p:sp>
    </p:spTree>
    <p:extLst>
      <p:ext uri="{BB962C8B-B14F-4D97-AF65-F5344CB8AC3E}">
        <p14:creationId xmlns:p14="http://schemas.microsoft.com/office/powerpoint/2010/main" val="227649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3613-F62A-56DE-9279-FDC0EA8827EC}"/>
              </a:ext>
            </a:extLst>
          </p:cNvPr>
          <p:cNvSpPr>
            <a:spLocks noGrp="1"/>
          </p:cNvSpPr>
          <p:nvPr>
            <p:ph type="title"/>
          </p:nvPr>
        </p:nvSpPr>
        <p:spPr>
          <a:xfrm>
            <a:off x="1038868" y="2958354"/>
            <a:ext cx="9603275" cy="1288978"/>
          </a:xfrm>
        </p:spPr>
        <p:txBody>
          <a:bodyPr/>
          <a:lstStyle/>
          <a:p>
            <a:pPr algn="ctr"/>
            <a:r>
              <a:rPr lang="en-US" dirty="0"/>
              <a:t>THANK YOU!!!</a:t>
            </a:r>
            <a:endParaRPr lang="en-IN" dirty="0"/>
          </a:p>
        </p:txBody>
      </p:sp>
    </p:spTree>
    <p:extLst>
      <p:ext uri="{BB962C8B-B14F-4D97-AF65-F5344CB8AC3E}">
        <p14:creationId xmlns:p14="http://schemas.microsoft.com/office/powerpoint/2010/main" val="200920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48E6-E363-AB86-7EC2-554886936FDC}"/>
              </a:ext>
            </a:extLst>
          </p:cNvPr>
          <p:cNvSpPr>
            <a:spLocks noGrp="1"/>
          </p:cNvSpPr>
          <p:nvPr>
            <p:ph type="title"/>
          </p:nvPr>
        </p:nvSpPr>
        <p:spPr>
          <a:xfrm>
            <a:off x="1451579" y="1391655"/>
            <a:ext cx="9603275" cy="462099"/>
          </a:xfrm>
        </p:spPr>
        <p:txBody>
          <a:bodyPr>
            <a:normAutofit fontScale="90000"/>
          </a:bodyPr>
          <a:lstStyle/>
          <a:p>
            <a:r>
              <a:rPr lang="en-US" dirty="0">
                <a:latin typeface="Times New Roman" panose="02020603050405020304" pitchFamily="18" charset="0"/>
                <a:cs typeface="Times New Roman" panose="02020603050405020304" pitchFamily="18" charset="0"/>
              </a:rPr>
              <a:t>Team:</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C207E80B-D18C-AE47-C82E-CA7B5E3C6F49}"/>
              </a:ext>
            </a:extLst>
          </p:cNvPr>
          <p:cNvGraphicFramePr>
            <a:graphicFrameLocks noGrp="1"/>
          </p:cNvGraphicFramePr>
          <p:nvPr>
            <p:ph idx="1"/>
            <p:extLst>
              <p:ext uri="{D42A27DB-BD31-4B8C-83A1-F6EECF244321}">
                <p14:modId xmlns:p14="http://schemas.microsoft.com/office/powerpoint/2010/main" val="944561734"/>
              </p:ext>
            </p:extLst>
          </p:nvPr>
        </p:nvGraphicFramePr>
        <p:xfrm>
          <a:off x="1451579" y="2621241"/>
          <a:ext cx="9604374" cy="2685880"/>
        </p:xfrm>
        <a:graphic>
          <a:graphicData uri="http://schemas.openxmlformats.org/drawingml/2006/table">
            <a:tbl>
              <a:tblPr firstRow="1" bandRow="1">
                <a:tableStyleId>{9D7B26C5-4107-4FEC-AEDC-1716B250A1EF}</a:tableStyleId>
              </a:tblPr>
              <a:tblGrid>
                <a:gridCol w="4802187">
                  <a:extLst>
                    <a:ext uri="{9D8B030D-6E8A-4147-A177-3AD203B41FA5}">
                      <a16:colId xmlns:a16="http://schemas.microsoft.com/office/drawing/2014/main" val="409720231"/>
                    </a:ext>
                  </a:extLst>
                </a:gridCol>
                <a:gridCol w="4802187">
                  <a:extLst>
                    <a:ext uri="{9D8B030D-6E8A-4147-A177-3AD203B41FA5}">
                      <a16:colId xmlns:a16="http://schemas.microsoft.com/office/drawing/2014/main" val="3783891762"/>
                    </a:ext>
                  </a:extLst>
                </a:gridCol>
              </a:tblGrid>
              <a:tr h="792974">
                <a:tc>
                  <a:txBody>
                    <a:bodyPr/>
                    <a:lstStyle/>
                    <a:p>
                      <a:pPr algn="ctr"/>
                      <a:r>
                        <a:rPr lang="en-US" sz="2400" dirty="0">
                          <a:latin typeface="Times New Roman" panose="02020603050405020304" pitchFamily="18" charset="0"/>
                          <a:cs typeface="Times New Roman" panose="02020603050405020304" pitchFamily="18" charset="0"/>
                        </a:rPr>
                        <a:t>NAME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ROLLNO</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8175726"/>
                  </a:ext>
                </a:extLst>
              </a:tr>
              <a:tr h="792974">
                <a:tc>
                  <a:txBody>
                    <a:bodyPr/>
                    <a:lstStyle/>
                    <a:p>
                      <a:pPr algn="ctr"/>
                      <a:r>
                        <a:rPr lang="en-US" dirty="0">
                          <a:latin typeface="Times New Roman" panose="02020603050405020304" pitchFamily="18" charset="0"/>
                          <a:cs typeface="Times New Roman" panose="02020603050405020304" pitchFamily="18" charset="0"/>
                        </a:rPr>
                        <a:t>B.SNEHITHA</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2003A52021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9101090"/>
                  </a:ext>
                </a:extLst>
              </a:tr>
              <a:tr h="633752">
                <a:tc>
                  <a:txBody>
                    <a:bodyPr/>
                    <a:lstStyle/>
                    <a:p>
                      <a:pPr algn="ctr"/>
                      <a:r>
                        <a:rPr lang="en-US" dirty="0">
                          <a:latin typeface="Times New Roman" panose="02020603050405020304" pitchFamily="18" charset="0"/>
                          <a:cs typeface="Times New Roman" panose="02020603050405020304" pitchFamily="18" charset="0"/>
                        </a:rPr>
                        <a:t>K.MAHALAXMI</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2003A52034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835033"/>
                  </a:ext>
                </a:extLst>
              </a:tr>
              <a:tr h="466180">
                <a:tc>
                  <a:txBody>
                    <a:bodyPr/>
                    <a:lstStyle/>
                    <a:p>
                      <a:pPr algn="ctr"/>
                      <a:r>
                        <a:rPr lang="en-US" dirty="0">
                          <a:latin typeface="Times New Roman" panose="02020603050405020304" pitchFamily="18" charset="0"/>
                          <a:cs typeface="Times New Roman" panose="02020603050405020304" pitchFamily="18" charset="0"/>
                        </a:rPr>
                        <a:t>NAGARAJ</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2003A52042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1960925"/>
                  </a:ext>
                </a:extLst>
              </a:tr>
            </a:tbl>
          </a:graphicData>
        </a:graphic>
      </p:graphicFrame>
    </p:spTree>
    <p:extLst>
      <p:ext uri="{BB962C8B-B14F-4D97-AF65-F5344CB8AC3E}">
        <p14:creationId xmlns:p14="http://schemas.microsoft.com/office/powerpoint/2010/main" val="108184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B548-5C50-D8CB-31E7-2221CB99AC5F}"/>
              </a:ext>
            </a:extLst>
          </p:cNvPr>
          <p:cNvSpPr>
            <a:spLocks noGrp="1"/>
          </p:cNvSpPr>
          <p:nvPr>
            <p:ph type="title"/>
          </p:nvPr>
        </p:nvSpPr>
        <p:spPr>
          <a:xfrm>
            <a:off x="1451579" y="1223010"/>
            <a:ext cx="9603275" cy="630744"/>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00739DE0-FDDD-C302-D8BA-A904647BD215}"/>
              </a:ext>
            </a:extLst>
          </p:cNvPr>
          <p:cNvSpPr>
            <a:spLocks noGrp="1"/>
          </p:cNvSpPr>
          <p:nvPr>
            <p:ph idx="1"/>
          </p:nvPr>
        </p:nvSpPr>
        <p:spPr>
          <a:xfrm>
            <a:off x="1451579" y="2015732"/>
            <a:ext cx="9603275" cy="4179328"/>
          </a:xfrm>
        </p:spPr>
        <p:txBody>
          <a:bodyPr>
            <a:normAutofit fontScale="32500" lnSpcReduction="20000"/>
          </a:bodyPr>
          <a:lstStyle/>
          <a:p>
            <a:r>
              <a:rPr lang="en-IN" sz="5500" dirty="0">
                <a:solidFill>
                  <a:srgbClr val="444444"/>
                </a:solidFill>
                <a:effectLst/>
                <a:latin typeface="Times New Roman" panose="02020603050405020304" pitchFamily="18" charset="0"/>
                <a:ea typeface="Times New Roman" panose="02020603050405020304" pitchFamily="18" charset="0"/>
              </a:rPr>
              <a:t>Marketing data analysis is a technique where the business will take all the available information regarding the market and come up with a marketing plan. </a:t>
            </a:r>
          </a:p>
          <a:p>
            <a:r>
              <a:rPr lang="en-IN" sz="5500" dirty="0">
                <a:solidFill>
                  <a:srgbClr val="444444"/>
                </a:solidFill>
                <a:effectLst/>
                <a:latin typeface="Times New Roman" panose="02020603050405020304" pitchFamily="18" charset="0"/>
                <a:ea typeface="Times New Roman" panose="02020603050405020304" pitchFamily="18" charset="0"/>
              </a:rPr>
              <a:t>It is a very vital piece of activity for any sort of business. It also shows you how well you have done in the market using your current marketing techniques.</a:t>
            </a:r>
          </a:p>
          <a:p>
            <a:r>
              <a:rPr lang="en-IN" sz="5500" dirty="0">
                <a:solidFill>
                  <a:srgbClr val="444444"/>
                </a:solidFill>
                <a:effectLst/>
                <a:latin typeface="Times New Roman" panose="02020603050405020304" pitchFamily="18" charset="0"/>
                <a:ea typeface="Times New Roman" panose="02020603050405020304" pitchFamily="18" charset="0"/>
              </a:rPr>
              <a:t> Already existing solutions would be the predictive sales after marketing but in this problem statement we used various modes of marketing. </a:t>
            </a:r>
          </a:p>
          <a:p>
            <a:r>
              <a:rPr lang="en-IN" sz="5500" dirty="0">
                <a:solidFill>
                  <a:srgbClr val="000000"/>
                </a:solidFill>
                <a:effectLst/>
                <a:latin typeface="Calibri" panose="020F0502020204030204" pitchFamily="34" charset="0"/>
                <a:ea typeface="Calibri" panose="020F0502020204030204" pitchFamily="34" charset="0"/>
              </a:rPr>
              <a:t>The future scope for the project will be that as the main aim of this project is to know the relation among the sales ang the mode of marketing platform, the users can </a:t>
            </a:r>
            <a:r>
              <a:rPr lang="en-IN" sz="5500" dirty="0" err="1">
                <a:solidFill>
                  <a:srgbClr val="000000"/>
                </a:solidFill>
                <a:effectLst/>
                <a:latin typeface="Calibri" panose="020F0502020204030204" pitchFamily="34" charset="0"/>
                <a:ea typeface="Calibri" panose="020F0502020204030204" pitchFamily="34" charset="0"/>
              </a:rPr>
              <a:t>analyze</a:t>
            </a:r>
            <a:r>
              <a:rPr lang="en-IN" sz="5500" dirty="0">
                <a:solidFill>
                  <a:srgbClr val="000000"/>
                </a:solidFill>
                <a:effectLst/>
                <a:latin typeface="Calibri" panose="020F0502020204030204" pitchFamily="34" charset="0"/>
                <a:ea typeface="Calibri" panose="020F0502020204030204" pitchFamily="34" charset="0"/>
              </a:rPr>
              <a:t> and choose best platform so that they get maximum profits.</a:t>
            </a:r>
          </a:p>
          <a:p>
            <a:r>
              <a:rPr lang="en-IN" sz="5500" dirty="0">
                <a:solidFill>
                  <a:srgbClr val="000000"/>
                </a:solidFill>
                <a:effectLst/>
                <a:latin typeface="Calibri" panose="020F0502020204030204" pitchFamily="34" charset="0"/>
                <a:ea typeface="Calibri" panose="020F0502020204030204" pitchFamily="34" charset="0"/>
              </a:rPr>
              <a:t> By using this they need not invest their money in all the modes of marketing but instead choose a best one. In other mays it will also help the user to know how much average amount need to be spent for marketing.</a:t>
            </a:r>
            <a:r>
              <a:rPr lang="en-IN" sz="5500" dirty="0">
                <a:solidFill>
                  <a:srgbClr val="444444"/>
                </a:solidFill>
                <a:effectLst/>
                <a:latin typeface="Times New Roman" panose="02020603050405020304" pitchFamily="18" charset="0"/>
                <a:ea typeface="Times New Roman" panose="02020603050405020304" pitchFamily="18" charset="0"/>
              </a:rPr>
              <a:t> </a:t>
            </a:r>
            <a:endParaRPr lang="en-IN" sz="55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1400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AA3-266C-7442-8905-2229A81A4618}"/>
              </a:ext>
            </a:extLst>
          </p:cNvPr>
          <p:cNvSpPr>
            <a:spLocks noGrp="1"/>
          </p:cNvSpPr>
          <p:nvPr>
            <p:ph type="title"/>
          </p:nvPr>
        </p:nvSpPr>
        <p:spPr>
          <a:xfrm>
            <a:off x="1451579" y="1277470"/>
            <a:ext cx="9603275" cy="576283"/>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38B8EBA-5709-73C9-0ECC-F09B8DFE8539}"/>
              </a:ext>
            </a:extLst>
          </p:cNvPr>
          <p:cNvSpPr>
            <a:spLocks noGrp="1"/>
          </p:cNvSpPr>
          <p:nvPr>
            <p:ph idx="1"/>
          </p:nvPr>
        </p:nvSpPr>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The problem statement we encountered is to find out the difference between the previous sales as well as the sales once after the product is being advertised through different platforms. </a:t>
            </a:r>
          </a:p>
          <a:p>
            <a:r>
              <a:rPr lang="en-IN" sz="1800" dirty="0">
                <a:solidFill>
                  <a:srgbClr val="000000"/>
                </a:solidFill>
                <a:effectLst/>
                <a:latin typeface="Times New Roman" panose="02020603050405020304" pitchFamily="18" charset="0"/>
                <a:ea typeface="Times New Roman" panose="02020603050405020304" pitchFamily="18" charset="0"/>
              </a:rPr>
              <a:t>Objective of this paper is to develop a system that predicts   the rate of sales in specific year is increased or decreased. This is taken into consideration after observing all the amount spent on different modes of advertising like tv ads, radio ad, social media sponsoring and being advertised or suggested by any of the influencer.  </a:t>
            </a:r>
            <a:endParaRPr lang="en-IN"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91196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F865-60F3-6440-F530-A5CB1902D5F1}"/>
              </a:ext>
            </a:extLst>
          </p:cNvPr>
          <p:cNvSpPr>
            <a:spLocks noGrp="1"/>
          </p:cNvSpPr>
          <p:nvPr>
            <p:ph type="title"/>
          </p:nvPr>
        </p:nvSpPr>
        <p:spPr>
          <a:xfrm>
            <a:off x="1451579" y="1156447"/>
            <a:ext cx="9603275" cy="697307"/>
          </a:xfrm>
        </p:spPr>
        <p:txBody>
          <a:bodyPr/>
          <a:lstStyle/>
          <a:p>
            <a:r>
              <a:rPr lang="en-US" dirty="0"/>
              <a:t>Attribute information</a:t>
            </a:r>
            <a:endParaRPr lang="en-IN" dirty="0"/>
          </a:p>
        </p:txBody>
      </p:sp>
      <p:graphicFrame>
        <p:nvGraphicFramePr>
          <p:cNvPr id="4" name="Content Placeholder 3">
            <a:extLst>
              <a:ext uri="{FF2B5EF4-FFF2-40B4-BE49-F238E27FC236}">
                <a16:creationId xmlns:a16="http://schemas.microsoft.com/office/drawing/2014/main" id="{7E656777-417E-0BE8-8336-FEF098A6ACE1}"/>
              </a:ext>
            </a:extLst>
          </p:cNvPr>
          <p:cNvGraphicFramePr>
            <a:graphicFrameLocks noGrp="1"/>
          </p:cNvGraphicFramePr>
          <p:nvPr>
            <p:ph idx="1"/>
          </p:nvPr>
        </p:nvGraphicFramePr>
        <p:xfrm>
          <a:off x="3337877" y="2042001"/>
          <a:ext cx="5830570" cy="3397885"/>
        </p:xfrm>
        <a:graphic>
          <a:graphicData uri="http://schemas.openxmlformats.org/drawingml/2006/table">
            <a:tbl>
              <a:tblPr firstRow="1" firstCol="1" bandRow="1">
                <a:tableStyleId>{5C22544A-7EE6-4342-B048-85BDC9FD1C3A}</a:tableStyleId>
              </a:tblPr>
              <a:tblGrid>
                <a:gridCol w="1458010">
                  <a:extLst>
                    <a:ext uri="{9D8B030D-6E8A-4147-A177-3AD203B41FA5}">
                      <a16:colId xmlns:a16="http://schemas.microsoft.com/office/drawing/2014/main" val="4089981787"/>
                    </a:ext>
                  </a:extLst>
                </a:gridCol>
                <a:gridCol w="4372560">
                  <a:extLst>
                    <a:ext uri="{9D8B030D-6E8A-4147-A177-3AD203B41FA5}">
                      <a16:colId xmlns:a16="http://schemas.microsoft.com/office/drawing/2014/main" val="1384133365"/>
                    </a:ext>
                  </a:extLst>
                </a:gridCol>
              </a:tblGrid>
              <a:tr h="335280">
                <a:tc>
                  <a:txBody>
                    <a:bodyPr/>
                    <a:lstStyle/>
                    <a:p>
                      <a:pPr marL="0" marR="52705" algn="ctr">
                        <a:lnSpc>
                          <a:spcPct val="107000"/>
                        </a:lnSpc>
                        <a:spcBef>
                          <a:spcPts val="0"/>
                        </a:spcBef>
                        <a:spcAft>
                          <a:spcPts val="0"/>
                        </a:spcAft>
                      </a:pPr>
                      <a:r>
                        <a:rPr lang="en-IN" sz="1200">
                          <a:effectLst/>
                        </a:rPr>
                        <a:t>Brand_name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55245" algn="ctr">
                        <a:lnSpc>
                          <a:spcPct val="107000"/>
                        </a:lnSpc>
                        <a:spcBef>
                          <a:spcPts val="0"/>
                        </a:spcBef>
                        <a:spcAft>
                          <a:spcPts val="0"/>
                        </a:spcAft>
                      </a:pPr>
                      <a:r>
                        <a:rPr lang="en-IN" sz="1200">
                          <a:effectLst/>
                        </a:rPr>
                        <a:t>Name of the Brands(Companies)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1304382519"/>
                  </a:ext>
                </a:extLst>
              </a:tr>
              <a:tr h="335915">
                <a:tc>
                  <a:txBody>
                    <a:bodyPr/>
                    <a:lstStyle/>
                    <a:p>
                      <a:pPr marL="0" marR="53975" algn="ctr">
                        <a:lnSpc>
                          <a:spcPct val="107000"/>
                        </a:lnSpc>
                        <a:spcBef>
                          <a:spcPts val="0"/>
                        </a:spcBef>
                        <a:spcAft>
                          <a:spcPts val="0"/>
                        </a:spcAft>
                      </a:pPr>
                      <a:r>
                        <a:rPr lang="en-IN" sz="1200">
                          <a:effectLst/>
                        </a:rPr>
                        <a:t>Year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53340" algn="ctr">
                        <a:lnSpc>
                          <a:spcPct val="107000"/>
                        </a:lnSpc>
                        <a:spcBef>
                          <a:spcPts val="0"/>
                        </a:spcBef>
                        <a:spcAft>
                          <a:spcPts val="0"/>
                        </a:spcAft>
                      </a:pPr>
                      <a:r>
                        <a:rPr lang="en-IN" sz="1200">
                          <a:effectLst/>
                        </a:rPr>
                        <a:t>Year between 2000-10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1177254160"/>
                  </a:ext>
                </a:extLst>
              </a:tr>
              <a:tr h="382270">
                <a:tc>
                  <a:txBody>
                    <a:bodyPr/>
                    <a:lstStyle/>
                    <a:p>
                      <a:pPr marL="0" marR="50800" algn="ctr">
                        <a:lnSpc>
                          <a:spcPct val="107000"/>
                        </a:lnSpc>
                        <a:spcBef>
                          <a:spcPts val="0"/>
                        </a:spcBef>
                        <a:spcAft>
                          <a:spcPts val="0"/>
                        </a:spcAft>
                      </a:pPr>
                      <a:r>
                        <a:rPr lang="en-IN" sz="1200">
                          <a:effectLst/>
                        </a:rPr>
                        <a:t>TV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53340" algn="ctr">
                        <a:lnSpc>
                          <a:spcPct val="107000"/>
                        </a:lnSpc>
                        <a:spcBef>
                          <a:spcPts val="0"/>
                        </a:spcBef>
                        <a:spcAft>
                          <a:spcPts val="0"/>
                        </a:spcAft>
                      </a:pPr>
                      <a:r>
                        <a:rPr lang="en-IN" sz="1200">
                          <a:effectLst/>
                        </a:rPr>
                        <a:t>Amount spend for advertising in TV in millions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664653750"/>
                  </a:ext>
                </a:extLst>
              </a:tr>
              <a:tr h="335280">
                <a:tc>
                  <a:txBody>
                    <a:bodyPr/>
                    <a:lstStyle/>
                    <a:p>
                      <a:pPr marL="0" marR="52070" algn="ctr">
                        <a:lnSpc>
                          <a:spcPct val="107000"/>
                        </a:lnSpc>
                        <a:spcBef>
                          <a:spcPts val="0"/>
                        </a:spcBef>
                        <a:spcAft>
                          <a:spcPts val="0"/>
                        </a:spcAft>
                      </a:pPr>
                      <a:r>
                        <a:rPr lang="en-IN" sz="1200">
                          <a:effectLst/>
                        </a:rPr>
                        <a:t>Radio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53975" algn="ctr">
                        <a:lnSpc>
                          <a:spcPct val="107000"/>
                        </a:lnSpc>
                        <a:spcBef>
                          <a:spcPts val="0"/>
                        </a:spcBef>
                        <a:spcAft>
                          <a:spcPts val="0"/>
                        </a:spcAft>
                      </a:pPr>
                      <a:r>
                        <a:rPr lang="en-IN" sz="1200">
                          <a:effectLst/>
                        </a:rPr>
                        <a:t>Amount spend for advertising in Radio in millions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2360987186"/>
                  </a:ext>
                </a:extLst>
              </a:tr>
              <a:tr h="335280">
                <a:tc>
                  <a:txBody>
                    <a:bodyPr/>
                    <a:lstStyle/>
                    <a:p>
                      <a:pPr marL="0" marR="52705" algn="ctr">
                        <a:lnSpc>
                          <a:spcPct val="107000"/>
                        </a:lnSpc>
                        <a:spcBef>
                          <a:spcPts val="0"/>
                        </a:spcBef>
                        <a:spcAft>
                          <a:spcPts val="0"/>
                        </a:spcAft>
                      </a:pPr>
                      <a:r>
                        <a:rPr lang="en-IN" sz="1200">
                          <a:effectLst/>
                        </a:rPr>
                        <a:t>Social Media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0">
                        <a:lnSpc>
                          <a:spcPct val="107000"/>
                        </a:lnSpc>
                        <a:spcBef>
                          <a:spcPts val="0"/>
                        </a:spcBef>
                        <a:spcAft>
                          <a:spcPts val="0"/>
                        </a:spcAft>
                      </a:pPr>
                      <a:r>
                        <a:rPr lang="en-IN" sz="1200">
                          <a:effectLst/>
                        </a:rPr>
                        <a:t>Amount spend for advertising in Social Media in millions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3827708553"/>
                  </a:ext>
                </a:extLst>
              </a:tr>
              <a:tr h="334010">
                <a:tc>
                  <a:txBody>
                    <a:bodyPr/>
                    <a:lstStyle/>
                    <a:p>
                      <a:pPr marL="0" marR="52705" algn="ctr">
                        <a:lnSpc>
                          <a:spcPct val="107000"/>
                        </a:lnSpc>
                        <a:spcBef>
                          <a:spcPts val="0"/>
                        </a:spcBef>
                        <a:spcAft>
                          <a:spcPts val="0"/>
                        </a:spcAft>
                      </a:pPr>
                      <a:r>
                        <a:rPr lang="en-IN" sz="1200">
                          <a:effectLst/>
                        </a:rPr>
                        <a:t>Influencer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53975" algn="ctr">
                        <a:lnSpc>
                          <a:spcPct val="107000"/>
                        </a:lnSpc>
                        <a:spcBef>
                          <a:spcPts val="0"/>
                        </a:spcBef>
                        <a:spcAft>
                          <a:spcPts val="0"/>
                        </a:spcAft>
                      </a:pPr>
                      <a:r>
                        <a:rPr lang="en-IN" sz="1200">
                          <a:effectLst/>
                        </a:rPr>
                        <a:t>Amount spend for advertising in Influencer in millions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3625466279"/>
                  </a:ext>
                </a:extLst>
              </a:tr>
              <a:tr h="335280">
                <a:tc>
                  <a:txBody>
                    <a:bodyPr/>
                    <a:lstStyle/>
                    <a:p>
                      <a:pPr marL="0" marR="53340" algn="ctr">
                        <a:lnSpc>
                          <a:spcPct val="107000"/>
                        </a:lnSpc>
                        <a:spcBef>
                          <a:spcPts val="0"/>
                        </a:spcBef>
                        <a:spcAft>
                          <a:spcPts val="0"/>
                        </a:spcAft>
                      </a:pPr>
                      <a:r>
                        <a:rPr lang="en-IN" sz="1200">
                          <a:effectLst/>
                        </a:rPr>
                        <a:t>Sponsoring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52705" algn="ctr">
                        <a:lnSpc>
                          <a:spcPct val="107000"/>
                        </a:lnSpc>
                        <a:spcBef>
                          <a:spcPts val="0"/>
                        </a:spcBef>
                        <a:spcAft>
                          <a:spcPts val="0"/>
                        </a:spcAft>
                      </a:pPr>
                      <a:r>
                        <a:rPr lang="en-IN" sz="1200">
                          <a:effectLst/>
                        </a:rPr>
                        <a:t>Amount spend for advertising in Sponsoring in millions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1246317984"/>
                  </a:ext>
                </a:extLst>
              </a:tr>
              <a:tr h="335280">
                <a:tc>
                  <a:txBody>
                    <a:bodyPr/>
                    <a:lstStyle/>
                    <a:p>
                      <a:pPr marL="0" marR="53340" algn="ctr">
                        <a:lnSpc>
                          <a:spcPct val="107000"/>
                        </a:lnSpc>
                        <a:spcBef>
                          <a:spcPts val="0"/>
                        </a:spcBef>
                        <a:spcAft>
                          <a:spcPts val="0"/>
                        </a:spcAft>
                      </a:pPr>
                      <a:r>
                        <a:rPr lang="en-IN" sz="1200">
                          <a:effectLst/>
                        </a:rPr>
                        <a:t>location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52705" algn="ctr">
                        <a:lnSpc>
                          <a:spcPct val="107000"/>
                        </a:lnSpc>
                        <a:spcBef>
                          <a:spcPts val="0"/>
                        </a:spcBef>
                        <a:spcAft>
                          <a:spcPts val="0"/>
                        </a:spcAft>
                      </a:pPr>
                      <a:r>
                        <a:rPr lang="en-IN" sz="1200">
                          <a:effectLst/>
                        </a:rPr>
                        <a:t>Urban or Rural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2866581064"/>
                  </a:ext>
                </a:extLst>
              </a:tr>
              <a:tr h="334010">
                <a:tc>
                  <a:txBody>
                    <a:bodyPr/>
                    <a:lstStyle/>
                    <a:p>
                      <a:pPr marL="0" marR="53340" algn="ctr">
                        <a:lnSpc>
                          <a:spcPct val="107000"/>
                        </a:lnSpc>
                        <a:spcBef>
                          <a:spcPts val="0"/>
                        </a:spcBef>
                        <a:spcAft>
                          <a:spcPts val="0"/>
                        </a:spcAft>
                      </a:pPr>
                      <a:r>
                        <a:rPr lang="en-IN" sz="1200">
                          <a:effectLst/>
                        </a:rPr>
                        <a:t>Pre_Sales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52705" algn="ctr">
                        <a:lnSpc>
                          <a:spcPct val="107000"/>
                        </a:lnSpc>
                        <a:spcBef>
                          <a:spcPts val="0"/>
                        </a:spcBef>
                        <a:spcAft>
                          <a:spcPts val="0"/>
                        </a:spcAft>
                      </a:pPr>
                      <a:r>
                        <a:rPr lang="en-IN" sz="1200">
                          <a:effectLst/>
                        </a:rPr>
                        <a:t>Annual amount to the company before advertising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987206332"/>
                  </a:ext>
                </a:extLst>
              </a:tr>
              <a:tr h="335280">
                <a:tc>
                  <a:txBody>
                    <a:bodyPr/>
                    <a:lstStyle/>
                    <a:p>
                      <a:pPr marL="0" marR="54610" algn="ctr">
                        <a:lnSpc>
                          <a:spcPct val="107000"/>
                        </a:lnSpc>
                        <a:spcBef>
                          <a:spcPts val="0"/>
                        </a:spcBef>
                        <a:spcAft>
                          <a:spcPts val="0"/>
                        </a:spcAft>
                      </a:pPr>
                      <a:r>
                        <a:rPr lang="en-IN" sz="1200">
                          <a:effectLst/>
                        </a:rPr>
                        <a:t>Aft_sales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tc>
                  <a:txBody>
                    <a:bodyPr/>
                    <a:lstStyle/>
                    <a:p>
                      <a:pPr marL="0" marR="53975" algn="ctr">
                        <a:lnSpc>
                          <a:spcPct val="107000"/>
                        </a:lnSpc>
                        <a:spcBef>
                          <a:spcPts val="0"/>
                        </a:spcBef>
                        <a:spcAft>
                          <a:spcPts val="0"/>
                        </a:spcAft>
                      </a:pPr>
                      <a:r>
                        <a:rPr lang="en-IN" sz="1200" dirty="0">
                          <a:effectLst/>
                        </a:rPr>
                        <a:t>Annual amount to the company after advertising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920" marR="73025" marT="8890" marB="0"/>
                </a:tc>
                <a:extLst>
                  <a:ext uri="{0D108BD9-81ED-4DB2-BD59-A6C34878D82A}">
                    <a16:rowId xmlns:a16="http://schemas.microsoft.com/office/drawing/2014/main" val="2209498290"/>
                  </a:ext>
                </a:extLst>
              </a:tr>
            </a:tbl>
          </a:graphicData>
        </a:graphic>
      </p:graphicFrame>
    </p:spTree>
    <p:extLst>
      <p:ext uri="{BB962C8B-B14F-4D97-AF65-F5344CB8AC3E}">
        <p14:creationId xmlns:p14="http://schemas.microsoft.com/office/powerpoint/2010/main" val="154553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6F34-B6E8-7322-3FC0-F514AAEBF3AE}"/>
              </a:ext>
            </a:extLst>
          </p:cNvPr>
          <p:cNvSpPr>
            <a:spLocks noGrp="1"/>
          </p:cNvSpPr>
          <p:nvPr>
            <p:ph type="title"/>
          </p:nvPr>
        </p:nvSpPr>
        <p:spPr>
          <a:xfrm>
            <a:off x="1451578" y="791845"/>
            <a:ext cx="9603275" cy="1116965"/>
          </a:xfrm>
        </p:spPr>
        <p:txBody>
          <a:bodyPr>
            <a:normAutofit/>
          </a:bodyPr>
          <a:lstStyle/>
          <a:p>
            <a:r>
              <a:rPr lang="en-US" dirty="0"/>
              <a:t>VISUALIZATION: </a:t>
            </a:r>
            <a:br>
              <a:rPr lang="en-US" dirty="0"/>
            </a:br>
            <a:r>
              <a:rPr lang="en-US" sz="2200" dirty="0">
                <a:latin typeface="Times New Roman" panose="02020603050405020304" pitchFamily="18" charset="0"/>
                <a:cs typeface="Times New Roman" panose="02020603050405020304" pitchFamily="18" charset="0"/>
              </a:rPr>
              <a:t>Finding nan values</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CED388A-E393-0D79-5D2E-05A14636D832}"/>
              </a:ext>
            </a:extLst>
          </p:cNvPr>
          <p:cNvPicPr/>
          <p:nvPr/>
        </p:nvPicPr>
        <p:blipFill>
          <a:blip r:embed="rId2"/>
          <a:stretch>
            <a:fillRect/>
          </a:stretch>
        </p:blipFill>
        <p:spPr>
          <a:xfrm>
            <a:off x="3067420" y="2106294"/>
            <a:ext cx="5790829" cy="3848735"/>
          </a:xfrm>
          <a:prstGeom prst="rect">
            <a:avLst/>
          </a:prstGeom>
        </p:spPr>
      </p:pic>
    </p:spTree>
    <p:extLst>
      <p:ext uri="{BB962C8B-B14F-4D97-AF65-F5344CB8AC3E}">
        <p14:creationId xmlns:p14="http://schemas.microsoft.com/office/powerpoint/2010/main" val="8079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1D3A-FE70-706C-440F-975DCE28F5C1}"/>
              </a:ext>
            </a:extLst>
          </p:cNvPr>
          <p:cNvSpPr>
            <a:spLocks noGrp="1"/>
          </p:cNvSpPr>
          <p:nvPr>
            <p:ph type="title"/>
          </p:nvPr>
        </p:nvSpPr>
        <p:spPr>
          <a:xfrm>
            <a:off x="1451579" y="1360170"/>
            <a:ext cx="9603275" cy="493584"/>
          </a:xfrm>
        </p:spPr>
        <p:txBody>
          <a:bodyPr>
            <a:normAutofit fontScale="90000"/>
          </a:bodyPr>
          <a:lstStyle/>
          <a:p>
            <a:r>
              <a:rPr lang="en-US" dirty="0"/>
              <a:t>Dropping nan values:</a:t>
            </a:r>
            <a:endParaRPr lang="en-IN" dirty="0"/>
          </a:p>
        </p:txBody>
      </p:sp>
      <p:pic>
        <p:nvPicPr>
          <p:cNvPr id="3" name="Picture 2">
            <a:extLst>
              <a:ext uri="{FF2B5EF4-FFF2-40B4-BE49-F238E27FC236}">
                <a16:creationId xmlns:a16="http://schemas.microsoft.com/office/drawing/2014/main" id="{674285B8-84CA-0DCB-1831-5A155140A4B9}"/>
              </a:ext>
            </a:extLst>
          </p:cNvPr>
          <p:cNvPicPr/>
          <p:nvPr/>
        </p:nvPicPr>
        <p:blipFill>
          <a:blip r:embed="rId2"/>
          <a:stretch>
            <a:fillRect/>
          </a:stretch>
        </p:blipFill>
        <p:spPr>
          <a:xfrm>
            <a:off x="4438650" y="2819400"/>
            <a:ext cx="3314700" cy="1219200"/>
          </a:xfrm>
          <a:prstGeom prst="rect">
            <a:avLst/>
          </a:prstGeom>
        </p:spPr>
      </p:pic>
    </p:spTree>
    <p:extLst>
      <p:ext uri="{BB962C8B-B14F-4D97-AF65-F5344CB8AC3E}">
        <p14:creationId xmlns:p14="http://schemas.microsoft.com/office/powerpoint/2010/main" val="115542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5A3E-ED9C-E1AD-D737-A66672B5652C}"/>
              </a:ext>
            </a:extLst>
          </p:cNvPr>
          <p:cNvSpPr>
            <a:spLocks noGrp="1"/>
          </p:cNvSpPr>
          <p:nvPr>
            <p:ph type="title"/>
          </p:nvPr>
        </p:nvSpPr>
        <p:spPr/>
        <p:txBody>
          <a:bodyPr/>
          <a:lstStyle/>
          <a:p>
            <a:r>
              <a:rPr lang="en-US" dirty="0"/>
              <a:t>Label encoding to convert string into numerical:</a:t>
            </a:r>
            <a:endParaRPr lang="en-IN" dirty="0"/>
          </a:p>
        </p:txBody>
      </p:sp>
      <p:pic>
        <p:nvPicPr>
          <p:cNvPr id="7" name="Content Placeholder 6">
            <a:extLst>
              <a:ext uri="{FF2B5EF4-FFF2-40B4-BE49-F238E27FC236}">
                <a16:creationId xmlns:a16="http://schemas.microsoft.com/office/drawing/2014/main" id="{E55FC09A-61A8-3548-9535-8E888B968CE0}"/>
              </a:ext>
            </a:extLst>
          </p:cNvPr>
          <p:cNvPicPr>
            <a:picLocks noGrp="1" noChangeAspect="1"/>
          </p:cNvPicPr>
          <p:nvPr>
            <p:ph idx="1"/>
          </p:nvPr>
        </p:nvPicPr>
        <p:blipFill>
          <a:blip r:embed="rId2"/>
          <a:stretch>
            <a:fillRect/>
          </a:stretch>
        </p:blipFill>
        <p:spPr>
          <a:xfrm>
            <a:off x="3119000" y="2778784"/>
            <a:ext cx="6268325" cy="1924319"/>
          </a:xfrm>
        </p:spPr>
      </p:pic>
    </p:spTree>
    <p:extLst>
      <p:ext uri="{BB962C8B-B14F-4D97-AF65-F5344CB8AC3E}">
        <p14:creationId xmlns:p14="http://schemas.microsoft.com/office/powerpoint/2010/main" val="237999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951748-B66E-37E8-AC60-2CD7DA16C1B8}"/>
              </a:ext>
            </a:extLst>
          </p:cNvPr>
          <p:cNvSpPr>
            <a:spLocks noGrp="1"/>
          </p:cNvSpPr>
          <p:nvPr>
            <p:ph type="title"/>
          </p:nvPr>
        </p:nvSpPr>
        <p:spPr>
          <a:xfrm>
            <a:off x="1449217" y="1291590"/>
            <a:ext cx="9605635" cy="572604"/>
          </a:xfrm>
        </p:spPr>
        <p:txBody>
          <a:bodyPr/>
          <a:lstStyle/>
          <a:p>
            <a:r>
              <a:rPr lang="en-US" dirty="0"/>
              <a:t>CORRELATION MATRIX:</a:t>
            </a:r>
            <a:endParaRPr lang="en-IN" dirty="0"/>
          </a:p>
        </p:txBody>
      </p:sp>
      <p:sp>
        <p:nvSpPr>
          <p:cNvPr id="3" name="Content Placeholder 2">
            <a:extLst>
              <a:ext uri="{FF2B5EF4-FFF2-40B4-BE49-F238E27FC236}">
                <a16:creationId xmlns:a16="http://schemas.microsoft.com/office/drawing/2014/main" id="{F548A07E-0CD9-8A4C-A3D2-47E08DF40DFC}"/>
              </a:ext>
            </a:extLst>
          </p:cNvPr>
          <p:cNvSpPr>
            <a:spLocks noGrp="1"/>
          </p:cNvSpPr>
          <p:nvPr>
            <p:ph sz="half" idx="1"/>
          </p:nvPr>
        </p:nvSpPr>
        <p:spPr/>
        <p:txBody>
          <a:bodyPr/>
          <a:lstStyle/>
          <a:p>
            <a:endParaRPr lang="en-IN"/>
          </a:p>
        </p:txBody>
      </p:sp>
      <p:grpSp>
        <p:nvGrpSpPr>
          <p:cNvPr id="5" name="Group 4">
            <a:extLst>
              <a:ext uri="{FF2B5EF4-FFF2-40B4-BE49-F238E27FC236}">
                <a16:creationId xmlns:a16="http://schemas.microsoft.com/office/drawing/2014/main" id="{AD54109C-82C3-7C14-0FC2-2AC3FABA07C8}"/>
              </a:ext>
            </a:extLst>
          </p:cNvPr>
          <p:cNvGrpSpPr/>
          <p:nvPr/>
        </p:nvGrpSpPr>
        <p:grpSpPr>
          <a:xfrm>
            <a:off x="1042257" y="2010878"/>
            <a:ext cx="5311775" cy="4172604"/>
            <a:chOff x="0" y="0"/>
            <a:chExt cx="5312029" cy="4928032"/>
          </a:xfrm>
        </p:grpSpPr>
        <p:sp>
          <p:nvSpPr>
            <p:cNvPr id="6" name="Shape 27345">
              <a:extLst>
                <a:ext uri="{FF2B5EF4-FFF2-40B4-BE49-F238E27FC236}">
                  <a16:creationId xmlns:a16="http://schemas.microsoft.com/office/drawing/2014/main" id="{80CEE25D-2217-6C72-DD84-1D33B87012AB}"/>
                </a:ext>
              </a:extLst>
            </p:cNvPr>
            <p:cNvSpPr/>
            <p:nvPr/>
          </p:nvSpPr>
          <p:spPr>
            <a:xfrm>
              <a:off x="0" y="0"/>
              <a:ext cx="5312029" cy="181661"/>
            </a:xfrm>
            <a:custGeom>
              <a:avLst/>
              <a:gdLst/>
              <a:ahLst/>
              <a:cxnLst/>
              <a:rect l="0" t="0" r="0" b="0"/>
              <a:pathLst>
                <a:path w="5312029" h="181661">
                  <a:moveTo>
                    <a:pt x="0" y="0"/>
                  </a:moveTo>
                  <a:lnTo>
                    <a:pt x="5312029" y="0"/>
                  </a:lnTo>
                  <a:lnTo>
                    <a:pt x="5312029" y="181661"/>
                  </a:lnTo>
                  <a:lnTo>
                    <a:pt x="0" y="181661"/>
                  </a:lnTo>
                  <a:lnTo>
                    <a:pt x="0" y="0"/>
                  </a:lnTo>
                </a:path>
              </a:pathLst>
            </a:custGeom>
            <a:ln w="0" cap="flat">
              <a:miter lim="127000"/>
            </a:ln>
          </p:spPr>
          <p:style>
            <a:lnRef idx="0">
              <a:srgbClr val="000000">
                <a:alpha val="0"/>
              </a:srgbClr>
            </a:lnRef>
            <a:fillRef idx="1">
              <a:srgbClr val="1E1E1E"/>
            </a:fillRef>
            <a:effectRef idx="0">
              <a:scrgbClr r="0" g="0" b="0"/>
            </a:effectRef>
            <a:fontRef idx="none"/>
          </p:style>
          <p:txBody>
            <a:bodyPr/>
            <a:lstStyle/>
            <a:p>
              <a:endParaRPr lang="en-IN"/>
            </a:p>
          </p:txBody>
        </p:sp>
        <p:sp>
          <p:nvSpPr>
            <p:cNvPr id="7" name="Rectangle 6">
              <a:extLst>
                <a:ext uri="{FF2B5EF4-FFF2-40B4-BE49-F238E27FC236}">
                  <a16:creationId xmlns:a16="http://schemas.microsoft.com/office/drawing/2014/main" id="{40D51821-0638-AD38-4DE6-02EF51DD66B4}"/>
                </a:ext>
              </a:extLst>
            </p:cNvPr>
            <p:cNvSpPr/>
            <p:nvPr/>
          </p:nvSpPr>
          <p:spPr>
            <a:xfrm>
              <a:off x="18288" y="59473"/>
              <a:ext cx="427194"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sns.</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6A4D8BA6-A913-D6DE-3DFB-ECCFF57F22A5}"/>
                </a:ext>
              </a:extLst>
            </p:cNvPr>
            <p:cNvSpPr/>
            <p:nvPr/>
          </p:nvSpPr>
          <p:spPr>
            <a:xfrm>
              <a:off x="339852" y="59473"/>
              <a:ext cx="745047"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heatmap</a:t>
              </a:r>
              <a:endParaRPr lang="en-IN" sz="1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A244E3E3-B9C3-6CFE-B560-AC984F0E7248}"/>
                </a:ext>
              </a:extLst>
            </p:cNvPr>
            <p:cNvSpPr/>
            <p:nvPr/>
          </p:nvSpPr>
          <p:spPr>
            <a:xfrm>
              <a:off x="899160" y="59473"/>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CDCDC"/>
                  </a:solidFill>
                  <a:effectLst/>
                  <a:latin typeface="Courier New" panose="02070309020205020404" pitchFamily="49" charset="0"/>
                  <a:ea typeface="Courier New" panose="02070309020205020404" pitchFamily="49"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B3928732-B591-B450-7F78-CB1828D172D6}"/>
                </a:ext>
              </a:extLst>
            </p:cNvPr>
            <p:cNvSpPr/>
            <p:nvPr/>
          </p:nvSpPr>
          <p:spPr>
            <a:xfrm>
              <a:off x="979932" y="59473"/>
              <a:ext cx="850820"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df1.corr</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05061D9A-5A6B-56D3-6425-3CCEE2134BAE}"/>
                </a:ext>
              </a:extLst>
            </p:cNvPr>
            <p:cNvSpPr/>
            <p:nvPr/>
          </p:nvSpPr>
          <p:spPr>
            <a:xfrm>
              <a:off x="1620393" y="59473"/>
              <a:ext cx="214043"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CDCDC"/>
                  </a:solidFill>
                  <a:effectLst/>
                  <a:latin typeface="Courier New" panose="02070309020205020404" pitchFamily="49" charset="0"/>
                  <a:ea typeface="Courier New" panose="02070309020205020404" pitchFamily="49"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10B82620-A1A5-0D88-3845-EA79FF5A3296}"/>
                </a:ext>
              </a:extLst>
            </p:cNvPr>
            <p:cNvSpPr/>
            <p:nvPr/>
          </p:nvSpPr>
          <p:spPr>
            <a:xfrm>
              <a:off x="1780389" y="59473"/>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CDCDC"/>
                  </a:solidFill>
                  <a:effectLst/>
                  <a:latin typeface="Courier New" panose="02070309020205020404" pitchFamily="49" charset="0"/>
                  <a:ea typeface="Courier New" panose="02070309020205020404" pitchFamily="49"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318B0507-DCA1-02BC-3753-A8CBD4822AA2}"/>
                </a:ext>
              </a:extLst>
            </p:cNvPr>
            <p:cNvSpPr/>
            <p:nvPr/>
          </p:nvSpPr>
          <p:spPr>
            <a:xfrm>
              <a:off x="1861185" y="59473"/>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DED571B6-CD27-203E-8C6A-E176C8A9434D}"/>
                </a:ext>
              </a:extLst>
            </p:cNvPr>
            <p:cNvSpPr/>
            <p:nvPr/>
          </p:nvSpPr>
          <p:spPr>
            <a:xfrm>
              <a:off x="1940433" y="59473"/>
              <a:ext cx="63963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annot=</a:t>
              </a:r>
              <a:endParaRPr lang="en-IN" sz="1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A4EDB3B0-E105-081C-979E-4A017BF38055}"/>
                </a:ext>
              </a:extLst>
            </p:cNvPr>
            <p:cNvSpPr/>
            <p:nvPr/>
          </p:nvSpPr>
          <p:spPr>
            <a:xfrm>
              <a:off x="2420493" y="59473"/>
              <a:ext cx="426837"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569CD6"/>
                  </a:solidFill>
                  <a:effectLst/>
                  <a:latin typeface="Courier New" panose="02070309020205020404" pitchFamily="49" charset="0"/>
                  <a:ea typeface="Courier New" panose="02070309020205020404" pitchFamily="49" charset="0"/>
                </a:rPr>
                <a:t>True</a:t>
              </a:r>
              <a:endParaRPr lang="en-IN" sz="1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B4A02F82-33CA-3BBA-C640-1CE25FADA571}"/>
                </a:ext>
              </a:extLst>
            </p:cNvPr>
            <p:cNvSpPr/>
            <p:nvPr/>
          </p:nvSpPr>
          <p:spPr>
            <a:xfrm>
              <a:off x="2740787" y="59473"/>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CDCDC"/>
                  </a:solidFill>
                  <a:effectLst/>
                  <a:latin typeface="Courier New" panose="02070309020205020404" pitchFamily="49" charset="0"/>
                  <a:ea typeface="Courier New" panose="02070309020205020404" pitchFamily="49"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2A7E6410-41CA-7605-E1BE-BAC9486CA17E}"/>
                </a:ext>
              </a:extLst>
            </p:cNvPr>
            <p:cNvSpPr/>
            <p:nvPr/>
          </p:nvSpPr>
          <p:spPr>
            <a:xfrm>
              <a:off x="2821559" y="59473"/>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E21061D7-5756-6A18-2142-73B54ACD37DB}"/>
                </a:ext>
              </a:extLst>
            </p:cNvPr>
            <p:cNvSpPr/>
            <p:nvPr/>
          </p:nvSpPr>
          <p:spPr>
            <a:xfrm>
              <a:off x="2900807" y="59473"/>
              <a:ext cx="534572"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cmap=</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64979EB8-B84B-7B25-040F-7E0B8179E8DF}"/>
                </a:ext>
              </a:extLst>
            </p:cNvPr>
            <p:cNvSpPr/>
            <p:nvPr/>
          </p:nvSpPr>
          <p:spPr>
            <a:xfrm>
              <a:off x="3301619" y="59473"/>
              <a:ext cx="1065220"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CE9178"/>
                  </a:solidFill>
                  <a:effectLst/>
                  <a:latin typeface="Courier New" panose="02070309020205020404" pitchFamily="49" charset="0"/>
                  <a:ea typeface="Courier New" panose="02070309020205020404" pitchFamily="49" charset="0"/>
                </a:rPr>
                <a:t>"coolwarm"</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A98CA942-7292-974A-D091-6FE2B4A509E6}"/>
                </a:ext>
              </a:extLst>
            </p:cNvPr>
            <p:cNvSpPr/>
            <p:nvPr/>
          </p:nvSpPr>
          <p:spPr>
            <a:xfrm>
              <a:off x="4101719" y="59473"/>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CDCDC"/>
                  </a:solidFill>
                  <a:effectLst/>
                  <a:latin typeface="Courier New" panose="02070309020205020404" pitchFamily="49" charset="0"/>
                  <a:ea typeface="Courier New" panose="02070309020205020404" pitchFamily="49"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A6F9A825-B735-EF28-B094-CF61DCEB3130}"/>
                </a:ext>
              </a:extLst>
            </p:cNvPr>
            <p:cNvSpPr/>
            <p:nvPr/>
          </p:nvSpPr>
          <p:spPr>
            <a:xfrm>
              <a:off x="4180967" y="59473"/>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Shape 27346">
              <a:extLst>
                <a:ext uri="{FF2B5EF4-FFF2-40B4-BE49-F238E27FC236}">
                  <a16:creationId xmlns:a16="http://schemas.microsoft.com/office/drawing/2014/main" id="{B9FD6B6C-6A3F-6EF1-6B5D-65EFA80D82E6}"/>
                </a:ext>
              </a:extLst>
            </p:cNvPr>
            <p:cNvSpPr/>
            <p:nvPr/>
          </p:nvSpPr>
          <p:spPr>
            <a:xfrm>
              <a:off x="0" y="181660"/>
              <a:ext cx="5312029" cy="181356"/>
            </a:xfrm>
            <a:custGeom>
              <a:avLst/>
              <a:gdLst/>
              <a:ahLst/>
              <a:cxnLst/>
              <a:rect l="0" t="0" r="0" b="0"/>
              <a:pathLst>
                <a:path w="5312029" h="181356">
                  <a:moveTo>
                    <a:pt x="0" y="0"/>
                  </a:moveTo>
                  <a:lnTo>
                    <a:pt x="5312029" y="0"/>
                  </a:lnTo>
                  <a:lnTo>
                    <a:pt x="5312029" y="181356"/>
                  </a:lnTo>
                  <a:lnTo>
                    <a:pt x="0" y="181356"/>
                  </a:lnTo>
                  <a:lnTo>
                    <a:pt x="0" y="0"/>
                  </a:lnTo>
                </a:path>
              </a:pathLst>
            </a:custGeom>
            <a:ln w="0" cap="flat">
              <a:miter lim="127000"/>
            </a:ln>
          </p:spPr>
          <p:style>
            <a:lnRef idx="0">
              <a:srgbClr val="000000">
                <a:alpha val="0"/>
              </a:srgbClr>
            </a:lnRef>
            <a:fillRef idx="1">
              <a:srgbClr val="1E1E1E"/>
            </a:fillRef>
            <a:effectRef idx="0">
              <a:scrgbClr r="0" g="0" b="0"/>
            </a:effectRef>
            <a:fontRef idx="none"/>
          </p:style>
          <p:txBody>
            <a:bodyPr/>
            <a:lstStyle/>
            <a:p>
              <a:endParaRPr lang="en-IN"/>
            </a:p>
          </p:txBody>
        </p:sp>
        <p:sp>
          <p:nvSpPr>
            <p:cNvPr id="25" name="Rectangle 24">
              <a:extLst>
                <a:ext uri="{FF2B5EF4-FFF2-40B4-BE49-F238E27FC236}">
                  <a16:creationId xmlns:a16="http://schemas.microsoft.com/office/drawing/2014/main" id="{5930AC4D-320A-A49E-78D4-F603D7D6F0FD}"/>
                </a:ext>
              </a:extLst>
            </p:cNvPr>
            <p:cNvSpPr/>
            <p:nvPr/>
          </p:nvSpPr>
          <p:spPr>
            <a:xfrm>
              <a:off x="18288" y="241210"/>
              <a:ext cx="959803"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plt.title</a:t>
              </a:r>
              <a:endParaRPr lang="en-IN"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86DDFB26-C0D3-788D-782D-807F57E5812C}"/>
                </a:ext>
              </a:extLst>
            </p:cNvPr>
            <p:cNvSpPr/>
            <p:nvPr/>
          </p:nvSpPr>
          <p:spPr>
            <a:xfrm>
              <a:off x="739140" y="241210"/>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CDCDC"/>
                  </a:solidFill>
                  <a:effectLst/>
                  <a:latin typeface="Courier New" panose="02070309020205020404" pitchFamily="49" charset="0"/>
                  <a:ea typeface="Courier New" panose="02070309020205020404" pitchFamily="49"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76182128-96DC-DC96-72FE-DF09812D67D1}"/>
                </a:ext>
              </a:extLst>
            </p:cNvPr>
            <p:cNvSpPr/>
            <p:nvPr/>
          </p:nvSpPr>
          <p:spPr>
            <a:xfrm>
              <a:off x="819912" y="241210"/>
              <a:ext cx="1278370"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CE9178"/>
                  </a:solidFill>
                  <a:effectLst/>
                  <a:latin typeface="Courier New" panose="02070309020205020404" pitchFamily="49" charset="0"/>
                  <a:ea typeface="Courier New" panose="02070309020205020404" pitchFamily="49" charset="0"/>
                </a:rPr>
                <a:t>"Correlation</a:t>
              </a:r>
              <a:endParaRPr lang="en-IN" sz="1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D424A8B2-61EF-6FD6-CF6E-8BE44922A1D9}"/>
                </a:ext>
              </a:extLst>
            </p:cNvPr>
            <p:cNvSpPr/>
            <p:nvPr/>
          </p:nvSpPr>
          <p:spPr>
            <a:xfrm>
              <a:off x="1780413" y="241210"/>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CE9178"/>
                  </a:solidFill>
                  <a:effectLst/>
                  <a:latin typeface="Courier New" panose="02070309020205020404" pitchFamily="49" charset="0"/>
                  <a:ea typeface="Courier New" panose="02070309020205020404" pitchFamily="49"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1225D278-4A4F-77F5-0F24-4A39D14EFEF3}"/>
                </a:ext>
              </a:extLst>
            </p:cNvPr>
            <p:cNvSpPr/>
            <p:nvPr/>
          </p:nvSpPr>
          <p:spPr>
            <a:xfrm>
              <a:off x="1861185" y="241210"/>
              <a:ext cx="850820"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CE9178"/>
                  </a:solidFill>
                  <a:effectLst/>
                  <a:latin typeface="Courier New" panose="02070309020205020404" pitchFamily="49" charset="0"/>
                  <a:ea typeface="Courier New" panose="02070309020205020404" pitchFamily="49" charset="0"/>
                </a:rPr>
                <a:t>Heatmap"</a:t>
              </a:r>
              <a:endParaRPr lang="en-IN" sz="1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D6F39D12-8B9A-32BD-2F09-90DF1646EEF3}"/>
                </a:ext>
              </a:extLst>
            </p:cNvPr>
            <p:cNvSpPr/>
            <p:nvPr/>
          </p:nvSpPr>
          <p:spPr>
            <a:xfrm>
              <a:off x="2501265" y="241210"/>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CDCDC"/>
                  </a:solidFill>
                  <a:effectLst/>
                  <a:latin typeface="Courier New" panose="02070309020205020404" pitchFamily="49" charset="0"/>
                  <a:ea typeface="Courier New" panose="02070309020205020404" pitchFamily="49"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E52EFC7D-BF8F-6CD5-A228-A40DBE327565}"/>
                </a:ext>
              </a:extLst>
            </p:cNvPr>
            <p:cNvSpPr/>
            <p:nvPr/>
          </p:nvSpPr>
          <p:spPr>
            <a:xfrm>
              <a:off x="2580513" y="241210"/>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32" name="Shape 27347">
              <a:extLst>
                <a:ext uri="{FF2B5EF4-FFF2-40B4-BE49-F238E27FC236}">
                  <a16:creationId xmlns:a16="http://schemas.microsoft.com/office/drawing/2014/main" id="{4764C165-9F55-8741-C9DB-7CFB26C2E108}"/>
                </a:ext>
              </a:extLst>
            </p:cNvPr>
            <p:cNvSpPr/>
            <p:nvPr/>
          </p:nvSpPr>
          <p:spPr>
            <a:xfrm>
              <a:off x="0" y="363017"/>
              <a:ext cx="5312029" cy="179832"/>
            </a:xfrm>
            <a:custGeom>
              <a:avLst/>
              <a:gdLst/>
              <a:ahLst/>
              <a:cxnLst/>
              <a:rect l="0" t="0" r="0" b="0"/>
              <a:pathLst>
                <a:path w="5312029" h="179832">
                  <a:moveTo>
                    <a:pt x="0" y="0"/>
                  </a:moveTo>
                  <a:lnTo>
                    <a:pt x="5312029" y="0"/>
                  </a:lnTo>
                  <a:lnTo>
                    <a:pt x="5312029" y="179832"/>
                  </a:lnTo>
                  <a:lnTo>
                    <a:pt x="0" y="179832"/>
                  </a:lnTo>
                  <a:lnTo>
                    <a:pt x="0" y="0"/>
                  </a:lnTo>
                </a:path>
              </a:pathLst>
            </a:custGeom>
            <a:ln w="0" cap="flat">
              <a:miter lim="127000"/>
            </a:ln>
          </p:spPr>
          <p:style>
            <a:lnRef idx="0">
              <a:srgbClr val="000000">
                <a:alpha val="0"/>
              </a:srgbClr>
            </a:lnRef>
            <a:fillRef idx="1">
              <a:srgbClr val="1E1E1E"/>
            </a:fillRef>
            <a:effectRef idx="0">
              <a:scrgbClr r="0" g="0" b="0"/>
            </a:effectRef>
            <a:fontRef idx="none"/>
          </p:style>
          <p:txBody>
            <a:bodyPr/>
            <a:lstStyle/>
            <a:p>
              <a:endParaRPr lang="en-IN"/>
            </a:p>
          </p:txBody>
        </p:sp>
        <p:sp>
          <p:nvSpPr>
            <p:cNvPr id="33" name="Rectangle 32">
              <a:extLst>
                <a:ext uri="{FF2B5EF4-FFF2-40B4-BE49-F238E27FC236}">
                  <a16:creationId xmlns:a16="http://schemas.microsoft.com/office/drawing/2014/main" id="{ED6C9228-77F0-2515-930E-01AA13B43307}"/>
                </a:ext>
              </a:extLst>
            </p:cNvPr>
            <p:cNvSpPr/>
            <p:nvPr/>
          </p:nvSpPr>
          <p:spPr>
            <a:xfrm>
              <a:off x="18288" y="421042"/>
              <a:ext cx="852782"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plt.show</a:t>
              </a:r>
              <a:endParaRPr lang="en-IN" sz="110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39B54B70-9F3C-1007-F949-40ACDACF45D4}"/>
                </a:ext>
              </a:extLst>
            </p:cNvPr>
            <p:cNvSpPr/>
            <p:nvPr/>
          </p:nvSpPr>
          <p:spPr>
            <a:xfrm>
              <a:off x="659892" y="421042"/>
              <a:ext cx="2124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CDCDC"/>
                  </a:solidFill>
                  <a:effectLst/>
                  <a:latin typeface="Courier New" panose="02070309020205020404" pitchFamily="49" charset="0"/>
                  <a:ea typeface="Courier New" panose="02070309020205020404" pitchFamily="49"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1C9C1460-40F0-C45B-9260-E0113E491DC0}"/>
                </a:ext>
              </a:extLst>
            </p:cNvPr>
            <p:cNvSpPr/>
            <p:nvPr/>
          </p:nvSpPr>
          <p:spPr>
            <a:xfrm>
              <a:off x="818388" y="421042"/>
              <a:ext cx="107021" cy="1628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50">
                  <a:solidFill>
                    <a:srgbClr val="D4D4D4"/>
                  </a:solidFill>
                  <a:effectLst/>
                  <a:latin typeface="Courier New" panose="02070309020205020404" pitchFamily="49" charset="0"/>
                  <a:ea typeface="Courier New" panose="02070309020205020404" pitchFamily="49"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36" name="Shape 27348">
              <a:extLst>
                <a:ext uri="{FF2B5EF4-FFF2-40B4-BE49-F238E27FC236}">
                  <a16:creationId xmlns:a16="http://schemas.microsoft.com/office/drawing/2014/main" id="{BD689407-C47C-D175-659B-7E825AFAB854}"/>
                </a:ext>
              </a:extLst>
            </p:cNvPr>
            <p:cNvSpPr/>
            <p:nvPr/>
          </p:nvSpPr>
          <p:spPr>
            <a:xfrm>
              <a:off x="0" y="542849"/>
              <a:ext cx="5312029" cy="4385183"/>
            </a:xfrm>
            <a:custGeom>
              <a:avLst/>
              <a:gdLst/>
              <a:ahLst/>
              <a:cxnLst/>
              <a:rect l="0" t="0" r="0" b="0"/>
              <a:pathLst>
                <a:path w="5312029" h="4385183">
                  <a:moveTo>
                    <a:pt x="0" y="0"/>
                  </a:moveTo>
                  <a:lnTo>
                    <a:pt x="5312029" y="0"/>
                  </a:lnTo>
                  <a:lnTo>
                    <a:pt x="5312029" y="4385183"/>
                  </a:lnTo>
                  <a:lnTo>
                    <a:pt x="0" y="43851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37" name="Rectangle 36">
              <a:extLst>
                <a:ext uri="{FF2B5EF4-FFF2-40B4-BE49-F238E27FC236}">
                  <a16:creationId xmlns:a16="http://schemas.microsoft.com/office/drawing/2014/main" id="{F54597D3-32BE-338E-B554-85E412602150}"/>
                </a:ext>
              </a:extLst>
            </p:cNvPr>
            <p:cNvSpPr/>
            <p:nvPr/>
          </p:nvSpPr>
          <p:spPr>
            <a:xfrm>
              <a:off x="5124704" y="4619482"/>
              <a:ext cx="59551" cy="2423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350">
                  <a:solidFill>
                    <a:srgbClr val="57595D"/>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38" name="Picture 37">
              <a:extLst>
                <a:ext uri="{FF2B5EF4-FFF2-40B4-BE49-F238E27FC236}">
                  <a16:creationId xmlns:a16="http://schemas.microsoft.com/office/drawing/2014/main" id="{3AB6B841-C2D9-4014-01A3-2DC59D8426E8}"/>
                </a:ext>
              </a:extLst>
            </p:cNvPr>
            <p:cNvPicPr/>
            <p:nvPr/>
          </p:nvPicPr>
          <p:blipFill>
            <a:blip r:embed="rId2"/>
            <a:stretch>
              <a:fillRect/>
            </a:stretch>
          </p:blipFill>
          <p:spPr>
            <a:xfrm>
              <a:off x="18034" y="720522"/>
              <a:ext cx="5105400" cy="4029075"/>
            </a:xfrm>
            <a:prstGeom prst="rect">
              <a:avLst/>
            </a:prstGeom>
          </p:spPr>
        </p:pic>
      </p:grpSp>
      <p:pic>
        <p:nvPicPr>
          <p:cNvPr id="41" name="Content Placeholder 40">
            <a:extLst>
              <a:ext uri="{FF2B5EF4-FFF2-40B4-BE49-F238E27FC236}">
                <a16:creationId xmlns:a16="http://schemas.microsoft.com/office/drawing/2014/main" id="{AB717AE3-C0C1-225E-B0FE-28390B7317CC}"/>
              </a:ext>
            </a:extLst>
          </p:cNvPr>
          <p:cNvPicPr>
            <a:picLocks noGrp="1"/>
          </p:cNvPicPr>
          <p:nvPr>
            <p:ph sz="half" idx="2"/>
          </p:nvPr>
        </p:nvPicPr>
        <p:blipFill>
          <a:blip r:embed="rId3"/>
          <a:stretch>
            <a:fillRect/>
          </a:stretch>
        </p:blipFill>
        <p:spPr>
          <a:xfrm>
            <a:off x="6627952" y="2010878"/>
            <a:ext cx="4645025" cy="4116552"/>
          </a:xfrm>
          <a:prstGeom prst="rect">
            <a:avLst/>
          </a:prstGeom>
        </p:spPr>
      </p:pic>
    </p:spTree>
    <p:extLst>
      <p:ext uri="{BB962C8B-B14F-4D97-AF65-F5344CB8AC3E}">
        <p14:creationId xmlns:p14="http://schemas.microsoft.com/office/powerpoint/2010/main" val="37933889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148</TotalTime>
  <Words>661</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MT</vt:lpstr>
      <vt:lpstr>Times New Roman</vt:lpstr>
      <vt:lpstr>zeitung</vt:lpstr>
      <vt:lpstr>Gallery</vt:lpstr>
      <vt:lpstr>Marketing Targets</vt:lpstr>
      <vt:lpstr>Team:</vt:lpstr>
      <vt:lpstr>Abstract:</vt:lpstr>
      <vt:lpstr>Problem Statement:</vt:lpstr>
      <vt:lpstr>Attribute information</vt:lpstr>
      <vt:lpstr>VISUALIZATION:  Finding nan values</vt:lpstr>
      <vt:lpstr>Dropping nan values:</vt:lpstr>
      <vt:lpstr>Label encoding to convert string into numerical:</vt:lpstr>
      <vt:lpstr>CORRELATION MATRIX:</vt:lpstr>
      <vt:lpstr>Model selection</vt:lpstr>
      <vt:lpstr>ACCURACY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Targets</dc:title>
  <dc:creator>vishwaan reddy banda</dc:creator>
  <cp:lastModifiedBy>vishwaan reddy banda</cp:lastModifiedBy>
  <cp:revision>8</cp:revision>
  <dcterms:created xsi:type="dcterms:W3CDTF">2022-09-30T00:26:08Z</dcterms:created>
  <dcterms:modified xsi:type="dcterms:W3CDTF">2022-11-19T03:32:59Z</dcterms:modified>
</cp:coreProperties>
</file>