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98"/>
    <a:srgbClr val="4DBB50"/>
    <a:srgbClr val="238E4B"/>
    <a:srgbClr val="DCDBA1"/>
    <a:srgbClr val="A1DBA2"/>
    <a:srgbClr val="FCB7C1"/>
    <a:srgbClr val="88CEEB"/>
    <a:srgbClr val="CC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3FEFB-2D06-4151-A1CB-249D40935C06}" v="840" dt="2025-04-13T05:50:25.782"/>
    <p1510:client id="{7F80AC85-1AA4-776D-93CA-8149EE2F36FA}" v="570" dt="2025-04-13T05:36:05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A23D-81EE-C36C-F0CA-CEC9A19E7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FB914-5ACD-DA01-9CAF-F6FE9EDE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A8DE-FE23-BBE0-6438-F285C0A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5922B-7B81-D8C5-2768-59D170DE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291F-D760-8668-7057-2A4FAB5D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25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F12C-F509-5393-19BF-F372C41B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63D97-0BDC-9DD7-18FF-35331B8F2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87B0-E076-812A-DEA8-9F029EFE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639C-559B-B10D-57B8-42FC8D30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EE65-0D95-DCA4-86A8-63A3F45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9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2B3B5-812F-1ABD-74AD-21674EA7E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279CB-9E36-7C7E-91E5-9F10964F6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BBAFF-C1F1-F2CB-E3B5-3A961DCA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A160-2E72-7817-5AF8-CBF92A19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E294-2A2F-47E5-A16E-F83DECC1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7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21D2-C218-AC6A-0D5E-C1D98825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068B-D4D3-E9D1-AED3-CF9C9B16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0EBF-BD29-1A78-DC99-EBB7E0FE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BAAD0-49AB-1F0F-E487-CB78C670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C2F5-26C2-B86C-1C0E-FB114C82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5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B0BB-F674-4F6C-B0C7-50A1ADFD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FABA-00CC-2577-A5B2-F1F6A4C4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7945-01BC-F595-F0D1-59D6CEDA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B6DD6-B85B-29FE-057D-409AA47A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6DA4-7860-2600-1835-37DD6D1B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4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8DDE-6BE3-CAC9-8790-192D5F3A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98E4-EB8A-0E87-2264-E8C4905EC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4FDB9-1798-DD44-2BCA-BC2D3D104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E4E7-C7B1-CAD2-183C-1F50F7C9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B3607-CC9C-0B7F-766E-808A9464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6142-BA04-A0E3-90A0-3A3AA542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1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2EAD-AFEE-0A43-5E00-84390643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0D3AB-0894-57DF-B1C5-8EDAED1F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D527-D3EE-62CE-E990-38F1235CA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F76A5-D79C-A556-2B5E-4BC19EA8E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3CFA8-39AE-3AB9-0606-F16A6A1C4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01BA7-3080-1E04-86EC-C7AE85E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F0DFE-9A45-0895-50AE-F26DEDAF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6F403-1AB0-6240-BA96-93A0E959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1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77BE-51C8-D0E6-2C7F-F9BF25DE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B6D87-C918-A65A-5B33-956089AF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D6661-7CD1-4F3F-2A7D-0B0F25C7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13346-B6FA-D328-F412-987C19DE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41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1DBF8-9583-394C-E475-C13D7730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C6D46-CCED-342D-8173-C1BC98D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47232-6B51-BADA-B524-11687227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1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E87D-90FB-8D23-C064-C2C2736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9A92-B942-C3BD-FD18-3CE2CFE8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A6A6A-F395-E1E6-B19B-59820537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0E8D5-A6AF-BB3B-480F-17F35852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42815-9DA8-E8BC-A53A-ABF5B4FC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3A5D6-1A0A-8785-99F3-BEA751CC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3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43B6-F972-1641-8CA8-397301F0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69ADA-CC33-3C03-52B6-11723CE0F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0BE5C-4922-BAB1-F8AB-8C34B12D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AA9C0-1278-1ABC-17FF-80AEF34D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45492-691D-9BBC-8DDB-A30A21EC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07528-82F7-6F80-E6D5-EC4B162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4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2960E-3ACA-D656-9906-5138FC38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5E50F-3626-CEE4-9421-D80A8DBE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230B-30D0-43A6-4B79-5713A5307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274F-EECB-41F1-AAF8-1BFFE4A9B72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1C59-0546-3F4B-1D94-4EF99262B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BA44-5BD2-5E36-9CED-0765D6853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ACD3-49EE-4F44-8CE4-5F614E8C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BA360C-6145-A5B1-55F7-69F3F82D27B4}"/>
              </a:ext>
            </a:extLst>
          </p:cNvPr>
          <p:cNvSpPr txBox="1"/>
          <p:nvPr/>
        </p:nvSpPr>
        <p:spPr>
          <a:xfrm>
            <a:off x="196645" y="138743"/>
            <a:ext cx="1149391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000">
                <a:latin typeface="Arial Rounded MT Bold"/>
              </a:rPr>
              <a:t>Attention based U-Net for Segmentation and Classification of Landcovers</a:t>
            </a:r>
            <a:endParaRPr lang="en-IN" sz="200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FA37A-AFBC-5825-1E02-F8783874A393}"/>
              </a:ext>
            </a:extLst>
          </p:cNvPr>
          <p:cNvSpPr txBox="1"/>
          <p:nvPr/>
        </p:nvSpPr>
        <p:spPr>
          <a:xfrm>
            <a:off x="-377" y="3162998"/>
            <a:ext cx="13870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1200" err="1">
                <a:ea typeface="+mn-lt"/>
                <a:cs typeface="+mn-lt"/>
              </a:rPr>
              <a:t>DeepGlobe</a:t>
            </a:r>
            <a:r>
              <a:rPr lang="en-IN" sz="1200">
                <a:ea typeface="+mn-lt"/>
                <a:cs typeface="+mn-lt"/>
              </a:rPr>
              <a:t> Land Cover Classification dataset</a:t>
            </a:r>
            <a:endParaRPr lang="en-US" sz="120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14A2D-D72A-D016-4246-1CB3C87C235E}"/>
              </a:ext>
            </a:extLst>
          </p:cNvPr>
          <p:cNvSpPr/>
          <p:nvPr/>
        </p:nvSpPr>
        <p:spPr>
          <a:xfrm>
            <a:off x="3234264" y="1593877"/>
            <a:ext cx="989747" cy="5097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Input</a:t>
            </a:r>
            <a:br>
              <a:rPr lang="en-IN" sz="1200"/>
            </a:br>
            <a:r>
              <a:rPr lang="en-IN" sz="1200">
                <a:solidFill>
                  <a:sysClr val="windowText" lastClr="000000"/>
                </a:solidFill>
              </a:rPr>
              <a:t>256x256x3</a:t>
            </a:r>
            <a:endParaRPr lang="en-IN" sz="1200">
              <a:solidFill>
                <a:sysClr val="windowText" lastClr="000000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B992-5D27-7125-E0AC-0C0DE6BD7ECF}"/>
              </a:ext>
            </a:extLst>
          </p:cNvPr>
          <p:cNvSpPr txBox="1"/>
          <p:nvPr/>
        </p:nvSpPr>
        <p:spPr>
          <a:xfrm>
            <a:off x="1750096" y="3162997"/>
            <a:ext cx="1165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1200">
                <a:ea typeface="+mn-lt"/>
                <a:cs typeface="+mn-lt"/>
              </a:rPr>
              <a:t>Image Resizing and augmentation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2A0D0-0E3D-C905-CA09-E1E6EEB31C0F}"/>
              </a:ext>
            </a:extLst>
          </p:cNvPr>
          <p:cNvSpPr/>
          <p:nvPr/>
        </p:nvSpPr>
        <p:spPr>
          <a:xfrm>
            <a:off x="3523373" y="2392473"/>
            <a:ext cx="1106977" cy="627323"/>
          </a:xfrm>
          <a:prstGeom prst="rect">
            <a:avLst/>
          </a:prstGeom>
          <a:solidFill>
            <a:srgbClr val="FCB7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EncoderLevel1</a:t>
            </a:r>
          </a:p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256x256x32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EEF3DA-E956-D38E-D7B7-9BD5EA4345EF}"/>
              </a:ext>
            </a:extLst>
          </p:cNvPr>
          <p:cNvSpPr/>
          <p:nvPr/>
        </p:nvSpPr>
        <p:spPr>
          <a:xfrm>
            <a:off x="4416645" y="4231349"/>
            <a:ext cx="1142147" cy="627323"/>
          </a:xfrm>
          <a:prstGeom prst="rect">
            <a:avLst/>
          </a:prstGeom>
          <a:solidFill>
            <a:srgbClr val="FCB7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EncoderLevel3</a:t>
            </a:r>
          </a:p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64x64x128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977D-B817-20ED-4170-797D358508B1}"/>
              </a:ext>
            </a:extLst>
          </p:cNvPr>
          <p:cNvSpPr/>
          <p:nvPr/>
        </p:nvSpPr>
        <p:spPr>
          <a:xfrm>
            <a:off x="3972028" y="3328561"/>
            <a:ext cx="1106977" cy="615945"/>
          </a:xfrm>
          <a:prstGeom prst="rect">
            <a:avLst/>
          </a:prstGeom>
          <a:solidFill>
            <a:srgbClr val="FCB7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EncoderLevel2</a:t>
            </a:r>
          </a:p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128x128x64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2CE85-365A-FBB6-20D0-45684D71D363}"/>
              </a:ext>
            </a:extLst>
          </p:cNvPr>
          <p:cNvSpPr/>
          <p:nvPr/>
        </p:nvSpPr>
        <p:spPr>
          <a:xfrm>
            <a:off x="4788678" y="5139825"/>
            <a:ext cx="1118700" cy="627323"/>
          </a:xfrm>
          <a:prstGeom prst="rect">
            <a:avLst/>
          </a:prstGeom>
          <a:solidFill>
            <a:srgbClr val="FCB7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EncoderLevel4</a:t>
            </a:r>
          </a:p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32x32x256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ADEA4C-6B11-D3AE-A21C-672028A79D5D}"/>
              </a:ext>
            </a:extLst>
          </p:cNvPr>
          <p:cNvSpPr/>
          <p:nvPr/>
        </p:nvSpPr>
        <p:spPr>
          <a:xfrm>
            <a:off x="5738633" y="6091934"/>
            <a:ext cx="1235931" cy="627323"/>
          </a:xfrm>
          <a:prstGeom prst="rect">
            <a:avLst/>
          </a:prstGeom>
          <a:solidFill>
            <a:srgbClr val="FCB7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Bottle Neck</a:t>
            </a:r>
          </a:p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16x16x512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B3CA3-7322-17F6-7A91-9FF65DC06B2B}"/>
              </a:ext>
            </a:extLst>
          </p:cNvPr>
          <p:cNvSpPr/>
          <p:nvPr/>
        </p:nvSpPr>
        <p:spPr>
          <a:xfrm>
            <a:off x="6920089" y="5139822"/>
            <a:ext cx="1106977" cy="627323"/>
          </a:xfrm>
          <a:prstGeom prst="rect">
            <a:avLst/>
          </a:prstGeom>
          <a:solidFill>
            <a:srgbClr val="88CE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DecoderLevel1</a:t>
            </a:r>
          </a:p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32x32x256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274425-2262-4782-26E5-81BF58BBD04D}"/>
              </a:ext>
            </a:extLst>
          </p:cNvPr>
          <p:cNvSpPr/>
          <p:nvPr/>
        </p:nvSpPr>
        <p:spPr>
          <a:xfrm>
            <a:off x="7301115" y="4231347"/>
            <a:ext cx="1106977" cy="627323"/>
          </a:xfrm>
          <a:prstGeom prst="rect">
            <a:avLst/>
          </a:prstGeom>
          <a:solidFill>
            <a:srgbClr val="88CE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DecoderLevel1</a:t>
            </a:r>
          </a:p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32x32x128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99DAB0-9A90-DC89-66F1-773952641318}"/>
              </a:ext>
            </a:extLst>
          </p:cNvPr>
          <p:cNvSpPr/>
          <p:nvPr/>
        </p:nvSpPr>
        <p:spPr>
          <a:xfrm>
            <a:off x="8212008" y="2395916"/>
            <a:ext cx="1106977" cy="627323"/>
          </a:xfrm>
          <a:prstGeom prst="rect">
            <a:avLst/>
          </a:prstGeom>
          <a:solidFill>
            <a:srgbClr val="88CE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DecoderLevel4</a:t>
            </a:r>
          </a:p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256x256x32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BADEB-92FD-8E83-F2A2-AB022981939E}"/>
              </a:ext>
            </a:extLst>
          </p:cNvPr>
          <p:cNvSpPr/>
          <p:nvPr/>
        </p:nvSpPr>
        <p:spPr>
          <a:xfrm>
            <a:off x="7898517" y="3358867"/>
            <a:ext cx="1106977" cy="613545"/>
          </a:xfrm>
          <a:prstGeom prst="rect">
            <a:avLst/>
          </a:prstGeom>
          <a:solidFill>
            <a:srgbClr val="88CE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DecoderLevel1</a:t>
            </a:r>
          </a:p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32x32x64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334499-2D81-0841-3288-041B2EFED1BD}"/>
              </a:ext>
            </a:extLst>
          </p:cNvPr>
          <p:cNvSpPr/>
          <p:nvPr/>
        </p:nvSpPr>
        <p:spPr>
          <a:xfrm>
            <a:off x="8516482" y="1597512"/>
            <a:ext cx="978024" cy="5097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IN" sz="1200">
                <a:solidFill>
                  <a:sysClr val="windowText" lastClr="000000"/>
                </a:solidFill>
              </a:rPr>
              <a:t>256x256x7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36CC31-6F51-8F2C-5511-0E77291838F9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4630350" y="2706135"/>
            <a:ext cx="1714786" cy="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7DB925E-AC29-263F-93F7-88D8BCE69A51}"/>
              </a:ext>
            </a:extLst>
          </p:cNvPr>
          <p:cNvSpPr/>
          <p:nvPr/>
        </p:nvSpPr>
        <p:spPr>
          <a:xfrm>
            <a:off x="6345136" y="2504892"/>
            <a:ext cx="404753" cy="409371"/>
          </a:xfrm>
          <a:prstGeom prst="ellipse">
            <a:avLst/>
          </a:prstGeom>
          <a:solidFill>
            <a:srgbClr val="4DBB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050">
                <a:ea typeface="Calibri"/>
                <a:cs typeface="Calibri"/>
              </a:rPr>
              <a:t>AG1</a:t>
            </a:r>
            <a:endParaRPr lang="en-US" sz="10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429240-DD4F-6A47-7054-F0E7D17AE42E}"/>
              </a:ext>
            </a:extLst>
          </p:cNvPr>
          <p:cNvSpPr/>
          <p:nvPr/>
        </p:nvSpPr>
        <p:spPr>
          <a:xfrm>
            <a:off x="6228457" y="4340324"/>
            <a:ext cx="404753" cy="409371"/>
          </a:xfrm>
          <a:prstGeom prst="ellipse">
            <a:avLst/>
          </a:prstGeom>
          <a:solidFill>
            <a:srgbClr val="4DBB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050">
                <a:ea typeface="Calibri"/>
                <a:cs typeface="Calibri"/>
              </a:rPr>
              <a:t>AG3</a:t>
            </a:r>
            <a:endParaRPr lang="en-IN" sz="16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51BC9A-7D28-B9F2-1745-2D5221911F8A}"/>
              </a:ext>
            </a:extLst>
          </p:cNvPr>
          <p:cNvSpPr/>
          <p:nvPr/>
        </p:nvSpPr>
        <p:spPr>
          <a:xfrm>
            <a:off x="6286101" y="3442958"/>
            <a:ext cx="404753" cy="409371"/>
          </a:xfrm>
          <a:prstGeom prst="ellipse">
            <a:avLst/>
          </a:prstGeom>
          <a:solidFill>
            <a:srgbClr val="4DBB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050">
                <a:ea typeface="Calibri"/>
                <a:cs typeface="Calibri"/>
              </a:rPr>
              <a:t>AG2</a:t>
            </a:r>
            <a:endParaRPr lang="en-IN" sz="105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CD5B8A-4F56-A886-9E38-AFB3CC566D42}"/>
              </a:ext>
            </a:extLst>
          </p:cNvPr>
          <p:cNvSpPr/>
          <p:nvPr/>
        </p:nvSpPr>
        <p:spPr>
          <a:xfrm>
            <a:off x="6211357" y="5248799"/>
            <a:ext cx="404753" cy="409371"/>
          </a:xfrm>
          <a:prstGeom prst="ellipse">
            <a:avLst/>
          </a:prstGeom>
          <a:solidFill>
            <a:srgbClr val="4DBB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050">
                <a:ea typeface="Calibri"/>
                <a:cs typeface="Calibri"/>
              </a:rPr>
              <a:t>AG4</a:t>
            </a:r>
            <a:endParaRPr lang="en-IN" sz="105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3FABAE-55F1-7BDC-3F3A-7225D68F1C70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386687" y="3486163"/>
            <a:ext cx="363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8067D6A-75E3-B4FF-9008-82A4F607F916}"/>
              </a:ext>
            </a:extLst>
          </p:cNvPr>
          <p:cNvSpPr/>
          <p:nvPr/>
        </p:nvSpPr>
        <p:spPr>
          <a:xfrm rot="15660000">
            <a:off x="2349549" y="1790180"/>
            <a:ext cx="2347649" cy="2283333"/>
          </a:xfrm>
          <a:prstGeom prst="arc">
            <a:avLst>
              <a:gd name="adj1" fmla="val 16200000"/>
              <a:gd name="adj2" fmla="val 2134922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0437E6-77CE-7B48-CCDC-1F32B74B9E01}"/>
              </a:ext>
            </a:extLst>
          </p:cNvPr>
          <p:cNvSpPr/>
          <p:nvPr/>
        </p:nvSpPr>
        <p:spPr>
          <a:xfrm>
            <a:off x="192894" y="4189171"/>
            <a:ext cx="3758214" cy="2408315"/>
          </a:xfrm>
          <a:prstGeom prst="rect">
            <a:avLst/>
          </a:prstGeom>
          <a:solidFill>
            <a:srgbClr val="FDFD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1200" b="1">
                <a:solidFill>
                  <a:schemeClr val="tx1"/>
                </a:solidFill>
              </a:rPr>
              <a:t>Attention  formula : AG1,AG2,AG3 &amp; AG4</a:t>
            </a:r>
            <a:br>
              <a:rPr lang="en-IN" sz="1200"/>
            </a:br>
            <a:r>
              <a:rPr lang="el-GR" sz="1200">
                <a:solidFill>
                  <a:schemeClr val="tx1"/>
                </a:solidFill>
              </a:rPr>
              <a:t>α = σ(ψ(</a:t>
            </a:r>
            <a:r>
              <a:rPr lang="en-IN" sz="1200" err="1">
                <a:solidFill>
                  <a:schemeClr val="tx1"/>
                </a:solidFill>
              </a:rPr>
              <a:t>ReLU</a:t>
            </a:r>
            <a:r>
              <a:rPr lang="en-IN" sz="1200">
                <a:solidFill>
                  <a:schemeClr val="tx1"/>
                </a:solidFill>
              </a:rPr>
              <a:t>(</a:t>
            </a:r>
            <a:r>
              <a:rPr lang="en-IN" sz="1200" err="1">
                <a:solidFill>
                  <a:schemeClr val="tx1"/>
                </a:solidFill>
              </a:rPr>
              <a:t>W_g·g</a:t>
            </a:r>
            <a:r>
              <a:rPr lang="en-IN" sz="1200">
                <a:solidFill>
                  <a:schemeClr val="tx1"/>
                </a:solidFill>
              </a:rPr>
              <a:t> + </a:t>
            </a:r>
            <a:r>
              <a:rPr lang="en-IN" sz="1200" err="1">
                <a:solidFill>
                  <a:schemeClr val="tx1"/>
                </a:solidFill>
              </a:rPr>
              <a:t>W_x·x</a:t>
            </a:r>
            <a:r>
              <a:rPr lang="en-IN" sz="1200">
                <a:solidFill>
                  <a:schemeClr val="tx1"/>
                </a:solidFill>
              </a:rPr>
              <a:t>)))   </a:t>
            </a:r>
            <a:br>
              <a:rPr lang="en-IN" sz="1200"/>
            </a:br>
            <a:r>
              <a:rPr lang="en-IN" sz="1200">
                <a:solidFill>
                  <a:schemeClr val="tx1"/>
                </a:solidFill>
              </a:rPr>
              <a:t>Output = </a:t>
            </a:r>
            <a:r>
              <a:rPr lang="el-GR" sz="1200">
                <a:solidFill>
                  <a:schemeClr val="tx1"/>
                </a:solidFill>
              </a:rPr>
              <a:t>α ⊙ </a:t>
            </a:r>
            <a:r>
              <a:rPr lang="en-IN" sz="1200">
                <a:solidFill>
                  <a:schemeClr val="tx1"/>
                </a:solidFill>
              </a:rPr>
              <a:t>x   </a:t>
            </a:r>
            <a:br>
              <a:rPr lang="en-IN" sz="1200"/>
            </a:br>
            <a:r>
              <a:rPr lang="en-IN" sz="1200">
                <a:solidFill>
                  <a:schemeClr val="tx1"/>
                </a:solidFill>
              </a:rPr>
              <a:t>g: Gating signal from decoder path   </a:t>
            </a:r>
            <a:br>
              <a:rPr lang="en-IN" sz="1200"/>
            </a:br>
            <a:r>
              <a:rPr lang="en-IN" sz="1200">
                <a:solidFill>
                  <a:schemeClr val="tx1"/>
                </a:solidFill>
              </a:rPr>
              <a:t>x: Skip features from encoder path   </a:t>
            </a:r>
            <a:br>
              <a:rPr lang="en-IN" sz="1200"/>
            </a:br>
            <a:r>
              <a:rPr lang="en-IN" sz="1200" err="1">
                <a:solidFill>
                  <a:schemeClr val="tx1"/>
                </a:solidFill>
              </a:rPr>
              <a:t>W_g</a:t>
            </a:r>
            <a:r>
              <a:rPr lang="en-IN" sz="1200">
                <a:solidFill>
                  <a:schemeClr val="tx1"/>
                </a:solidFill>
              </a:rPr>
              <a:t>, </a:t>
            </a:r>
            <a:r>
              <a:rPr lang="en-IN" sz="1200" err="1">
                <a:solidFill>
                  <a:schemeClr val="tx1"/>
                </a:solidFill>
              </a:rPr>
              <a:t>W_x</a:t>
            </a:r>
            <a:r>
              <a:rPr lang="en-IN" sz="1200">
                <a:solidFill>
                  <a:schemeClr val="tx1"/>
                </a:solidFill>
              </a:rPr>
              <a:t>: Learnable transformations (1×1 convolutions) </a:t>
            </a:r>
            <a:br>
              <a:rPr lang="en-IN" sz="1200"/>
            </a:br>
            <a:r>
              <a:rPr lang="el-GR" sz="1200">
                <a:solidFill>
                  <a:schemeClr val="tx1"/>
                </a:solidFill>
              </a:rPr>
              <a:t>ψ: </a:t>
            </a:r>
            <a:r>
              <a:rPr lang="en-IN" sz="1200">
                <a:solidFill>
                  <a:schemeClr val="tx1"/>
                </a:solidFill>
              </a:rPr>
              <a:t>Linear transformation reducing channels to 1   </a:t>
            </a:r>
            <a:br>
              <a:rPr lang="en-IN" sz="1200"/>
            </a:br>
            <a:r>
              <a:rPr lang="el-GR" sz="1200">
                <a:solidFill>
                  <a:schemeClr val="tx1"/>
                </a:solidFill>
              </a:rPr>
              <a:t>σ: </a:t>
            </a:r>
            <a:r>
              <a:rPr lang="en-IN" sz="1200">
                <a:solidFill>
                  <a:schemeClr val="tx1"/>
                </a:solidFill>
              </a:rPr>
              <a:t>Sigmoid activation function   </a:t>
            </a:r>
            <a:br>
              <a:rPr lang="en-IN" sz="1200"/>
            </a:br>
            <a:r>
              <a:rPr lang="en-IN" sz="1200">
                <a:solidFill>
                  <a:schemeClr val="tx1"/>
                </a:solidFill>
              </a:rPr>
              <a:t>⊙: Element-wise multiplication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858189-D24A-E640-71B9-3669AC7F689C}"/>
              </a:ext>
            </a:extLst>
          </p:cNvPr>
          <p:cNvCxnSpPr>
            <a:cxnSpLocks/>
            <a:stCxn id="10" idx="3"/>
            <a:endCxn id="27" idx="2"/>
          </p:cNvCxnSpPr>
          <p:nvPr/>
        </p:nvCxnSpPr>
        <p:spPr>
          <a:xfrm>
            <a:off x="5079005" y="3636534"/>
            <a:ext cx="1207096" cy="1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32B8C5-01E5-EAED-1A6C-797623F9456C}"/>
              </a:ext>
            </a:extLst>
          </p:cNvPr>
          <p:cNvCxnSpPr>
            <a:cxnSpLocks/>
            <a:stCxn id="9" idx="3"/>
            <a:endCxn id="26" idx="2"/>
          </p:cNvCxnSpPr>
          <p:nvPr/>
        </p:nvCxnSpPr>
        <p:spPr>
          <a:xfrm flipV="1">
            <a:off x="5558792" y="4545010"/>
            <a:ext cx="669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80E3B2-733D-619D-4549-C2B78D8852A0}"/>
              </a:ext>
            </a:extLst>
          </p:cNvPr>
          <p:cNvCxnSpPr>
            <a:cxnSpLocks/>
            <a:stCxn id="11" idx="3"/>
            <a:endCxn id="28" idx="2"/>
          </p:cNvCxnSpPr>
          <p:nvPr/>
        </p:nvCxnSpPr>
        <p:spPr>
          <a:xfrm flipV="1">
            <a:off x="5907378" y="5453485"/>
            <a:ext cx="30397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A698DB-1D7D-1EC9-D609-BB9BB8B1F957}"/>
              </a:ext>
            </a:extLst>
          </p:cNvPr>
          <p:cNvSpPr/>
          <p:nvPr/>
        </p:nvSpPr>
        <p:spPr>
          <a:xfrm>
            <a:off x="8608751" y="4154049"/>
            <a:ext cx="3522954" cy="2298978"/>
          </a:xfrm>
          <a:prstGeom prst="rect">
            <a:avLst/>
          </a:prstGeom>
          <a:solidFill>
            <a:srgbClr val="FDFD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cy-GB" sz="1200" b="1">
                <a:solidFill>
                  <a:schemeClr val="tx1"/>
                </a:solidFill>
              </a:rPr>
              <a:t>Loss Functions:</a:t>
            </a:r>
            <a:br>
              <a:rPr lang="cy-GB" sz="1200"/>
            </a:br>
            <a:r>
              <a:rPr lang="cy-GB" sz="1200">
                <a:solidFill>
                  <a:schemeClr val="tx1"/>
                </a:solidFill>
              </a:rPr>
              <a:t>1. Cross-Entropy Loss:      L_CE = -∑(y_i·log(ŷ_i))      y_i =&gt; true label and ŷ_i =&gt;predicted probability.      This loss ensures pixel-wise classification accuracy.</a:t>
            </a:r>
          </a:p>
          <a:p>
            <a:r>
              <a:rPr lang="cy-GB" sz="1200">
                <a:solidFill>
                  <a:schemeClr val="tx1"/>
                </a:solidFill>
              </a:rPr>
              <a:t>2. Dice Loss: L_Dice = 1 - (2·∑(y_i·ŷ_i))/(∑y_i² + ∑ŷ_i²)         </a:t>
            </a:r>
            <a:endParaRPr lang="en-IN" sz="1200">
              <a:solidFill>
                <a:schemeClr val="tx1"/>
              </a:solidFill>
            </a:endParaRPr>
          </a:p>
          <a:p>
            <a:r>
              <a:rPr lang="cy-GB" sz="1200">
                <a:solidFill>
                  <a:schemeClr val="tx1"/>
                </a:solidFill>
              </a:rPr>
              <a:t>This region-based loss measures spatial overlap between predicted and ground truth masks, making it robust to class imbalance common in satellite imagery.</a:t>
            </a:r>
            <a:endParaRPr lang="cy-GB" sz="120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cy-GB" sz="1200">
                <a:solidFill>
                  <a:schemeClr val="tx1"/>
                </a:solidFill>
              </a:rPr>
              <a:t>Combined Loss:   L = </a:t>
            </a:r>
            <a:r>
              <a:rPr lang="el-GR" sz="1200">
                <a:solidFill>
                  <a:schemeClr val="tx1"/>
                </a:solidFill>
              </a:rPr>
              <a:t>α·</a:t>
            </a:r>
            <a:r>
              <a:rPr lang="cy-GB" sz="1200">
                <a:solidFill>
                  <a:schemeClr val="tx1"/>
                </a:solidFill>
              </a:rPr>
              <a:t>L_CE + (1-</a:t>
            </a:r>
            <a:r>
              <a:rPr lang="el-GR" sz="1200">
                <a:solidFill>
                  <a:schemeClr val="tx1"/>
                </a:solidFill>
              </a:rPr>
              <a:t>α)·</a:t>
            </a:r>
            <a:r>
              <a:rPr lang="cy-GB" sz="1200">
                <a:solidFill>
                  <a:schemeClr val="tx1"/>
                </a:solidFill>
              </a:rPr>
              <a:t>L_Dice    </a:t>
            </a:r>
            <a:endParaRPr lang="en-IN" sz="1200">
              <a:solidFill>
                <a:schemeClr val="tx1"/>
              </a:solidFill>
            </a:endParaRPr>
          </a:p>
          <a:p>
            <a:r>
              <a:rPr lang="cy-GB" sz="1200">
                <a:solidFill>
                  <a:schemeClr val="tx1"/>
                </a:solidFill>
              </a:rPr>
              <a:t>Total loss is weighted sum of both losses</a:t>
            </a:r>
            <a:endParaRPr lang="en-IN" sz="120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A284BA-D412-B99A-9FBA-3F704F4AADD3}"/>
              </a:ext>
            </a:extLst>
          </p:cNvPr>
          <p:cNvCxnSpPr>
            <a:cxnSpLocks/>
            <a:stCxn id="24" idx="6"/>
            <a:endCxn id="19" idx="1"/>
          </p:cNvCxnSpPr>
          <p:nvPr/>
        </p:nvCxnSpPr>
        <p:spPr>
          <a:xfrm>
            <a:off x="6749889" y="2709578"/>
            <a:ext cx="1473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77DCEA-2C02-1A7B-4630-40B9BF2EBB17}"/>
              </a:ext>
            </a:extLst>
          </p:cNvPr>
          <p:cNvCxnSpPr>
            <a:cxnSpLocks/>
            <a:stCxn id="27" idx="6"/>
            <a:endCxn id="20" idx="1"/>
          </p:cNvCxnSpPr>
          <p:nvPr/>
        </p:nvCxnSpPr>
        <p:spPr>
          <a:xfrm>
            <a:off x="6690854" y="3647644"/>
            <a:ext cx="1207663" cy="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E00A98-FD12-084E-9EB6-67BD32738F12}"/>
              </a:ext>
            </a:extLst>
          </p:cNvPr>
          <p:cNvCxnSpPr>
            <a:cxnSpLocks/>
          </p:cNvCxnSpPr>
          <p:nvPr/>
        </p:nvCxnSpPr>
        <p:spPr>
          <a:xfrm>
            <a:off x="11828048" y="925311"/>
            <a:ext cx="0" cy="3158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565BAE-1B83-4FA9-B0B2-EA1A47650322}"/>
              </a:ext>
            </a:extLst>
          </p:cNvPr>
          <p:cNvCxnSpPr>
            <a:cxnSpLocks/>
          </p:cNvCxnSpPr>
          <p:nvPr/>
        </p:nvCxnSpPr>
        <p:spPr>
          <a:xfrm flipV="1">
            <a:off x="3595366" y="930939"/>
            <a:ext cx="8232682" cy="7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9F8D8D-2E19-8282-30DD-43581301DC67}"/>
              </a:ext>
            </a:extLst>
          </p:cNvPr>
          <p:cNvCxnSpPr/>
          <p:nvPr/>
        </p:nvCxnSpPr>
        <p:spPr>
          <a:xfrm>
            <a:off x="3579786" y="884149"/>
            <a:ext cx="14352" cy="7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0D2240-5456-D60A-9FAD-D7BA68A0F16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29138" y="2103594"/>
            <a:ext cx="347724" cy="28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5E1A09-4C39-D154-FD80-AA78B4592F1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80830" y="3017760"/>
            <a:ext cx="444687" cy="31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8FB61D-52F9-F173-5E55-14542E36ADB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525517" y="3944506"/>
            <a:ext cx="433754" cy="27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D15E59-8A8B-1A01-3FD7-BFD9D01C653E}"/>
              </a:ext>
            </a:extLst>
          </p:cNvPr>
          <p:cNvCxnSpPr>
            <a:cxnSpLocks/>
          </p:cNvCxnSpPr>
          <p:nvPr/>
        </p:nvCxnSpPr>
        <p:spPr>
          <a:xfrm>
            <a:off x="5014707" y="4848595"/>
            <a:ext cx="401763" cy="25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A16D3-5C0F-CEF0-86A4-03B36233F9A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89137" y="5798163"/>
            <a:ext cx="767462" cy="29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95DD00-1C91-4DA8-BBC5-14714DB860D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494506" y="1852370"/>
            <a:ext cx="16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71A951-85DC-E27A-746D-21927136EA1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661399" y="5798328"/>
            <a:ext cx="628360" cy="29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9379893-111F-C7A8-6039-2E914D110175}"/>
              </a:ext>
            </a:extLst>
          </p:cNvPr>
          <p:cNvCxnSpPr>
            <a:cxnSpLocks/>
          </p:cNvCxnSpPr>
          <p:nvPr/>
        </p:nvCxnSpPr>
        <p:spPr>
          <a:xfrm flipH="1">
            <a:off x="9636845" y="1848735"/>
            <a:ext cx="23446" cy="23155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07B46C-8840-7A6E-FAA6-AA9E7A3557C0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7473578" y="4858670"/>
            <a:ext cx="381026" cy="2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74F35-5F80-42CA-1F14-A5BCB0069B9F}"/>
              </a:ext>
            </a:extLst>
          </p:cNvPr>
          <p:cNvCxnSpPr>
            <a:cxnSpLocks/>
            <a:stCxn id="26" idx="6"/>
            <a:endCxn id="18" idx="1"/>
          </p:cNvCxnSpPr>
          <p:nvPr/>
        </p:nvCxnSpPr>
        <p:spPr>
          <a:xfrm flipV="1">
            <a:off x="6633210" y="4545009"/>
            <a:ext cx="667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2E4B78-538B-3504-D370-52BE71460227}"/>
              </a:ext>
            </a:extLst>
          </p:cNvPr>
          <p:cNvCxnSpPr>
            <a:cxnSpLocks/>
          </p:cNvCxnSpPr>
          <p:nvPr/>
        </p:nvCxnSpPr>
        <p:spPr>
          <a:xfrm flipV="1">
            <a:off x="7840030" y="3969751"/>
            <a:ext cx="206980" cy="23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E22CF9-300B-D465-37C2-EB4A3475704F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52006" y="3023239"/>
            <a:ext cx="313491" cy="33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3EDE0BE-B65A-3ED3-022E-BC68F9D5E0A4}"/>
              </a:ext>
            </a:extLst>
          </p:cNvPr>
          <p:cNvCxnSpPr>
            <a:cxnSpLocks/>
            <a:stCxn id="28" idx="6"/>
            <a:endCxn id="13" idx="1"/>
          </p:cNvCxnSpPr>
          <p:nvPr/>
        </p:nvCxnSpPr>
        <p:spPr>
          <a:xfrm flipV="1">
            <a:off x="6616110" y="5453484"/>
            <a:ext cx="3039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86E36B-7334-C18C-8590-D9809B9E797A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V="1">
            <a:off x="8765497" y="2107228"/>
            <a:ext cx="239997" cy="28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267D52B6-9843-AA58-A8DA-5B9E288A5FE2}"/>
              </a:ext>
            </a:extLst>
          </p:cNvPr>
          <p:cNvCxnSpPr>
            <a:cxnSpLocks/>
            <a:stCxn id="31" idx="3"/>
            <a:endCxn id="28" idx="4"/>
          </p:cNvCxnSpPr>
          <p:nvPr/>
        </p:nvCxnSpPr>
        <p:spPr>
          <a:xfrm>
            <a:off x="3951108" y="5393329"/>
            <a:ext cx="2462626" cy="264841"/>
          </a:xfrm>
          <a:prstGeom prst="curvedConnector4">
            <a:avLst>
              <a:gd name="adj1" fmla="val 18741"/>
              <a:gd name="adj2" fmla="val 23086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61F8183-D990-D94D-E71E-DC0157BA9E18}"/>
              </a:ext>
            </a:extLst>
          </p:cNvPr>
          <p:cNvSpPr txBox="1"/>
          <p:nvPr/>
        </p:nvSpPr>
        <p:spPr>
          <a:xfrm>
            <a:off x="4304428" y="3035930"/>
            <a:ext cx="96798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err="1">
                <a:ea typeface="Calibri"/>
                <a:cs typeface="Calibri"/>
              </a:rPr>
              <a:t>Pool+conv</a:t>
            </a:r>
            <a:endParaRPr lang="en-US" sz="1100">
              <a:ea typeface="Calibri"/>
              <a:cs typeface="Calibri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6CCE4CB-EF15-7F16-6662-37B958E3335D}"/>
              </a:ext>
            </a:extLst>
          </p:cNvPr>
          <p:cNvSpPr/>
          <p:nvPr/>
        </p:nvSpPr>
        <p:spPr>
          <a:xfrm>
            <a:off x="10114550" y="1849358"/>
            <a:ext cx="1520089" cy="1713552"/>
          </a:xfrm>
          <a:prstGeom prst="rect">
            <a:avLst/>
          </a:prstGeom>
          <a:solidFill>
            <a:srgbClr val="FDFD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005D1-3607-F72E-AB04-206309C5F97D}"/>
              </a:ext>
            </a:extLst>
          </p:cNvPr>
          <p:cNvSpPr txBox="1"/>
          <p:nvPr/>
        </p:nvSpPr>
        <p:spPr>
          <a:xfrm>
            <a:off x="4785073" y="3938606"/>
            <a:ext cx="90835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err="1">
                <a:ea typeface="Calibri"/>
                <a:cs typeface="Calibri"/>
              </a:rPr>
              <a:t>Pool+conv</a:t>
            </a:r>
            <a:endParaRPr lang="en-US" sz="1100">
              <a:ea typeface="Calibri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7DB16B-3DD4-2979-196F-647DE97E16A8}"/>
              </a:ext>
            </a:extLst>
          </p:cNvPr>
          <p:cNvSpPr txBox="1"/>
          <p:nvPr/>
        </p:nvSpPr>
        <p:spPr>
          <a:xfrm>
            <a:off x="5218825" y="4817836"/>
            <a:ext cx="88921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err="1">
                <a:ea typeface="Calibri"/>
                <a:cs typeface="Calibri"/>
              </a:rPr>
              <a:t>Pool+conv</a:t>
            </a:r>
            <a:endParaRPr lang="en-US" sz="1100">
              <a:ea typeface="Calibri"/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0D296C-6D54-48DD-B075-9FF328F528BA}"/>
              </a:ext>
            </a:extLst>
          </p:cNvPr>
          <p:cNvSpPr txBox="1"/>
          <p:nvPr/>
        </p:nvSpPr>
        <p:spPr>
          <a:xfrm>
            <a:off x="6054172" y="5788708"/>
            <a:ext cx="85875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err="1">
                <a:ea typeface="Calibri"/>
                <a:cs typeface="Calibri"/>
              </a:rPr>
              <a:t>Pool+conv</a:t>
            </a:r>
            <a:endParaRPr lang="en-US" sz="1100">
              <a:ea typeface="Calibri"/>
              <a:cs typeface="Calibri"/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01F503D-7860-34C3-1B33-000B24A28A89}"/>
              </a:ext>
            </a:extLst>
          </p:cNvPr>
          <p:cNvCxnSpPr>
            <a:stCxn id="21" idx="0"/>
          </p:cNvCxnSpPr>
          <p:nvPr/>
        </p:nvCxnSpPr>
        <p:spPr>
          <a:xfrm flipV="1">
            <a:off x="9005494" y="1248697"/>
            <a:ext cx="0" cy="34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156A90F-3184-D225-6B0A-25C46F76DCDF}"/>
              </a:ext>
            </a:extLst>
          </p:cNvPr>
          <p:cNvSpPr txBox="1"/>
          <p:nvPr/>
        </p:nvSpPr>
        <p:spPr>
          <a:xfrm>
            <a:off x="6414578" y="3962050"/>
            <a:ext cx="16131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err="1">
                <a:ea typeface="Calibri"/>
                <a:cs typeface="Calibri"/>
              </a:rPr>
              <a:t>Upsample+concat+conv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F9CDB80-7659-009C-7E31-E3098C8538BA}"/>
              </a:ext>
            </a:extLst>
          </p:cNvPr>
          <p:cNvCxnSpPr>
            <a:cxnSpLocks/>
          </p:cNvCxnSpPr>
          <p:nvPr/>
        </p:nvCxnSpPr>
        <p:spPr>
          <a:xfrm>
            <a:off x="9005494" y="1248697"/>
            <a:ext cx="1883952" cy="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15DFCF2-EDF5-23E6-7C38-30FF9D8118EB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10874595" y="1255290"/>
            <a:ext cx="14851" cy="59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7336AC0-80E5-9ED1-C53D-4A1ED7D1CC03}"/>
              </a:ext>
            </a:extLst>
          </p:cNvPr>
          <p:cNvSpPr txBox="1"/>
          <p:nvPr/>
        </p:nvSpPr>
        <p:spPr>
          <a:xfrm>
            <a:off x="7071070" y="3071095"/>
            <a:ext cx="16131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err="1">
                <a:ea typeface="Calibri"/>
                <a:cs typeface="Calibri"/>
              </a:rPr>
              <a:t>Upsample+concat+conv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9DD85C-D208-E760-8CE2-86D70BFAA351}"/>
              </a:ext>
            </a:extLst>
          </p:cNvPr>
          <p:cNvSpPr txBox="1"/>
          <p:nvPr/>
        </p:nvSpPr>
        <p:spPr>
          <a:xfrm>
            <a:off x="8126145" y="2121524"/>
            <a:ext cx="75734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1x1 conv</a:t>
            </a:r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D87F92-BF83-09E3-5EDA-A825CC30A743}"/>
              </a:ext>
            </a:extLst>
          </p:cNvPr>
          <p:cNvSpPr txBox="1"/>
          <p:nvPr/>
        </p:nvSpPr>
        <p:spPr>
          <a:xfrm>
            <a:off x="6215285" y="4841279"/>
            <a:ext cx="16131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err="1">
                <a:ea typeface="Calibri"/>
                <a:cs typeface="Calibri"/>
              </a:rPr>
              <a:t>Upsample+concat+conv</a:t>
            </a:r>
          </a:p>
        </p:txBody>
      </p:sp>
      <p:sp>
        <p:nvSpPr>
          <p:cNvPr id="166" name="Rectangle 1">
            <a:extLst>
              <a:ext uri="{FF2B5EF4-FFF2-40B4-BE49-F238E27FC236}">
                <a16:creationId xmlns:a16="http://schemas.microsoft.com/office/drawing/2014/main" id="{82AF6143-1735-D3AC-8FB6-E0408E10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855" y="1940995"/>
            <a:ext cx="1290154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normalizeH="0" baseline="0">
                <a:latin typeface="inherit"/>
              </a:rPr>
              <a:t>Sample Output:</a:t>
            </a:r>
            <a:br>
              <a:rPr kumimoji="0" lang="en-US" altLang="en-US" sz="1000" i="0" u="none" strike="noStrike" normalizeH="0" baseline="0">
                <a:latin typeface="inherit"/>
              </a:rPr>
            </a:br>
            <a:r>
              <a:rPr kumimoji="0" lang="en-US" altLang="en-US" sz="1000" i="0" u="none" strike="noStrike" normalizeH="0" baseline="0">
                <a:latin typeface="inherit"/>
              </a:rPr>
              <a:t>Urban: 9.88%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normalizeH="0" baseline="0">
                <a:latin typeface="inherit"/>
              </a:rPr>
              <a:t>Agriculture: 71.26% </a:t>
            </a:r>
            <a:endParaRPr lang="en-US" altLang="en-US" sz="1000" i="0" u="none" strike="noStrike" normalizeH="0" baseline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normalizeH="0" baseline="0">
                <a:latin typeface="inherit"/>
              </a:rPr>
              <a:t>Rangeland: 0.42% </a:t>
            </a:r>
            <a:endParaRPr lang="en-US" altLang="en-US" sz="1000" i="0" u="none" strike="noStrike" normalizeH="0" baseline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normalizeH="0" baseline="0">
                <a:latin typeface="inherit"/>
              </a:rPr>
              <a:t>Forest: 1.41% </a:t>
            </a:r>
            <a:endParaRPr lang="en-US" altLang="en-US" sz="1000" i="0" u="none" strike="noStrike" normalizeH="0" baseline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normalizeH="0" baseline="0">
                <a:latin typeface="inherit"/>
              </a:rPr>
              <a:t>Water: 16.09% </a:t>
            </a:r>
            <a:endParaRPr lang="en-US" altLang="en-US" sz="1000" i="0" u="none" strike="noStrike" normalizeH="0" baseline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normalizeH="0" baseline="0">
                <a:latin typeface="inherit"/>
              </a:rPr>
              <a:t>Barren: 0.94%</a:t>
            </a:r>
            <a:endParaRPr lang="en-US" altLang="en-US" sz="1000" i="0" u="none" strike="noStrike" normalizeH="0" baseline="0">
              <a:latin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i="0" u="none" strike="noStrike" normalizeH="0" baseline="0">
                <a:latin typeface="inherit"/>
              </a:rPr>
              <a:t>Unknown: 0.00%</a:t>
            </a:r>
            <a:r>
              <a:rPr kumimoji="0" lang="en-US" altLang="en-US" sz="800" i="0" u="none" strike="noStrike" normalizeH="0" baseline="0"/>
              <a:t> </a:t>
            </a:r>
            <a:br>
              <a:rPr lang="en-US" altLang="en-US" sz="800" i="0" u="none" strike="noStrike" normalizeH="0" baseline="0"/>
            </a:br>
            <a:r>
              <a:rPr kumimoji="0" lang="en-US" altLang="en-US" sz="1000" b="1" i="0" u="none" strike="noStrike" normalizeH="0" baseline="0"/>
              <a:t>Image classified as </a:t>
            </a:r>
            <a:endParaRPr lang="en-US" alt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normalizeH="0" baseline="0"/>
              <a:t>agriculture</a:t>
            </a:r>
            <a:endParaRPr lang="en-US" altLang="en-US" sz="1000" b="1" i="0" u="none" strike="noStrike" normalizeH="0" baseline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C969202-1125-EDE8-A340-F4F3D9EE8887}"/>
              </a:ext>
            </a:extLst>
          </p:cNvPr>
          <p:cNvSpPr txBox="1"/>
          <p:nvPr/>
        </p:nvSpPr>
        <p:spPr>
          <a:xfrm>
            <a:off x="9572525" y="3655940"/>
            <a:ext cx="249316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/>
              <a:t>Pixel range error calculated between actual mask and predicted mask :</a:t>
            </a:r>
            <a:endParaRPr lang="en-IN" sz="11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42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inherit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Pardha Saradhi Kannikanti</dc:creator>
  <cp:lastModifiedBy>Ramasish Parida</cp:lastModifiedBy>
  <cp:revision>3</cp:revision>
  <dcterms:created xsi:type="dcterms:W3CDTF">2025-04-13T04:30:10Z</dcterms:created>
  <dcterms:modified xsi:type="dcterms:W3CDTF">2025-04-13T08:50:15Z</dcterms:modified>
</cp:coreProperties>
</file>