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2" d="100"/>
          <a:sy n="82" d="100"/>
        </p:scale>
        <p:origin x="-1474" y="-91"/>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004E0142-AA3C-4C30-9D6B-74F59FCB04A2}" type="datetimeFigureOut">
              <a:rPr lang="en-IN" smtClean="0"/>
              <a:t>27-10-2024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E1A1D42-27C7-4C0D-A7A7-248878843C14}" type="slidenum">
              <a:rPr lang="en-IN" smtClean="0"/>
              <a:t>‹#›</a:t>
            </a:fld>
            <a:endParaRPr lang="en-IN"/>
          </a:p>
        </p:txBody>
      </p:sp>
    </p:spTree>
    <p:extLst>
      <p:ext uri="{BB962C8B-B14F-4D97-AF65-F5344CB8AC3E}">
        <p14:creationId xmlns:p14="http://schemas.microsoft.com/office/powerpoint/2010/main" val="30054940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04E0142-AA3C-4C30-9D6B-74F59FCB04A2}" type="datetimeFigureOut">
              <a:rPr lang="en-IN" smtClean="0"/>
              <a:t>27-10-2024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E1A1D42-27C7-4C0D-A7A7-248878843C14}" type="slidenum">
              <a:rPr lang="en-IN" smtClean="0"/>
              <a:t>‹#›</a:t>
            </a:fld>
            <a:endParaRPr lang="en-IN"/>
          </a:p>
        </p:txBody>
      </p:sp>
    </p:spTree>
    <p:extLst>
      <p:ext uri="{BB962C8B-B14F-4D97-AF65-F5344CB8AC3E}">
        <p14:creationId xmlns:p14="http://schemas.microsoft.com/office/powerpoint/2010/main" val="41875446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04E0142-AA3C-4C30-9D6B-74F59FCB04A2}" type="datetimeFigureOut">
              <a:rPr lang="en-IN" smtClean="0"/>
              <a:t>27-10-2024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E1A1D42-27C7-4C0D-A7A7-248878843C14}" type="slidenum">
              <a:rPr lang="en-IN" smtClean="0"/>
              <a:t>‹#›</a:t>
            </a:fld>
            <a:endParaRPr lang="en-IN"/>
          </a:p>
        </p:txBody>
      </p:sp>
    </p:spTree>
    <p:extLst>
      <p:ext uri="{BB962C8B-B14F-4D97-AF65-F5344CB8AC3E}">
        <p14:creationId xmlns:p14="http://schemas.microsoft.com/office/powerpoint/2010/main" val="26560581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04E0142-AA3C-4C30-9D6B-74F59FCB04A2}" type="datetimeFigureOut">
              <a:rPr lang="en-IN" smtClean="0"/>
              <a:t>27-10-2024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E1A1D42-27C7-4C0D-A7A7-248878843C14}" type="slidenum">
              <a:rPr lang="en-IN" smtClean="0"/>
              <a:t>‹#›</a:t>
            </a:fld>
            <a:endParaRPr lang="en-IN"/>
          </a:p>
        </p:txBody>
      </p:sp>
    </p:spTree>
    <p:extLst>
      <p:ext uri="{BB962C8B-B14F-4D97-AF65-F5344CB8AC3E}">
        <p14:creationId xmlns:p14="http://schemas.microsoft.com/office/powerpoint/2010/main" val="33109126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04E0142-AA3C-4C30-9D6B-74F59FCB04A2}" type="datetimeFigureOut">
              <a:rPr lang="en-IN" smtClean="0"/>
              <a:t>27-10-2024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E1A1D42-27C7-4C0D-A7A7-248878843C14}" type="slidenum">
              <a:rPr lang="en-IN" smtClean="0"/>
              <a:t>‹#›</a:t>
            </a:fld>
            <a:endParaRPr lang="en-IN"/>
          </a:p>
        </p:txBody>
      </p:sp>
    </p:spTree>
    <p:extLst>
      <p:ext uri="{BB962C8B-B14F-4D97-AF65-F5344CB8AC3E}">
        <p14:creationId xmlns:p14="http://schemas.microsoft.com/office/powerpoint/2010/main" val="38238921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004E0142-AA3C-4C30-9D6B-74F59FCB04A2}" type="datetimeFigureOut">
              <a:rPr lang="en-IN" smtClean="0"/>
              <a:t>27-10-2024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E1A1D42-27C7-4C0D-A7A7-248878843C14}" type="slidenum">
              <a:rPr lang="en-IN" smtClean="0"/>
              <a:t>‹#›</a:t>
            </a:fld>
            <a:endParaRPr lang="en-IN"/>
          </a:p>
        </p:txBody>
      </p:sp>
    </p:spTree>
    <p:extLst>
      <p:ext uri="{BB962C8B-B14F-4D97-AF65-F5344CB8AC3E}">
        <p14:creationId xmlns:p14="http://schemas.microsoft.com/office/powerpoint/2010/main" val="27465387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004E0142-AA3C-4C30-9D6B-74F59FCB04A2}" type="datetimeFigureOut">
              <a:rPr lang="en-IN" smtClean="0"/>
              <a:t>27-10-2024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E1A1D42-27C7-4C0D-A7A7-248878843C14}" type="slidenum">
              <a:rPr lang="en-IN" smtClean="0"/>
              <a:t>‹#›</a:t>
            </a:fld>
            <a:endParaRPr lang="en-IN"/>
          </a:p>
        </p:txBody>
      </p:sp>
    </p:spTree>
    <p:extLst>
      <p:ext uri="{BB962C8B-B14F-4D97-AF65-F5344CB8AC3E}">
        <p14:creationId xmlns:p14="http://schemas.microsoft.com/office/powerpoint/2010/main" val="19720562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004E0142-AA3C-4C30-9D6B-74F59FCB04A2}" type="datetimeFigureOut">
              <a:rPr lang="en-IN" smtClean="0"/>
              <a:t>27-10-2024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E1A1D42-27C7-4C0D-A7A7-248878843C14}" type="slidenum">
              <a:rPr lang="en-IN" smtClean="0"/>
              <a:t>‹#›</a:t>
            </a:fld>
            <a:endParaRPr lang="en-IN"/>
          </a:p>
        </p:txBody>
      </p:sp>
    </p:spTree>
    <p:extLst>
      <p:ext uri="{BB962C8B-B14F-4D97-AF65-F5344CB8AC3E}">
        <p14:creationId xmlns:p14="http://schemas.microsoft.com/office/powerpoint/2010/main" val="41252359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04E0142-AA3C-4C30-9D6B-74F59FCB04A2}" type="datetimeFigureOut">
              <a:rPr lang="en-IN" smtClean="0"/>
              <a:t>27-10-2024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E1A1D42-27C7-4C0D-A7A7-248878843C14}" type="slidenum">
              <a:rPr lang="en-IN" smtClean="0"/>
              <a:t>‹#›</a:t>
            </a:fld>
            <a:endParaRPr lang="en-IN"/>
          </a:p>
        </p:txBody>
      </p:sp>
    </p:spTree>
    <p:extLst>
      <p:ext uri="{BB962C8B-B14F-4D97-AF65-F5344CB8AC3E}">
        <p14:creationId xmlns:p14="http://schemas.microsoft.com/office/powerpoint/2010/main" val="30987176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04E0142-AA3C-4C30-9D6B-74F59FCB04A2}" type="datetimeFigureOut">
              <a:rPr lang="en-IN" smtClean="0"/>
              <a:t>27-10-2024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E1A1D42-27C7-4C0D-A7A7-248878843C14}" type="slidenum">
              <a:rPr lang="en-IN" smtClean="0"/>
              <a:t>‹#›</a:t>
            </a:fld>
            <a:endParaRPr lang="en-IN"/>
          </a:p>
        </p:txBody>
      </p:sp>
    </p:spTree>
    <p:extLst>
      <p:ext uri="{BB962C8B-B14F-4D97-AF65-F5344CB8AC3E}">
        <p14:creationId xmlns:p14="http://schemas.microsoft.com/office/powerpoint/2010/main" val="18993331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04E0142-AA3C-4C30-9D6B-74F59FCB04A2}" type="datetimeFigureOut">
              <a:rPr lang="en-IN" smtClean="0"/>
              <a:t>27-10-2024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E1A1D42-27C7-4C0D-A7A7-248878843C14}" type="slidenum">
              <a:rPr lang="en-IN" smtClean="0"/>
              <a:t>‹#›</a:t>
            </a:fld>
            <a:endParaRPr lang="en-IN"/>
          </a:p>
        </p:txBody>
      </p:sp>
    </p:spTree>
    <p:extLst>
      <p:ext uri="{BB962C8B-B14F-4D97-AF65-F5344CB8AC3E}">
        <p14:creationId xmlns:p14="http://schemas.microsoft.com/office/powerpoint/2010/main" val="38083313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04E0142-AA3C-4C30-9D6B-74F59FCB04A2}" type="datetimeFigureOut">
              <a:rPr lang="en-IN" smtClean="0"/>
              <a:t>27-10-2024</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E1A1D42-27C7-4C0D-A7A7-248878843C14}" type="slidenum">
              <a:rPr lang="en-IN" smtClean="0"/>
              <a:t>‹#›</a:t>
            </a:fld>
            <a:endParaRPr lang="en-IN"/>
          </a:p>
        </p:txBody>
      </p:sp>
    </p:spTree>
    <p:extLst>
      <p:ext uri="{BB962C8B-B14F-4D97-AF65-F5344CB8AC3E}">
        <p14:creationId xmlns:p14="http://schemas.microsoft.com/office/powerpoint/2010/main" val="10677884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javatpoint.com/gui-full-form" TargetMode="External"/><Relationship Id="rId2" Type="http://schemas.openxmlformats.org/officeDocument/2006/relationships/hyperlink" Target="https://www.javatpoint.com/object-and-class-in-java" TargetMode="External"/><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www.javatpoint.com/java-awt-menuitem-and-menu"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javatpoint.com/object-and-class-in-java"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javatpoint.com/object-and-class-in-java"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www.javatpoint.com/object-and-class-in-java"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javatpoint.com/object-class" TargetMode="External"/><Relationship Id="rId2" Type="http://schemas.openxmlformats.org/officeDocument/2006/relationships/hyperlink" Target="https://www.javatpoint.com/java-awt-checkbox" TargetMode="External"/><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www.javatpoint.com/java-awt-popupmenu"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721251" y="2967335"/>
            <a:ext cx="5701497" cy="923330"/>
          </a:xfrm>
          <a:prstGeom prst="rect">
            <a:avLst/>
          </a:prstGeom>
          <a:noFill/>
        </p:spPr>
        <p:txBody>
          <a:bodyPr wrap="none" lIns="91440" tIns="45720" rIns="91440" bIns="45720">
            <a:spAutoFit/>
          </a:bodyPr>
          <a:lstStyle/>
          <a:p>
            <a:pPr algn="ctr"/>
            <a:r>
              <a:rPr lang="en-IN" sz="5400" b="1" cap="none" spc="0" dirty="0" smtClean="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rPr>
              <a:t>UI Elements in Java</a:t>
            </a:r>
            <a:endParaRPr lang="en-IN" sz="5400" b="1" cap="none" spc="0" dirty="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endParaRPr>
          </a:p>
        </p:txBody>
      </p:sp>
    </p:spTree>
    <p:extLst>
      <p:ext uri="{BB962C8B-B14F-4D97-AF65-F5344CB8AC3E}">
        <p14:creationId xmlns:p14="http://schemas.microsoft.com/office/powerpoint/2010/main" val="8997359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764704"/>
            <a:ext cx="8229600" cy="1143000"/>
          </a:xfrm>
        </p:spPr>
        <p:txBody>
          <a:bodyPr>
            <a:noAutofit/>
          </a:bodyPr>
          <a:lstStyle/>
          <a:p>
            <a:r>
              <a:rPr lang="en-US" sz="1500" b="1" dirty="0"/>
              <a:t>Java AWT Scrollbar</a:t>
            </a:r>
            <a:r>
              <a:rPr lang="en-IN" sz="1500" b="1" dirty="0"/>
              <a:t/>
            </a:r>
            <a:br>
              <a:rPr lang="en-IN" sz="1500" b="1" dirty="0"/>
            </a:br>
            <a:r>
              <a:rPr lang="en-US" sz="1500" b="1" dirty="0"/>
              <a:t> </a:t>
            </a:r>
            <a:r>
              <a:rPr lang="en-IN" sz="1500" dirty="0"/>
              <a:t/>
            </a:r>
            <a:br>
              <a:rPr lang="en-IN" sz="1500" dirty="0"/>
            </a:br>
            <a:r>
              <a:rPr lang="en-US" sz="1500" dirty="0"/>
              <a:t>The </a:t>
            </a:r>
            <a:r>
              <a:rPr lang="en-US" sz="1500" u="sng" dirty="0">
                <a:hlinkClick r:id="rId2"/>
              </a:rPr>
              <a:t>object</a:t>
            </a:r>
            <a:r>
              <a:rPr lang="en-US" sz="1500" dirty="0">
                <a:hlinkClick r:id="rId2"/>
              </a:rPr>
              <a:t> </a:t>
            </a:r>
            <a:r>
              <a:rPr lang="en-US" sz="1500" dirty="0"/>
              <a:t>of Scrollbar class is used to add horizontal and vertical scrollbar. Scrollbar is a </a:t>
            </a:r>
            <a:r>
              <a:rPr lang="en-US" sz="1500" u="sng" dirty="0">
                <a:hlinkClick r:id="rId3"/>
              </a:rPr>
              <a:t>GUI</a:t>
            </a:r>
            <a:r>
              <a:rPr lang="en-US" sz="1500" dirty="0">
                <a:hlinkClick r:id="rId3"/>
              </a:rPr>
              <a:t> </a:t>
            </a:r>
            <a:r>
              <a:rPr lang="en-US" sz="1500" dirty="0"/>
              <a:t>component allows us to see invisible number of rows and columns.</a:t>
            </a:r>
            <a:r>
              <a:rPr lang="en-IN" sz="1500" dirty="0"/>
              <a:t/>
            </a:r>
            <a:br>
              <a:rPr lang="en-IN" sz="1500" dirty="0"/>
            </a:br>
            <a:r>
              <a:rPr lang="en-US" sz="1500" dirty="0"/>
              <a:t> </a:t>
            </a:r>
            <a:r>
              <a:rPr lang="en-IN" sz="1500" dirty="0"/>
              <a:t/>
            </a:r>
            <a:br>
              <a:rPr lang="en-IN" sz="1500" dirty="0"/>
            </a:br>
            <a:r>
              <a:rPr lang="en-US" sz="1500" dirty="0"/>
              <a:t>AWT Scrollbar class declaration</a:t>
            </a:r>
            <a:r>
              <a:rPr lang="en-IN" sz="1500" dirty="0"/>
              <a:t/>
            </a:r>
            <a:br>
              <a:rPr lang="en-IN" sz="1500" dirty="0"/>
            </a:br>
            <a:r>
              <a:rPr lang="en-US" sz="1500" b="1" dirty="0">
                <a:solidFill>
                  <a:schemeClr val="tx2">
                    <a:lumMod val="60000"/>
                    <a:lumOff val="40000"/>
                  </a:schemeClr>
                </a:solidFill>
              </a:rPr>
              <a:t>public class </a:t>
            </a:r>
            <a:r>
              <a:rPr lang="en-US" sz="1500" dirty="0">
                <a:solidFill>
                  <a:schemeClr val="tx2">
                    <a:lumMod val="60000"/>
                    <a:lumOff val="40000"/>
                  </a:schemeClr>
                </a:solidFill>
              </a:rPr>
              <a:t>Scrollbar </a:t>
            </a:r>
            <a:r>
              <a:rPr lang="en-US" sz="1500" b="1" dirty="0">
                <a:solidFill>
                  <a:schemeClr val="tx2">
                    <a:lumMod val="60000"/>
                    <a:lumOff val="40000"/>
                  </a:schemeClr>
                </a:solidFill>
              </a:rPr>
              <a:t>extends </a:t>
            </a:r>
            <a:r>
              <a:rPr lang="en-US" sz="1500" dirty="0">
                <a:solidFill>
                  <a:schemeClr val="tx2">
                    <a:lumMod val="60000"/>
                    <a:lumOff val="40000"/>
                  </a:schemeClr>
                </a:solidFill>
              </a:rPr>
              <a:t>Component </a:t>
            </a:r>
            <a:r>
              <a:rPr lang="en-US" sz="1500" b="1" dirty="0">
                <a:solidFill>
                  <a:schemeClr val="tx2">
                    <a:lumMod val="60000"/>
                    <a:lumOff val="40000"/>
                  </a:schemeClr>
                </a:solidFill>
              </a:rPr>
              <a:t>implements </a:t>
            </a:r>
            <a:r>
              <a:rPr lang="en-US" sz="1500" dirty="0">
                <a:solidFill>
                  <a:schemeClr val="tx2">
                    <a:lumMod val="60000"/>
                    <a:lumOff val="40000"/>
                  </a:schemeClr>
                </a:solidFill>
              </a:rPr>
              <a:t>Adjustable, Accessible </a:t>
            </a:r>
            <a:endParaRPr lang="en-IN" sz="1500" dirty="0">
              <a:solidFill>
                <a:schemeClr val="tx2">
                  <a:lumMod val="60000"/>
                  <a:lumOff val="40000"/>
                </a:schemeClr>
              </a:solidFill>
            </a:endParaRPr>
          </a:p>
        </p:txBody>
      </p:sp>
      <p:sp>
        <p:nvSpPr>
          <p:cNvPr id="3" name="Content Placeholder 2"/>
          <p:cNvSpPr>
            <a:spLocks noGrp="1"/>
          </p:cNvSpPr>
          <p:nvPr>
            <p:ph idx="1"/>
          </p:nvPr>
        </p:nvSpPr>
        <p:spPr>
          <a:xfrm>
            <a:off x="745232" y="2287413"/>
            <a:ext cx="3898776" cy="4525963"/>
          </a:xfrm>
        </p:spPr>
        <p:txBody>
          <a:bodyPr>
            <a:noAutofit/>
          </a:bodyPr>
          <a:lstStyle/>
          <a:p>
            <a:pPr marL="0" indent="0">
              <a:spcBef>
                <a:spcPts val="0"/>
              </a:spcBef>
              <a:buNone/>
            </a:pPr>
            <a:r>
              <a:rPr lang="en-IN" sz="1000" dirty="0"/>
              <a:t/>
            </a:r>
            <a:br>
              <a:rPr lang="en-IN" sz="1000" dirty="0"/>
            </a:br>
            <a:r>
              <a:rPr lang="en-IN" sz="1000" dirty="0"/>
              <a:t>import </a:t>
            </a:r>
            <a:r>
              <a:rPr lang="en-IN" sz="1000" dirty="0" err="1"/>
              <a:t>java.awt</a:t>
            </a:r>
            <a:r>
              <a:rPr lang="en-IN" sz="1000" dirty="0"/>
              <a:t>.*;</a:t>
            </a:r>
          </a:p>
          <a:p>
            <a:pPr marL="0" indent="0">
              <a:spcBef>
                <a:spcPts val="0"/>
              </a:spcBef>
              <a:buNone/>
            </a:pPr>
            <a:r>
              <a:rPr lang="en-IN" sz="1000" dirty="0"/>
              <a:t>import </a:t>
            </a:r>
            <a:r>
              <a:rPr lang="en-IN" sz="1000" dirty="0" err="1"/>
              <a:t>java.awt.event</a:t>
            </a:r>
            <a:r>
              <a:rPr lang="en-IN" sz="1000" dirty="0"/>
              <a:t>.*;</a:t>
            </a:r>
          </a:p>
          <a:p>
            <a:pPr marL="0" indent="0">
              <a:spcBef>
                <a:spcPts val="0"/>
              </a:spcBef>
              <a:buNone/>
            </a:pPr>
            <a:r>
              <a:rPr lang="en-IN" sz="1000" dirty="0"/>
              <a:t/>
            </a:r>
            <a:br>
              <a:rPr lang="en-IN" sz="1000" dirty="0"/>
            </a:br>
            <a:r>
              <a:rPr lang="en-IN" sz="1000" dirty="0"/>
              <a:t>class </a:t>
            </a:r>
            <a:r>
              <a:rPr lang="en-IN" sz="1000" dirty="0" err="1"/>
              <a:t>ScrollbarExample</a:t>
            </a:r>
            <a:r>
              <a:rPr lang="en-IN" sz="1000" dirty="0"/>
              <a:t> {</a:t>
            </a:r>
          </a:p>
          <a:p>
            <a:pPr marL="0" indent="0">
              <a:spcBef>
                <a:spcPts val="0"/>
              </a:spcBef>
              <a:buNone/>
            </a:pPr>
            <a:r>
              <a:rPr lang="en-IN" sz="1000" dirty="0"/>
              <a:t/>
            </a:r>
            <a:br>
              <a:rPr lang="en-IN" sz="1000" dirty="0"/>
            </a:br>
            <a:r>
              <a:rPr lang="en-IN" sz="1000" dirty="0"/>
              <a:t>    </a:t>
            </a:r>
            <a:r>
              <a:rPr lang="en-IN" sz="1000" dirty="0" err="1"/>
              <a:t>ScrollbarExample</a:t>
            </a:r>
            <a:r>
              <a:rPr lang="en-IN" sz="1000" dirty="0"/>
              <a:t>() {</a:t>
            </a:r>
          </a:p>
          <a:p>
            <a:pPr marL="0" indent="0">
              <a:spcBef>
                <a:spcPts val="0"/>
              </a:spcBef>
              <a:buNone/>
            </a:pPr>
            <a:r>
              <a:rPr lang="en-IN" sz="1000" dirty="0"/>
              <a:t>        Frame f = new Frame("Scrollbar Example");</a:t>
            </a:r>
          </a:p>
          <a:p>
            <a:pPr marL="0" indent="0">
              <a:spcBef>
                <a:spcPts val="0"/>
              </a:spcBef>
              <a:buNone/>
            </a:pPr>
            <a:r>
              <a:rPr lang="en-IN" sz="1000" dirty="0"/>
              <a:t>        Scrollbar s = new Scrollbar();</a:t>
            </a:r>
          </a:p>
          <a:p>
            <a:pPr marL="0" indent="0">
              <a:spcBef>
                <a:spcPts val="0"/>
              </a:spcBef>
              <a:buNone/>
            </a:pPr>
            <a:r>
              <a:rPr lang="en-IN" sz="1000" dirty="0"/>
              <a:t>        </a:t>
            </a:r>
            <a:r>
              <a:rPr lang="en-IN" sz="1000" dirty="0" err="1"/>
              <a:t>s.setBounds</a:t>
            </a:r>
            <a:r>
              <a:rPr lang="en-IN" sz="1000" dirty="0"/>
              <a:t>(100, 100, 50, 100);</a:t>
            </a:r>
          </a:p>
          <a:p>
            <a:pPr marL="0" indent="0">
              <a:spcBef>
                <a:spcPts val="0"/>
              </a:spcBef>
              <a:buNone/>
            </a:pPr>
            <a:r>
              <a:rPr lang="en-IN" sz="1000" dirty="0"/>
              <a:t>        </a:t>
            </a:r>
            <a:r>
              <a:rPr lang="en-IN" sz="1000" dirty="0" err="1"/>
              <a:t>f.add</a:t>
            </a:r>
            <a:r>
              <a:rPr lang="en-IN" sz="1000" dirty="0"/>
              <a:t>(s);</a:t>
            </a:r>
          </a:p>
          <a:p>
            <a:pPr marL="0" indent="0">
              <a:spcBef>
                <a:spcPts val="0"/>
              </a:spcBef>
              <a:buNone/>
            </a:pPr>
            <a:r>
              <a:rPr lang="en-IN" sz="1000" dirty="0"/>
              <a:t>        </a:t>
            </a:r>
            <a:r>
              <a:rPr lang="en-IN" sz="1000" dirty="0" err="1"/>
              <a:t>f.setSize</a:t>
            </a:r>
            <a:r>
              <a:rPr lang="en-IN" sz="1000" dirty="0"/>
              <a:t>(400, 400);</a:t>
            </a:r>
          </a:p>
          <a:p>
            <a:pPr marL="0" indent="0">
              <a:spcBef>
                <a:spcPts val="0"/>
              </a:spcBef>
              <a:buNone/>
            </a:pPr>
            <a:r>
              <a:rPr lang="en-IN" sz="1000" dirty="0"/>
              <a:t>        </a:t>
            </a:r>
            <a:r>
              <a:rPr lang="en-IN" sz="1000" dirty="0" err="1"/>
              <a:t>f.setLayout</a:t>
            </a:r>
            <a:r>
              <a:rPr lang="en-IN" sz="1000" dirty="0"/>
              <a:t>(null);</a:t>
            </a:r>
          </a:p>
          <a:p>
            <a:pPr marL="0" indent="0">
              <a:spcBef>
                <a:spcPts val="0"/>
              </a:spcBef>
              <a:buNone/>
            </a:pPr>
            <a:r>
              <a:rPr lang="en-IN" sz="1000" dirty="0"/>
              <a:t>        </a:t>
            </a:r>
            <a:r>
              <a:rPr lang="en-IN" sz="1000" dirty="0" err="1"/>
              <a:t>f.setVisible</a:t>
            </a:r>
            <a:r>
              <a:rPr lang="en-IN" sz="1000" dirty="0"/>
              <a:t>(true);</a:t>
            </a:r>
          </a:p>
          <a:p>
            <a:pPr marL="0" indent="0">
              <a:spcBef>
                <a:spcPts val="0"/>
              </a:spcBef>
              <a:buNone/>
            </a:pPr>
            <a:r>
              <a:rPr lang="en-IN" sz="1000" dirty="0"/>
              <a:t/>
            </a:r>
            <a:br>
              <a:rPr lang="en-IN" sz="1000" dirty="0"/>
            </a:br>
            <a:r>
              <a:rPr lang="en-IN" sz="1000" dirty="0"/>
              <a:t>        </a:t>
            </a:r>
            <a:r>
              <a:rPr lang="en-IN" sz="1000" dirty="0" err="1"/>
              <a:t>f.addWindowListener</a:t>
            </a:r>
            <a:r>
              <a:rPr lang="en-IN" sz="1000" dirty="0"/>
              <a:t>(new </a:t>
            </a:r>
            <a:r>
              <a:rPr lang="en-IN" sz="1000" dirty="0" err="1"/>
              <a:t>WindowAdapter</a:t>
            </a:r>
            <a:r>
              <a:rPr lang="en-IN" sz="1000" dirty="0"/>
              <a:t>() {</a:t>
            </a:r>
          </a:p>
          <a:p>
            <a:pPr marL="0" indent="0">
              <a:spcBef>
                <a:spcPts val="0"/>
              </a:spcBef>
              <a:buNone/>
            </a:pPr>
            <a:r>
              <a:rPr lang="en-IN" sz="1000" dirty="0"/>
              <a:t>            public void </a:t>
            </a:r>
            <a:r>
              <a:rPr lang="en-IN" sz="1000" dirty="0" err="1"/>
              <a:t>windowClosing</a:t>
            </a:r>
            <a:r>
              <a:rPr lang="en-IN" sz="1000" dirty="0"/>
              <a:t>(</a:t>
            </a:r>
            <a:r>
              <a:rPr lang="en-IN" sz="1000" dirty="0" err="1"/>
              <a:t>WindowEvent</a:t>
            </a:r>
            <a:r>
              <a:rPr lang="en-IN" sz="1000" dirty="0"/>
              <a:t> e) {</a:t>
            </a:r>
          </a:p>
          <a:p>
            <a:pPr marL="0" indent="0">
              <a:spcBef>
                <a:spcPts val="0"/>
              </a:spcBef>
              <a:buNone/>
            </a:pPr>
            <a:r>
              <a:rPr lang="en-IN" sz="1000" dirty="0"/>
              <a:t>                </a:t>
            </a:r>
            <a:r>
              <a:rPr lang="en-IN" sz="1000" dirty="0" err="1"/>
              <a:t>System.exit</a:t>
            </a:r>
            <a:r>
              <a:rPr lang="en-IN" sz="1000" dirty="0"/>
              <a:t>(0);</a:t>
            </a:r>
          </a:p>
          <a:p>
            <a:pPr marL="0" indent="0">
              <a:spcBef>
                <a:spcPts val="0"/>
              </a:spcBef>
              <a:buNone/>
            </a:pPr>
            <a:r>
              <a:rPr lang="en-IN" sz="1000" dirty="0"/>
              <a:t>            }</a:t>
            </a:r>
          </a:p>
          <a:p>
            <a:pPr marL="0" indent="0">
              <a:spcBef>
                <a:spcPts val="0"/>
              </a:spcBef>
              <a:buNone/>
            </a:pPr>
            <a:r>
              <a:rPr lang="en-IN" sz="1000" dirty="0"/>
              <a:t>        });</a:t>
            </a:r>
          </a:p>
          <a:p>
            <a:pPr marL="0" indent="0">
              <a:spcBef>
                <a:spcPts val="0"/>
              </a:spcBef>
              <a:buNone/>
            </a:pPr>
            <a:r>
              <a:rPr lang="en-IN" sz="1000" dirty="0"/>
              <a:t>    }</a:t>
            </a:r>
          </a:p>
          <a:p>
            <a:pPr marL="0" indent="0">
              <a:spcBef>
                <a:spcPts val="0"/>
              </a:spcBef>
              <a:buNone/>
            </a:pPr>
            <a:r>
              <a:rPr lang="en-IN" sz="1000" dirty="0"/>
              <a:t/>
            </a:r>
            <a:br>
              <a:rPr lang="en-IN" sz="1000" dirty="0"/>
            </a:br>
            <a:r>
              <a:rPr lang="en-IN" sz="1000" dirty="0"/>
              <a:t>    public static void main(String </a:t>
            </a:r>
            <a:r>
              <a:rPr lang="en-IN" sz="1000" dirty="0" err="1"/>
              <a:t>args</a:t>
            </a:r>
            <a:r>
              <a:rPr lang="en-IN" sz="1000" dirty="0"/>
              <a:t>[]) {</a:t>
            </a:r>
          </a:p>
          <a:p>
            <a:pPr marL="0" indent="0">
              <a:spcBef>
                <a:spcPts val="0"/>
              </a:spcBef>
              <a:buNone/>
            </a:pPr>
            <a:r>
              <a:rPr lang="en-IN" sz="1000" dirty="0"/>
              <a:t>        new </a:t>
            </a:r>
            <a:r>
              <a:rPr lang="en-IN" sz="1000" dirty="0" err="1"/>
              <a:t>ScrollbarExample</a:t>
            </a:r>
            <a:r>
              <a:rPr lang="en-IN" sz="1000" dirty="0"/>
              <a:t>();</a:t>
            </a:r>
          </a:p>
          <a:p>
            <a:pPr marL="0" indent="0">
              <a:spcBef>
                <a:spcPts val="0"/>
              </a:spcBef>
              <a:buNone/>
            </a:pPr>
            <a:r>
              <a:rPr lang="en-IN" sz="1000" dirty="0"/>
              <a:t/>
            </a:r>
            <a:br>
              <a:rPr lang="en-IN" sz="1000" dirty="0"/>
            </a:br>
            <a:r>
              <a:rPr lang="en-IN" sz="1000" dirty="0"/>
              <a:t>    }</a:t>
            </a:r>
          </a:p>
          <a:p>
            <a:pPr marL="0" indent="0">
              <a:spcBef>
                <a:spcPts val="0"/>
              </a:spcBef>
              <a:buNone/>
            </a:pPr>
            <a:r>
              <a:rPr lang="en-IN" sz="1000" dirty="0"/>
              <a:t>}</a:t>
            </a:r>
          </a:p>
          <a:p>
            <a:pPr marL="0" indent="0">
              <a:spcBef>
                <a:spcPts val="0"/>
              </a:spcBef>
              <a:buNone/>
            </a:pPr>
            <a:r>
              <a:rPr lang="en-IN" sz="1000" dirty="0"/>
              <a:t/>
            </a:r>
            <a:br>
              <a:rPr lang="en-IN" sz="1000" dirty="0"/>
            </a:br>
            <a:endParaRPr lang="en-IN" sz="1000" dirty="0"/>
          </a:p>
          <a:p>
            <a:pPr marL="0" indent="0">
              <a:spcBef>
                <a:spcPts val="0"/>
              </a:spcBef>
              <a:buNone/>
            </a:pPr>
            <a:endParaRPr lang="en-IN" sz="1000" dirty="0"/>
          </a:p>
        </p:txBody>
      </p:sp>
      <p:sp>
        <p:nvSpPr>
          <p:cNvPr id="4"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pic>
        <p:nvPicPr>
          <p:cNvPr id="6" name="image23.jpeg"/>
          <p:cNvPicPr/>
          <p:nvPr/>
        </p:nvPicPr>
        <p:blipFill>
          <a:blip r:embed="rId4" cstate="print"/>
          <a:stretch>
            <a:fillRect/>
          </a:stretch>
        </p:blipFill>
        <p:spPr>
          <a:xfrm>
            <a:off x="4644008" y="2780928"/>
            <a:ext cx="3429000" cy="2943225"/>
          </a:xfrm>
          <a:prstGeom prst="rect">
            <a:avLst/>
          </a:prstGeom>
        </p:spPr>
      </p:pic>
    </p:spTree>
    <p:extLst>
      <p:ext uri="{BB962C8B-B14F-4D97-AF65-F5344CB8AC3E}">
        <p14:creationId xmlns:p14="http://schemas.microsoft.com/office/powerpoint/2010/main" val="6315520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52936"/>
            <a:ext cx="8229600" cy="1143000"/>
          </a:xfrm>
        </p:spPr>
        <p:txBody>
          <a:bodyPr>
            <a:noAutofit/>
          </a:bodyPr>
          <a:lstStyle/>
          <a:p>
            <a:r>
              <a:rPr lang="en-US" sz="1700" dirty="0"/>
              <a:t>Java AWT </a:t>
            </a:r>
            <a:r>
              <a:rPr lang="en-US" sz="1700" dirty="0" err="1"/>
              <a:t>MenuItem</a:t>
            </a:r>
            <a:r>
              <a:rPr lang="en-US" sz="1700" dirty="0"/>
              <a:t> and </a:t>
            </a:r>
            <a:r>
              <a:rPr lang="en-US" sz="1700" dirty="0" smtClean="0"/>
              <a:t>Menu</a:t>
            </a:r>
            <a:br>
              <a:rPr lang="en-US" sz="1700" dirty="0" smtClean="0"/>
            </a:br>
            <a:r>
              <a:rPr lang="en-US" sz="1700" dirty="0" smtClean="0"/>
              <a:t/>
            </a:r>
            <a:br>
              <a:rPr lang="en-US" sz="1700" dirty="0" smtClean="0"/>
            </a:br>
            <a:r>
              <a:rPr lang="en-US" sz="1700" dirty="0"/>
              <a:t/>
            </a:r>
            <a:br>
              <a:rPr lang="en-US" sz="1700" dirty="0"/>
            </a:br>
            <a:r>
              <a:rPr lang="en-IN" sz="1700" dirty="0"/>
              <a:t/>
            </a:r>
            <a:br>
              <a:rPr lang="en-IN" sz="1700" dirty="0"/>
            </a:br>
            <a:r>
              <a:rPr lang="en-US" sz="1700" dirty="0"/>
              <a:t>The object of </a:t>
            </a:r>
            <a:r>
              <a:rPr lang="en-US" sz="1700" dirty="0" err="1"/>
              <a:t>MenuItem</a:t>
            </a:r>
            <a:r>
              <a:rPr lang="en-US" sz="1700" dirty="0"/>
              <a:t> class adds a simple labeled menu item on menu. The items used in a menu must belong to the </a:t>
            </a:r>
            <a:r>
              <a:rPr lang="en-US" sz="1700" dirty="0" err="1"/>
              <a:t>MenuItem</a:t>
            </a:r>
            <a:r>
              <a:rPr lang="en-US" sz="1700" dirty="0"/>
              <a:t> or any of its subclass.</a:t>
            </a:r>
            <a:r>
              <a:rPr lang="en-IN" sz="1700" dirty="0"/>
              <a:t/>
            </a:r>
            <a:br>
              <a:rPr lang="en-IN" sz="1700" dirty="0"/>
            </a:br>
            <a:r>
              <a:rPr lang="en-US" sz="1700" dirty="0"/>
              <a:t> </a:t>
            </a:r>
            <a:br>
              <a:rPr lang="en-US" sz="1700" dirty="0"/>
            </a:br>
            <a:r>
              <a:rPr lang="en-IN" sz="1700" dirty="0"/>
              <a:t/>
            </a:r>
            <a:br>
              <a:rPr lang="en-IN" sz="1700" dirty="0"/>
            </a:br>
            <a:r>
              <a:rPr lang="en-US" sz="1700" dirty="0"/>
              <a:t>The object of Menu class is a pull down menu component which is displayed on the menu bar. It inherits the </a:t>
            </a:r>
            <a:r>
              <a:rPr lang="en-US" sz="1700" dirty="0" err="1"/>
              <a:t>MenuItem</a:t>
            </a:r>
            <a:r>
              <a:rPr lang="en-US" sz="1700" dirty="0"/>
              <a:t> class</a:t>
            </a:r>
            <a:r>
              <a:rPr lang="en-US" sz="1700" dirty="0" smtClean="0"/>
              <a:t>.</a:t>
            </a:r>
            <a:br>
              <a:rPr lang="en-US" sz="1700" dirty="0" smtClean="0"/>
            </a:br>
            <a:r>
              <a:rPr lang="en-US" sz="1700" dirty="0"/>
              <a:t/>
            </a:r>
            <a:br>
              <a:rPr lang="en-US" sz="1700" dirty="0"/>
            </a:br>
            <a:r>
              <a:rPr lang="en-US" sz="1700" dirty="0" smtClean="0"/>
              <a:t/>
            </a:r>
            <a:br>
              <a:rPr lang="en-US" sz="1700" dirty="0" smtClean="0"/>
            </a:br>
            <a:r>
              <a:rPr lang="en-US" sz="1700" dirty="0"/>
              <a:t/>
            </a:r>
            <a:br>
              <a:rPr lang="en-US" sz="1700" dirty="0"/>
            </a:br>
            <a:r>
              <a:rPr lang="en-US" sz="1700" dirty="0"/>
              <a:t> </a:t>
            </a:r>
            <a:r>
              <a:rPr lang="en-IN" sz="1700" dirty="0"/>
              <a:t/>
            </a:r>
            <a:br>
              <a:rPr lang="en-IN" sz="1700" dirty="0"/>
            </a:br>
            <a:r>
              <a:rPr lang="en-US" sz="1700" dirty="0"/>
              <a:t>AWT </a:t>
            </a:r>
            <a:r>
              <a:rPr lang="en-US" sz="1700" dirty="0" err="1"/>
              <a:t>MenuItem</a:t>
            </a:r>
            <a:r>
              <a:rPr lang="en-US" sz="1700" dirty="0"/>
              <a:t> class declaration</a:t>
            </a:r>
            <a:r>
              <a:rPr lang="en-IN" sz="1700" dirty="0"/>
              <a:t/>
            </a:r>
            <a:br>
              <a:rPr lang="en-IN" sz="1700" dirty="0"/>
            </a:br>
            <a:r>
              <a:rPr lang="en-US" sz="1700" b="1" dirty="0">
                <a:solidFill>
                  <a:schemeClr val="tx2">
                    <a:lumMod val="60000"/>
                    <a:lumOff val="40000"/>
                  </a:schemeClr>
                </a:solidFill>
              </a:rPr>
              <a:t>public class </a:t>
            </a:r>
            <a:r>
              <a:rPr lang="en-US" sz="1700" dirty="0" err="1">
                <a:solidFill>
                  <a:schemeClr val="tx2">
                    <a:lumMod val="60000"/>
                    <a:lumOff val="40000"/>
                  </a:schemeClr>
                </a:solidFill>
              </a:rPr>
              <a:t>MenuItem</a:t>
            </a:r>
            <a:r>
              <a:rPr lang="en-US" sz="1700" dirty="0">
                <a:solidFill>
                  <a:schemeClr val="tx2">
                    <a:lumMod val="60000"/>
                    <a:lumOff val="40000"/>
                  </a:schemeClr>
                </a:solidFill>
              </a:rPr>
              <a:t> </a:t>
            </a:r>
            <a:r>
              <a:rPr lang="en-US" sz="1700" b="1" dirty="0">
                <a:solidFill>
                  <a:schemeClr val="tx2">
                    <a:lumMod val="60000"/>
                    <a:lumOff val="40000"/>
                  </a:schemeClr>
                </a:solidFill>
              </a:rPr>
              <a:t>extends </a:t>
            </a:r>
            <a:r>
              <a:rPr lang="en-US" sz="1700" dirty="0" err="1">
                <a:solidFill>
                  <a:schemeClr val="tx2">
                    <a:lumMod val="60000"/>
                    <a:lumOff val="40000"/>
                  </a:schemeClr>
                </a:solidFill>
              </a:rPr>
              <a:t>MenuComponent</a:t>
            </a:r>
            <a:r>
              <a:rPr lang="en-US" sz="1700" dirty="0">
                <a:solidFill>
                  <a:schemeClr val="tx2">
                    <a:lumMod val="60000"/>
                    <a:lumOff val="40000"/>
                  </a:schemeClr>
                </a:solidFill>
              </a:rPr>
              <a:t> </a:t>
            </a:r>
            <a:r>
              <a:rPr lang="en-US" sz="1700" b="1" dirty="0">
                <a:solidFill>
                  <a:schemeClr val="tx2">
                    <a:lumMod val="60000"/>
                    <a:lumOff val="40000"/>
                  </a:schemeClr>
                </a:solidFill>
              </a:rPr>
              <a:t>implements </a:t>
            </a:r>
            <a:r>
              <a:rPr lang="en-US" sz="1700" dirty="0">
                <a:solidFill>
                  <a:schemeClr val="tx2">
                    <a:lumMod val="60000"/>
                    <a:lumOff val="40000"/>
                  </a:schemeClr>
                </a:solidFill>
              </a:rPr>
              <a:t>Accessible</a:t>
            </a:r>
            <a:r>
              <a:rPr lang="en-IN" sz="1700" dirty="0">
                <a:solidFill>
                  <a:schemeClr val="tx2">
                    <a:lumMod val="60000"/>
                    <a:lumOff val="40000"/>
                  </a:schemeClr>
                </a:solidFill>
              </a:rPr>
              <a:t/>
            </a:r>
            <a:br>
              <a:rPr lang="en-IN" sz="1700" dirty="0">
                <a:solidFill>
                  <a:schemeClr val="tx2">
                    <a:lumMod val="60000"/>
                    <a:lumOff val="40000"/>
                  </a:schemeClr>
                </a:solidFill>
              </a:rPr>
            </a:br>
            <a:r>
              <a:rPr lang="en-US" sz="1700" dirty="0">
                <a:solidFill>
                  <a:schemeClr val="tx2">
                    <a:lumMod val="60000"/>
                    <a:lumOff val="40000"/>
                  </a:schemeClr>
                </a:solidFill>
              </a:rPr>
              <a:t> </a:t>
            </a:r>
            <a:r>
              <a:rPr lang="en-IN" sz="1700" dirty="0">
                <a:solidFill>
                  <a:schemeClr val="tx2">
                    <a:lumMod val="60000"/>
                    <a:lumOff val="40000"/>
                  </a:schemeClr>
                </a:solidFill>
              </a:rPr>
              <a:t/>
            </a:r>
            <a:br>
              <a:rPr lang="en-IN" sz="1700" dirty="0">
                <a:solidFill>
                  <a:schemeClr val="tx2">
                    <a:lumMod val="60000"/>
                    <a:lumOff val="40000"/>
                  </a:schemeClr>
                </a:solidFill>
              </a:rPr>
            </a:br>
            <a:r>
              <a:rPr lang="en-US" sz="1700" dirty="0"/>
              <a:t>AWT Menu class declaration</a:t>
            </a:r>
            <a:r>
              <a:rPr lang="en-IN" sz="1700" dirty="0"/>
              <a:t/>
            </a:r>
            <a:br>
              <a:rPr lang="en-IN" sz="1700" dirty="0"/>
            </a:br>
            <a:r>
              <a:rPr lang="en-US" sz="1700" b="1" dirty="0">
                <a:solidFill>
                  <a:schemeClr val="tx2">
                    <a:lumMod val="60000"/>
                    <a:lumOff val="40000"/>
                  </a:schemeClr>
                </a:solidFill>
              </a:rPr>
              <a:t>public class </a:t>
            </a:r>
            <a:r>
              <a:rPr lang="en-US" sz="1700" dirty="0">
                <a:solidFill>
                  <a:schemeClr val="tx2">
                    <a:lumMod val="60000"/>
                    <a:lumOff val="40000"/>
                  </a:schemeClr>
                </a:solidFill>
              </a:rPr>
              <a:t>Menu </a:t>
            </a:r>
            <a:r>
              <a:rPr lang="en-US" sz="1700" b="1" dirty="0">
                <a:solidFill>
                  <a:schemeClr val="tx2">
                    <a:lumMod val="60000"/>
                    <a:lumOff val="40000"/>
                  </a:schemeClr>
                </a:solidFill>
              </a:rPr>
              <a:t>extends </a:t>
            </a:r>
            <a:r>
              <a:rPr lang="en-US" sz="1700" dirty="0" err="1">
                <a:solidFill>
                  <a:schemeClr val="tx2">
                    <a:lumMod val="60000"/>
                    <a:lumOff val="40000"/>
                  </a:schemeClr>
                </a:solidFill>
              </a:rPr>
              <a:t>MenuItem</a:t>
            </a:r>
            <a:r>
              <a:rPr lang="en-US" sz="1700" dirty="0">
                <a:solidFill>
                  <a:schemeClr val="tx2">
                    <a:lumMod val="60000"/>
                    <a:lumOff val="40000"/>
                  </a:schemeClr>
                </a:solidFill>
              </a:rPr>
              <a:t> </a:t>
            </a:r>
            <a:r>
              <a:rPr lang="en-US" sz="1700" b="1" dirty="0">
                <a:solidFill>
                  <a:schemeClr val="tx2">
                    <a:lumMod val="60000"/>
                    <a:lumOff val="40000"/>
                  </a:schemeClr>
                </a:solidFill>
              </a:rPr>
              <a:t>implements </a:t>
            </a:r>
            <a:r>
              <a:rPr lang="en-US" sz="1700" dirty="0" err="1">
                <a:solidFill>
                  <a:schemeClr val="tx2">
                    <a:lumMod val="60000"/>
                    <a:lumOff val="40000"/>
                  </a:schemeClr>
                </a:solidFill>
              </a:rPr>
              <a:t>MenuContainer</a:t>
            </a:r>
            <a:r>
              <a:rPr lang="en-US" sz="1700" dirty="0">
                <a:solidFill>
                  <a:schemeClr val="tx2">
                    <a:lumMod val="60000"/>
                    <a:lumOff val="40000"/>
                  </a:schemeClr>
                </a:solidFill>
              </a:rPr>
              <a:t>, Accessible</a:t>
            </a:r>
            <a:endParaRPr lang="en-IN" sz="1700" dirty="0">
              <a:solidFill>
                <a:schemeClr val="tx2">
                  <a:lumMod val="60000"/>
                  <a:lumOff val="40000"/>
                </a:schemeClr>
              </a:solidFill>
            </a:endParaRPr>
          </a:p>
        </p:txBody>
      </p:sp>
      <p:sp>
        <p:nvSpPr>
          <p:cNvPr id="4"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7357505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a:xfrm>
            <a:off x="179512" y="116632"/>
            <a:ext cx="3898776" cy="452596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IN" sz="1000" dirty="0" smtClean="0"/>
              <a:t>import </a:t>
            </a:r>
            <a:r>
              <a:rPr lang="en-IN" sz="1000" dirty="0" err="1" smtClean="0"/>
              <a:t>java.awt</a:t>
            </a:r>
            <a:r>
              <a:rPr lang="en-IN" sz="1000" dirty="0" smtClean="0"/>
              <a:t>.*;</a:t>
            </a:r>
          </a:p>
          <a:p>
            <a:pPr marL="0" indent="0">
              <a:buFont typeface="Arial" pitchFamily="34" charset="0"/>
              <a:buNone/>
            </a:pPr>
            <a:r>
              <a:rPr lang="en-IN" sz="1000" dirty="0" smtClean="0"/>
              <a:t>import </a:t>
            </a:r>
            <a:r>
              <a:rPr lang="en-IN" sz="1000" dirty="0" err="1" smtClean="0"/>
              <a:t>java.awt.event</a:t>
            </a:r>
            <a:r>
              <a:rPr lang="en-IN" sz="1000" dirty="0" smtClean="0"/>
              <a:t>.*;</a:t>
            </a:r>
          </a:p>
          <a:p>
            <a:pPr marL="0" indent="0">
              <a:buFont typeface="Arial" pitchFamily="34" charset="0"/>
              <a:buNone/>
            </a:pPr>
            <a:r>
              <a:rPr lang="en-IN" sz="1000" dirty="0" smtClean="0"/>
              <a:t/>
            </a:r>
            <a:br>
              <a:rPr lang="en-IN" sz="1000" dirty="0" smtClean="0"/>
            </a:br>
            <a:r>
              <a:rPr lang="en-IN" sz="1000" dirty="0" smtClean="0"/>
              <a:t>class </a:t>
            </a:r>
            <a:r>
              <a:rPr lang="en-IN" sz="1000" dirty="0" err="1" smtClean="0"/>
              <a:t>MenuExample</a:t>
            </a:r>
            <a:r>
              <a:rPr lang="en-IN" sz="1000" dirty="0" smtClean="0"/>
              <a:t> {</a:t>
            </a:r>
            <a:br>
              <a:rPr lang="en-IN" sz="1000" dirty="0" smtClean="0"/>
            </a:br>
            <a:r>
              <a:rPr lang="en-IN" sz="1000" dirty="0" smtClean="0"/>
              <a:t>    </a:t>
            </a:r>
            <a:r>
              <a:rPr lang="en-IN" sz="1000" dirty="0" err="1" smtClean="0"/>
              <a:t>MenuExample</a:t>
            </a:r>
            <a:r>
              <a:rPr lang="en-IN" sz="1000" dirty="0" smtClean="0"/>
              <a:t>() {</a:t>
            </a:r>
          </a:p>
          <a:p>
            <a:pPr marL="0" indent="0">
              <a:buFont typeface="Arial" pitchFamily="34" charset="0"/>
              <a:buNone/>
            </a:pPr>
            <a:r>
              <a:rPr lang="en-IN" sz="1000" dirty="0" smtClean="0"/>
              <a:t>        Frame f = new Frame("Menu and </a:t>
            </a:r>
            <a:r>
              <a:rPr lang="en-IN" sz="1000" dirty="0" err="1" smtClean="0"/>
              <a:t>MenuItem</a:t>
            </a:r>
            <a:r>
              <a:rPr lang="en-IN" sz="1000" dirty="0" smtClean="0"/>
              <a:t> Example");</a:t>
            </a:r>
          </a:p>
          <a:p>
            <a:pPr marL="0" indent="0">
              <a:buFont typeface="Arial" pitchFamily="34" charset="0"/>
              <a:buNone/>
            </a:pPr>
            <a:r>
              <a:rPr lang="en-IN" sz="1000" dirty="0" smtClean="0"/>
              <a:t>        </a:t>
            </a:r>
            <a:r>
              <a:rPr lang="en-IN" sz="1000" dirty="0" err="1" smtClean="0"/>
              <a:t>MenuBar</a:t>
            </a:r>
            <a:r>
              <a:rPr lang="en-IN" sz="1000" dirty="0" smtClean="0"/>
              <a:t> </a:t>
            </a:r>
            <a:r>
              <a:rPr lang="en-IN" sz="1000" dirty="0" err="1" smtClean="0"/>
              <a:t>mb</a:t>
            </a:r>
            <a:r>
              <a:rPr lang="en-IN" sz="1000" dirty="0" smtClean="0"/>
              <a:t> = new </a:t>
            </a:r>
            <a:r>
              <a:rPr lang="en-IN" sz="1000" dirty="0" err="1" smtClean="0"/>
              <a:t>MenuBar</a:t>
            </a:r>
            <a:r>
              <a:rPr lang="en-IN" sz="1000" dirty="0" smtClean="0"/>
              <a:t>();</a:t>
            </a:r>
          </a:p>
          <a:p>
            <a:pPr marL="0" indent="0">
              <a:buFont typeface="Arial" pitchFamily="34" charset="0"/>
              <a:buNone/>
            </a:pPr>
            <a:r>
              <a:rPr lang="en-IN" sz="1000" dirty="0" smtClean="0"/>
              <a:t>        Menu </a:t>
            </a:r>
            <a:r>
              <a:rPr lang="en-IN" sz="1000" dirty="0" err="1" smtClean="0"/>
              <a:t>menu</a:t>
            </a:r>
            <a:r>
              <a:rPr lang="en-IN" sz="1000" dirty="0" smtClean="0"/>
              <a:t> = new Menu("File");</a:t>
            </a:r>
            <a:br>
              <a:rPr lang="en-IN" sz="1000" dirty="0" smtClean="0"/>
            </a:br>
            <a:r>
              <a:rPr lang="en-IN" sz="1000" dirty="0" smtClean="0"/>
              <a:t>        Menu submenu = new Menu("Save As");</a:t>
            </a:r>
          </a:p>
          <a:p>
            <a:pPr marL="0" indent="0">
              <a:buFont typeface="Arial" pitchFamily="34" charset="0"/>
              <a:buNone/>
            </a:pPr>
            <a:r>
              <a:rPr lang="en-IN" sz="1000" dirty="0" smtClean="0"/>
              <a:t>        </a:t>
            </a:r>
            <a:r>
              <a:rPr lang="en-IN" sz="1000" dirty="0" err="1" smtClean="0"/>
              <a:t>MenuItem</a:t>
            </a:r>
            <a:r>
              <a:rPr lang="en-IN" sz="1000" dirty="0" smtClean="0"/>
              <a:t> i1 = new </a:t>
            </a:r>
            <a:r>
              <a:rPr lang="en-IN" sz="1000" dirty="0" err="1" smtClean="0"/>
              <a:t>MenuItem</a:t>
            </a:r>
            <a:r>
              <a:rPr lang="en-IN" sz="1000" dirty="0" smtClean="0"/>
              <a:t>("New");</a:t>
            </a:r>
          </a:p>
          <a:p>
            <a:pPr marL="0" indent="0">
              <a:buFont typeface="Arial" pitchFamily="34" charset="0"/>
              <a:buNone/>
            </a:pPr>
            <a:r>
              <a:rPr lang="en-IN" sz="1000" dirty="0" smtClean="0"/>
              <a:t>        </a:t>
            </a:r>
            <a:r>
              <a:rPr lang="en-IN" sz="1000" dirty="0" err="1" smtClean="0"/>
              <a:t>MenuItem</a:t>
            </a:r>
            <a:r>
              <a:rPr lang="en-IN" sz="1000" dirty="0" smtClean="0"/>
              <a:t> i2 = new </a:t>
            </a:r>
            <a:r>
              <a:rPr lang="en-IN" sz="1000" dirty="0" err="1" smtClean="0"/>
              <a:t>MenuItem</a:t>
            </a:r>
            <a:r>
              <a:rPr lang="en-IN" sz="1000" dirty="0" smtClean="0"/>
              <a:t>("Open");</a:t>
            </a:r>
          </a:p>
          <a:p>
            <a:pPr marL="0" indent="0">
              <a:buFont typeface="Arial" pitchFamily="34" charset="0"/>
              <a:buNone/>
            </a:pPr>
            <a:r>
              <a:rPr lang="en-IN" sz="1000" dirty="0" smtClean="0"/>
              <a:t>        </a:t>
            </a:r>
            <a:r>
              <a:rPr lang="en-IN" sz="1000" dirty="0" err="1" smtClean="0"/>
              <a:t>MenuItem</a:t>
            </a:r>
            <a:r>
              <a:rPr lang="en-IN" sz="1000" dirty="0" smtClean="0"/>
              <a:t> i3 = new </a:t>
            </a:r>
            <a:r>
              <a:rPr lang="en-IN" sz="1000" dirty="0" err="1" smtClean="0"/>
              <a:t>MenuItem</a:t>
            </a:r>
            <a:r>
              <a:rPr lang="en-IN" sz="1000" dirty="0" smtClean="0"/>
              <a:t>("Save");</a:t>
            </a:r>
          </a:p>
          <a:p>
            <a:pPr marL="0" indent="0">
              <a:buFont typeface="Arial" pitchFamily="34" charset="0"/>
              <a:buNone/>
            </a:pPr>
            <a:r>
              <a:rPr lang="en-IN" sz="1000" dirty="0" smtClean="0"/>
              <a:t>        </a:t>
            </a:r>
            <a:r>
              <a:rPr lang="en-IN" sz="1000" dirty="0" err="1" smtClean="0"/>
              <a:t>MenuItem</a:t>
            </a:r>
            <a:r>
              <a:rPr lang="en-IN" sz="1000" dirty="0" smtClean="0"/>
              <a:t> i4 = new </a:t>
            </a:r>
            <a:r>
              <a:rPr lang="en-IN" sz="1000" dirty="0" err="1" smtClean="0"/>
              <a:t>MenuItem</a:t>
            </a:r>
            <a:r>
              <a:rPr lang="en-IN" sz="1000" dirty="0" smtClean="0"/>
              <a:t>("Text File");</a:t>
            </a:r>
          </a:p>
          <a:p>
            <a:pPr marL="0" indent="0">
              <a:buFont typeface="Arial" pitchFamily="34" charset="0"/>
              <a:buNone/>
            </a:pPr>
            <a:r>
              <a:rPr lang="en-IN" sz="1000" dirty="0" smtClean="0"/>
              <a:t>        </a:t>
            </a:r>
            <a:r>
              <a:rPr lang="en-IN" sz="1000" dirty="0" err="1" smtClean="0"/>
              <a:t>MenuItem</a:t>
            </a:r>
            <a:r>
              <a:rPr lang="en-IN" sz="1000" dirty="0" smtClean="0"/>
              <a:t> i5 = new </a:t>
            </a:r>
            <a:r>
              <a:rPr lang="en-IN" sz="1000" dirty="0" err="1" smtClean="0"/>
              <a:t>MenuItem</a:t>
            </a:r>
            <a:r>
              <a:rPr lang="en-IN" sz="1000" dirty="0" smtClean="0"/>
              <a:t>("Word Document");</a:t>
            </a:r>
          </a:p>
          <a:p>
            <a:pPr marL="0" indent="0">
              <a:buFont typeface="Arial" pitchFamily="34" charset="0"/>
              <a:buNone/>
            </a:pPr>
            <a:r>
              <a:rPr lang="en-IN" sz="1000" dirty="0" smtClean="0"/>
              <a:t>        </a:t>
            </a:r>
            <a:r>
              <a:rPr lang="en-IN" sz="1000" dirty="0" err="1" smtClean="0"/>
              <a:t>menu.add</a:t>
            </a:r>
            <a:r>
              <a:rPr lang="en-IN" sz="1000" dirty="0" smtClean="0"/>
              <a:t>(i1);</a:t>
            </a:r>
          </a:p>
          <a:p>
            <a:pPr marL="0" indent="0">
              <a:buFont typeface="Arial" pitchFamily="34" charset="0"/>
              <a:buNone/>
            </a:pPr>
            <a:r>
              <a:rPr lang="en-IN" sz="1000" dirty="0" smtClean="0"/>
              <a:t>        </a:t>
            </a:r>
            <a:r>
              <a:rPr lang="en-IN" sz="1000" dirty="0" err="1" smtClean="0"/>
              <a:t>menu.add</a:t>
            </a:r>
            <a:r>
              <a:rPr lang="en-IN" sz="1000" dirty="0" smtClean="0"/>
              <a:t>(i2);</a:t>
            </a:r>
          </a:p>
          <a:p>
            <a:pPr marL="0" indent="0">
              <a:buFont typeface="Arial" pitchFamily="34" charset="0"/>
              <a:buNone/>
            </a:pPr>
            <a:r>
              <a:rPr lang="en-IN" sz="1000" dirty="0" smtClean="0"/>
              <a:t>        </a:t>
            </a:r>
            <a:r>
              <a:rPr lang="en-IN" sz="1000" dirty="0" err="1" smtClean="0"/>
              <a:t>menu.add</a:t>
            </a:r>
            <a:r>
              <a:rPr lang="en-IN" sz="1000" dirty="0" smtClean="0"/>
              <a:t>(i3);</a:t>
            </a:r>
          </a:p>
          <a:p>
            <a:pPr marL="0" indent="0">
              <a:buFont typeface="Arial" pitchFamily="34" charset="0"/>
              <a:buNone/>
            </a:pPr>
            <a:r>
              <a:rPr lang="en-IN" sz="1000" dirty="0" smtClean="0"/>
              <a:t>        </a:t>
            </a:r>
            <a:r>
              <a:rPr lang="en-IN" sz="1000" dirty="0" err="1" smtClean="0"/>
              <a:t>submenu.add</a:t>
            </a:r>
            <a:r>
              <a:rPr lang="en-IN" sz="1000" dirty="0" smtClean="0"/>
              <a:t>(i4);</a:t>
            </a:r>
          </a:p>
          <a:p>
            <a:pPr marL="0" indent="0">
              <a:buFont typeface="Arial" pitchFamily="34" charset="0"/>
              <a:buNone/>
            </a:pPr>
            <a:r>
              <a:rPr lang="en-IN" sz="1000" dirty="0" smtClean="0"/>
              <a:t>        </a:t>
            </a:r>
            <a:r>
              <a:rPr lang="en-IN" sz="1000" dirty="0" err="1" smtClean="0"/>
              <a:t>submenu.add</a:t>
            </a:r>
            <a:r>
              <a:rPr lang="en-IN" sz="1000" dirty="0" smtClean="0"/>
              <a:t>(i5);</a:t>
            </a:r>
          </a:p>
          <a:p>
            <a:pPr marL="0" indent="0">
              <a:buFont typeface="Arial" pitchFamily="34" charset="0"/>
              <a:buNone/>
            </a:pPr>
            <a:r>
              <a:rPr lang="en-IN" sz="1000" dirty="0" smtClean="0"/>
              <a:t>        </a:t>
            </a:r>
            <a:r>
              <a:rPr lang="en-IN" sz="1000" dirty="0" err="1" smtClean="0"/>
              <a:t>menu.add</a:t>
            </a:r>
            <a:r>
              <a:rPr lang="en-IN" sz="1000" dirty="0" smtClean="0"/>
              <a:t>(submenu);</a:t>
            </a:r>
          </a:p>
          <a:p>
            <a:pPr marL="0" indent="0">
              <a:buFont typeface="Arial" pitchFamily="34" charset="0"/>
              <a:buNone/>
            </a:pPr>
            <a:r>
              <a:rPr lang="en-IN" sz="1000" dirty="0" smtClean="0"/>
              <a:t>        </a:t>
            </a:r>
            <a:r>
              <a:rPr lang="en-IN" sz="1000" dirty="0" err="1" smtClean="0"/>
              <a:t>mb.add</a:t>
            </a:r>
            <a:r>
              <a:rPr lang="en-IN" sz="1000" dirty="0" smtClean="0"/>
              <a:t>(menu);</a:t>
            </a:r>
          </a:p>
          <a:p>
            <a:pPr marL="0" indent="0">
              <a:buFont typeface="Arial" pitchFamily="34" charset="0"/>
              <a:buNone/>
            </a:pPr>
            <a:r>
              <a:rPr lang="en-IN" sz="1000" dirty="0" smtClean="0"/>
              <a:t>        </a:t>
            </a:r>
            <a:r>
              <a:rPr lang="en-IN" sz="1000" dirty="0" err="1" smtClean="0"/>
              <a:t>f.setMenuBar</a:t>
            </a:r>
            <a:r>
              <a:rPr lang="en-IN" sz="1000" dirty="0" smtClean="0"/>
              <a:t>(</a:t>
            </a:r>
            <a:r>
              <a:rPr lang="en-IN" sz="1000" dirty="0" err="1" smtClean="0"/>
              <a:t>mb</a:t>
            </a:r>
            <a:r>
              <a:rPr lang="en-IN" sz="1000" dirty="0" smtClean="0"/>
              <a:t>);</a:t>
            </a:r>
          </a:p>
          <a:p>
            <a:pPr marL="0" indent="0">
              <a:buFont typeface="Arial" pitchFamily="34" charset="0"/>
              <a:buNone/>
            </a:pPr>
            <a:r>
              <a:rPr lang="en-IN" sz="1000" dirty="0" smtClean="0"/>
              <a:t>        </a:t>
            </a:r>
            <a:r>
              <a:rPr lang="en-IN" sz="1000" dirty="0" err="1" smtClean="0"/>
              <a:t>f.setSize</a:t>
            </a:r>
            <a:r>
              <a:rPr lang="en-IN" sz="1000" dirty="0" smtClean="0"/>
              <a:t>(400, 400);</a:t>
            </a:r>
          </a:p>
          <a:p>
            <a:pPr marL="0" indent="0">
              <a:buFont typeface="Arial" pitchFamily="34" charset="0"/>
              <a:buNone/>
            </a:pPr>
            <a:r>
              <a:rPr lang="en-IN" sz="1000" dirty="0" smtClean="0"/>
              <a:t>        </a:t>
            </a:r>
            <a:r>
              <a:rPr lang="en-IN" sz="1000" dirty="0" err="1" smtClean="0"/>
              <a:t>f.setLayout</a:t>
            </a:r>
            <a:r>
              <a:rPr lang="en-IN" sz="1000" dirty="0" smtClean="0"/>
              <a:t>(null);</a:t>
            </a:r>
          </a:p>
          <a:p>
            <a:pPr marL="0" indent="0">
              <a:buFont typeface="Arial" pitchFamily="34" charset="0"/>
              <a:buNone/>
            </a:pPr>
            <a:r>
              <a:rPr lang="en-IN" sz="1000" dirty="0" smtClean="0"/>
              <a:t>        </a:t>
            </a:r>
            <a:r>
              <a:rPr lang="en-IN" sz="1000" dirty="0" err="1" smtClean="0"/>
              <a:t>f.setVisible</a:t>
            </a:r>
            <a:r>
              <a:rPr lang="en-IN" sz="1000" dirty="0" smtClean="0"/>
              <a:t>(true);</a:t>
            </a:r>
          </a:p>
          <a:p>
            <a:pPr marL="0" indent="0">
              <a:buFont typeface="Arial" pitchFamily="34" charset="0"/>
              <a:buNone/>
            </a:pPr>
            <a:r>
              <a:rPr lang="en-IN" sz="1000" dirty="0" smtClean="0"/>
              <a:t/>
            </a:r>
            <a:br>
              <a:rPr lang="en-IN" sz="1000" dirty="0" smtClean="0"/>
            </a:br>
            <a:r>
              <a:rPr lang="en-IN" sz="1000" dirty="0" smtClean="0"/>
              <a:t>        </a:t>
            </a:r>
            <a:r>
              <a:rPr lang="en-IN" sz="1000" dirty="0" err="1" smtClean="0"/>
              <a:t>f.addWindowListener</a:t>
            </a:r>
            <a:r>
              <a:rPr lang="en-IN" sz="1000" dirty="0" smtClean="0"/>
              <a:t>(new </a:t>
            </a:r>
            <a:r>
              <a:rPr lang="en-IN" sz="1000" dirty="0" err="1" smtClean="0"/>
              <a:t>WindowAdapter</a:t>
            </a:r>
            <a:r>
              <a:rPr lang="en-IN" sz="1000" dirty="0" smtClean="0"/>
              <a:t>() {</a:t>
            </a:r>
          </a:p>
          <a:p>
            <a:pPr marL="0" indent="0">
              <a:buFont typeface="Arial" pitchFamily="34" charset="0"/>
              <a:buNone/>
            </a:pPr>
            <a:r>
              <a:rPr lang="en-IN" sz="1000" dirty="0" smtClean="0"/>
              <a:t>            public void </a:t>
            </a:r>
            <a:r>
              <a:rPr lang="en-IN" sz="1000" dirty="0" err="1" smtClean="0"/>
              <a:t>windowClosing</a:t>
            </a:r>
            <a:r>
              <a:rPr lang="en-IN" sz="1000" dirty="0" smtClean="0"/>
              <a:t>(</a:t>
            </a:r>
            <a:r>
              <a:rPr lang="en-IN" sz="1000" dirty="0" err="1" smtClean="0"/>
              <a:t>WindowEvent</a:t>
            </a:r>
            <a:r>
              <a:rPr lang="en-IN" sz="1000" dirty="0" smtClean="0"/>
              <a:t> e) {</a:t>
            </a:r>
          </a:p>
          <a:p>
            <a:pPr marL="0" indent="0">
              <a:buFont typeface="Arial" pitchFamily="34" charset="0"/>
              <a:buNone/>
            </a:pPr>
            <a:r>
              <a:rPr lang="en-IN" sz="1000" dirty="0" smtClean="0"/>
              <a:t>                </a:t>
            </a:r>
            <a:r>
              <a:rPr lang="en-IN" sz="1000" dirty="0" err="1" smtClean="0"/>
              <a:t>System.exit</a:t>
            </a:r>
            <a:r>
              <a:rPr lang="en-IN" sz="1000" dirty="0" smtClean="0"/>
              <a:t>(0);</a:t>
            </a:r>
          </a:p>
          <a:p>
            <a:pPr marL="0" indent="0">
              <a:buFont typeface="Arial" pitchFamily="34" charset="0"/>
              <a:buNone/>
            </a:pPr>
            <a:r>
              <a:rPr lang="en-IN" sz="1000" dirty="0" smtClean="0"/>
              <a:t>            }</a:t>
            </a:r>
          </a:p>
          <a:p>
            <a:pPr marL="0" indent="0">
              <a:buFont typeface="Arial" pitchFamily="34" charset="0"/>
              <a:buNone/>
            </a:pPr>
            <a:r>
              <a:rPr lang="en-IN" sz="1000" dirty="0" smtClean="0"/>
              <a:t>        });</a:t>
            </a:r>
          </a:p>
          <a:p>
            <a:pPr marL="0" indent="0">
              <a:buFont typeface="Arial" pitchFamily="34" charset="0"/>
              <a:buNone/>
            </a:pPr>
            <a:r>
              <a:rPr lang="en-IN" sz="1000" dirty="0" smtClean="0"/>
              <a:t>    }</a:t>
            </a:r>
            <a:br>
              <a:rPr lang="en-IN" sz="1000" dirty="0" smtClean="0"/>
            </a:br>
            <a:r>
              <a:rPr lang="en-IN" sz="1000" dirty="0" smtClean="0"/>
              <a:t>    public static void main(String </a:t>
            </a:r>
            <a:r>
              <a:rPr lang="en-IN" sz="1000" dirty="0" err="1" smtClean="0"/>
              <a:t>args</a:t>
            </a:r>
            <a:r>
              <a:rPr lang="en-IN" sz="1000" dirty="0" smtClean="0"/>
              <a:t>[]) {</a:t>
            </a:r>
          </a:p>
          <a:p>
            <a:pPr marL="0" indent="0">
              <a:buFont typeface="Arial" pitchFamily="34" charset="0"/>
              <a:buNone/>
            </a:pPr>
            <a:r>
              <a:rPr lang="en-IN" sz="1000" dirty="0" smtClean="0"/>
              <a:t>        new </a:t>
            </a:r>
            <a:r>
              <a:rPr lang="en-IN" sz="1000" dirty="0" err="1" smtClean="0"/>
              <a:t>MenuExample</a:t>
            </a:r>
            <a:r>
              <a:rPr lang="en-IN" sz="1000" dirty="0" smtClean="0"/>
              <a:t>();</a:t>
            </a:r>
          </a:p>
          <a:p>
            <a:pPr marL="0" indent="0">
              <a:buFont typeface="Arial" pitchFamily="34" charset="0"/>
              <a:buNone/>
            </a:pPr>
            <a:r>
              <a:rPr lang="en-IN" sz="1000" dirty="0" smtClean="0"/>
              <a:t>    }</a:t>
            </a:r>
          </a:p>
          <a:p>
            <a:pPr marL="0" indent="0">
              <a:buFont typeface="Arial" pitchFamily="34" charset="0"/>
              <a:buNone/>
            </a:pPr>
            <a:r>
              <a:rPr lang="en-IN" sz="1000" dirty="0" smtClean="0"/>
              <a:t>}</a:t>
            </a:r>
          </a:p>
          <a:p>
            <a:pPr marL="0" indent="0">
              <a:buFont typeface="Arial" pitchFamily="34" charset="0"/>
              <a:buNone/>
            </a:pPr>
            <a:r>
              <a:rPr lang="en-IN" sz="1000" dirty="0" smtClean="0"/>
              <a:t/>
            </a:r>
            <a:br>
              <a:rPr lang="en-IN" sz="1000" dirty="0" smtClean="0"/>
            </a:br>
            <a:endParaRPr lang="en-IN" sz="1000" dirty="0"/>
          </a:p>
        </p:txBody>
      </p:sp>
      <p:pic>
        <p:nvPicPr>
          <p:cNvPr id="5" name="image24.png"/>
          <p:cNvPicPr/>
          <p:nvPr/>
        </p:nvPicPr>
        <p:blipFill>
          <a:blip r:embed="rId2" cstate="print"/>
          <a:stretch>
            <a:fillRect/>
          </a:stretch>
        </p:blipFill>
        <p:spPr>
          <a:xfrm>
            <a:off x="4499992" y="1556792"/>
            <a:ext cx="3816424" cy="3816424"/>
          </a:xfrm>
          <a:prstGeom prst="rect">
            <a:avLst/>
          </a:prstGeom>
        </p:spPr>
      </p:pic>
    </p:spTree>
    <p:extLst>
      <p:ext uri="{BB962C8B-B14F-4D97-AF65-F5344CB8AC3E}">
        <p14:creationId xmlns:p14="http://schemas.microsoft.com/office/powerpoint/2010/main" val="35010076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764704"/>
            <a:ext cx="8229600" cy="1143000"/>
          </a:xfrm>
        </p:spPr>
        <p:txBody>
          <a:bodyPr>
            <a:noAutofit/>
          </a:bodyPr>
          <a:lstStyle/>
          <a:p>
            <a:r>
              <a:rPr lang="en-US" sz="1500" b="1" dirty="0"/>
              <a:t>Java AWT </a:t>
            </a:r>
            <a:r>
              <a:rPr lang="en-US" sz="1500" b="1" dirty="0" err="1"/>
              <a:t>PopupMenu</a:t>
            </a:r>
            <a:r>
              <a:rPr lang="en-IN" sz="1500" b="1" dirty="0"/>
              <a:t/>
            </a:r>
            <a:br>
              <a:rPr lang="en-IN" sz="1500" b="1" dirty="0"/>
            </a:br>
            <a:r>
              <a:rPr lang="en-US" sz="1500" b="1" dirty="0"/>
              <a:t> </a:t>
            </a:r>
            <a:r>
              <a:rPr lang="en-IN" sz="1500" dirty="0"/>
              <a:t/>
            </a:r>
            <a:br>
              <a:rPr lang="en-IN" sz="1500" dirty="0"/>
            </a:br>
            <a:r>
              <a:rPr lang="en-US" sz="1500" dirty="0" err="1"/>
              <a:t>PopupMenu</a:t>
            </a:r>
            <a:r>
              <a:rPr lang="en-US" sz="1500" dirty="0"/>
              <a:t> can be dynamically popped up at specific position within a component. It inherits the </a:t>
            </a:r>
            <a:r>
              <a:rPr lang="en-US" sz="1500" u="sng" dirty="0">
                <a:hlinkClick r:id="rId2"/>
              </a:rPr>
              <a:t>Menu class</a:t>
            </a:r>
            <a:r>
              <a:rPr lang="en-US" sz="1500" dirty="0">
                <a:hlinkClick r:id="rId2"/>
              </a:rPr>
              <a:t>.</a:t>
            </a:r>
            <a:r>
              <a:rPr lang="en-IN" sz="1500" dirty="0"/>
              <a:t/>
            </a:r>
            <a:br>
              <a:rPr lang="en-IN" sz="1500" dirty="0"/>
            </a:br>
            <a:r>
              <a:rPr lang="en-US" sz="1500" dirty="0"/>
              <a:t> </a:t>
            </a:r>
            <a:r>
              <a:rPr lang="en-IN" sz="1500" dirty="0"/>
              <a:t/>
            </a:r>
            <a:br>
              <a:rPr lang="en-IN" sz="1500" dirty="0"/>
            </a:br>
            <a:r>
              <a:rPr lang="en-US" sz="1500" dirty="0"/>
              <a:t>AWT </a:t>
            </a:r>
            <a:r>
              <a:rPr lang="en-US" sz="1500" dirty="0" err="1"/>
              <a:t>PopupMenu</a:t>
            </a:r>
            <a:r>
              <a:rPr lang="en-US" sz="1500" dirty="0"/>
              <a:t> class declaration</a:t>
            </a:r>
            <a:r>
              <a:rPr lang="en-IN" sz="1500" dirty="0"/>
              <a:t/>
            </a:r>
            <a:br>
              <a:rPr lang="en-IN" sz="1500" dirty="0"/>
            </a:br>
            <a:r>
              <a:rPr lang="en-US" sz="1500" b="1" dirty="0">
                <a:solidFill>
                  <a:schemeClr val="tx2">
                    <a:lumMod val="60000"/>
                    <a:lumOff val="40000"/>
                  </a:schemeClr>
                </a:solidFill>
              </a:rPr>
              <a:t>public class </a:t>
            </a:r>
            <a:r>
              <a:rPr lang="en-US" sz="1500" dirty="0" err="1">
                <a:solidFill>
                  <a:schemeClr val="tx2">
                    <a:lumMod val="60000"/>
                    <a:lumOff val="40000"/>
                  </a:schemeClr>
                </a:solidFill>
              </a:rPr>
              <a:t>PopupMenu</a:t>
            </a:r>
            <a:r>
              <a:rPr lang="en-US" sz="1500" dirty="0">
                <a:solidFill>
                  <a:schemeClr val="tx2">
                    <a:lumMod val="60000"/>
                    <a:lumOff val="40000"/>
                  </a:schemeClr>
                </a:solidFill>
              </a:rPr>
              <a:t> </a:t>
            </a:r>
            <a:r>
              <a:rPr lang="en-US" sz="1500" b="1" dirty="0">
                <a:solidFill>
                  <a:schemeClr val="tx2">
                    <a:lumMod val="60000"/>
                    <a:lumOff val="40000"/>
                  </a:schemeClr>
                </a:solidFill>
              </a:rPr>
              <a:t>extends </a:t>
            </a:r>
            <a:r>
              <a:rPr lang="en-US" sz="1500" dirty="0">
                <a:solidFill>
                  <a:schemeClr val="tx2">
                    <a:lumMod val="60000"/>
                    <a:lumOff val="40000"/>
                  </a:schemeClr>
                </a:solidFill>
              </a:rPr>
              <a:t>Menu </a:t>
            </a:r>
            <a:r>
              <a:rPr lang="en-US" sz="1500" b="1" dirty="0">
                <a:solidFill>
                  <a:schemeClr val="tx2">
                    <a:lumMod val="60000"/>
                    <a:lumOff val="40000"/>
                  </a:schemeClr>
                </a:solidFill>
              </a:rPr>
              <a:t>implements </a:t>
            </a:r>
            <a:r>
              <a:rPr lang="en-US" sz="1500" dirty="0" err="1">
                <a:solidFill>
                  <a:schemeClr val="tx2">
                    <a:lumMod val="60000"/>
                    <a:lumOff val="40000"/>
                  </a:schemeClr>
                </a:solidFill>
              </a:rPr>
              <a:t>MenuContainer</a:t>
            </a:r>
            <a:r>
              <a:rPr lang="en-US" sz="1500" dirty="0">
                <a:solidFill>
                  <a:schemeClr val="tx2">
                    <a:lumMod val="60000"/>
                    <a:lumOff val="40000"/>
                  </a:schemeClr>
                </a:solidFill>
              </a:rPr>
              <a:t>, Accessible</a:t>
            </a:r>
            <a:r>
              <a:rPr lang="en-IN" sz="1500" dirty="0">
                <a:solidFill>
                  <a:schemeClr val="tx2">
                    <a:lumMod val="60000"/>
                    <a:lumOff val="40000"/>
                  </a:schemeClr>
                </a:solidFill>
              </a:rPr>
              <a:t/>
            </a:r>
            <a:br>
              <a:rPr lang="en-IN" sz="1500" dirty="0">
                <a:solidFill>
                  <a:schemeClr val="tx2">
                    <a:lumMod val="60000"/>
                    <a:lumOff val="40000"/>
                  </a:schemeClr>
                </a:solidFill>
              </a:rPr>
            </a:br>
            <a:r>
              <a:rPr lang="en-US" sz="1500" dirty="0"/>
              <a:t> </a:t>
            </a:r>
            <a:endParaRPr lang="en-IN" sz="1500" dirty="0"/>
          </a:p>
        </p:txBody>
      </p:sp>
      <p:sp>
        <p:nvSpPr>
          <p:cNvPr id="3" name="Content Placeholder 2"/>
          <p:cNvSpPr>
            <a:spLocks noGrp="1"/>
          </p:cNvSpPr>
          <p:nvPr>
            <p:ph idx="1"/>
          </p:nvPr>
        </p:nvSpPr>
        <p:spPr>
          <a:xfrm>
            <a:off x="97160" y="2204864"/>
            <a:ext cx="3898776" cy="4525963"/>
          </a:xfrm>
        </p:spPr>
        <p:txBody>
          <a:bodyPr>
            <a:noAutofit/>
          </a:bodyPr>
          <a:lstStyle/>
          <a:p>
            <a:pPr marL="0" indent="0">
              <a:buNone/>
            </a:pPr>
            <a:r>
              <a:rPr lang="en-IN" sz="1000" dirty="0"/>
              <a:t/>
            </a:r>
            <a:br>
              <a:rPr lang="en-IN" sz="1000" dirty="0"/>
            </a:br>
            <a:r>
              <a:rPr lang="en-IN" sz="1000" dirty="0"/>
              <a:t>import </a:t>
            </a:r>
            <a:r>
              <a:rPr lang="en-IN" sz="1000" dirty="0" err="1"/>
              <a:t>java.awt</a:t>
            </a:r>
            <a:r>
              <a:rPr lang="en-IN" sz="1000" dirty="0"/>
              <a:t>.*;</a:t>
            </a:r>
          </a:p>
          <a:p>
            <a:pPr marL="0" indent="0">
              <a:buNone/>
            </a:pPr>
            <a:r>
              <a:rPr lang="en-IN" sz="1000" dirty="0"/>
              <a:t>import </a:t>
            </a:r>
            <a:r>
              <a:rPr lang="en-IN" sz="1000" dirty="0" err="1"/>
              <a:t>java.awt.event</a:t>
            </a:r>
            <a:r>
              <a:rPr lang="en-IN" sz="1000" dirty="0"/>
              <a:t>.*;</a:t>
            </a:r>
          </a:p>
          <a:p>
            <a:pPr marL="0" indent="0">
              <a:buNone/>
            </a:pPr>
            <a:r>
              <a:rPr lang="en-IN" sz="1000" dirty="0"/>
              <a:t/>
            </a:r>
            <a:br>
              <a:rPr lang="en-IN" sz="1000" dirty="0"/>
            </a:br>
            <a:r>
              <a:rPr lang="en-IN" sz="1000" dirty="0"/>
              <a:t>class </a:t>
            </a:r>
            <a:r>
              <a:rPr lang="en-IN" sz="1000" dirty="0" err="1"/>
              <a:t>PopupMenuExample</a:t>
            </a:r>
            <a:r>
              <a:rPr lang="en-IN" sz="1000" dirty="0"/>
              <a:t> {</a:t>
            </a:r>
          </a:p>
          <a:p>
            <a:pPr marL="0" indent="0">
              <a:buNone/>
            </a:pPr>
            <a:r>
              <a:rPr lang="en-IN" sz="1000" dirty="0"/>
              <a:t/>
            </a:r>
            <a:br>
              <a:rPr lang="en-IN" sz="1000" dirty="0"/>
            </a:br>
            <a:r>
              <a:rPr lang="en-IN" sz="1000" dirty="0"/>
              <a:t>    </a:t>
            </a:r>
            <a:r>
              <a:rPr lang="en-IN" sz="1000" dirty="0" err="1"/>
              <a:t>PopupMenuExample</a:t>
            </a:r>
            <a:r>
              <a:rPr lang="en-IN" sz="1000" dirty="0"/>
              <a:t>() {</a:t>
            </a:r>
          </a:p>
          <a:p>
            <a:pPr marL="0" indent="0">
              <a:buNone/>
            </a:pPr>
            <a:r>
              <a:rPr lang="en-IN" sz="1000" dirty="0"/>
              <a:t>        final Frame f = new Frame("</a:t>
            </a:r>
            <a:r>
              <a:rPr lang="en-IN" sz="1000" dirty="0" err="1"/>
              <a:t>PopupMenu</a:t>
            </a:r>
            <a:r>
              <a:rPr lang="en-IN" sz="1000" dirty="0"/>
              <a:t> Example");</a:t>
            </a:r>
          </a:p>
          <a:p>
            <a:pPr marL="0" indent="0">
              <a:buNone/>
            </a:pPr>
            <a:r>
              <a:rPr lang="en-IN" sz="1000" dirty="0"/>
              <a:t>        final </a:t>
            </a:r>
            <a:r>
              <a:rPr lang="en-IN" sz="1000" dirty="0" err="1"/>
              <a:t>PopupMenu</a:t>
            </a:r>
            <a:r>
              <a:rPr lang="en-IN" sz="1000" dirty="0"/>
              <a:t> </a:t>
            </a:r>
            <a:r>
              <a:rPr lang="en-IN" sz="1000" dirty="0" err="1"/>
              <a:t>popupmenu</a:t>
            </a:r>
            <a:r>
              <a:rPr lang="en-IN" sz="1000" dirty="0"/>
              <a:t> = new </a:t>
            </a:r>
            <a:r>
              <a:rPr lang="en-IN" sz="1000" dirty="0" err="1"/>
              <a:t>PopupMenu</a:t>
            </a:r>
            <a:r>
              <a:rPr lang="en-IN" sz="1000" dirty="0"/>
              <a:t>("Edit");</a:t>
            </a:r>
          </a:p>
          <a:p>
            <a:pPr marL="0" indent="0">
              <a:buNone/>
            </a:pPr>
            <a:r>
              <a:rPr lang="en-IN" sz="1000" dirty="0"/>
              <a:t>        </a:t>
            </a:r>
            <a:r>
              <a:rPr lang="en-IN" sz="1000" dirty="0" err="1"/>
              <a:t>MenuItem</a:t>
            </a:r>
            <a:r>
              <a:rPr lang="en-IN" sz="1000" dirty="0"/>
              <a:t> cut = new </a:t>
            </a:r>
            <a:r>
              <a:rPr lang="en-IN" sz="1000" dirty="0" err="1"/>
              <a:t>MenuItem</a:t>
            </a:r>
            <a:r>
              <a:rPr lang="en-IN" sz="1000" dirty="0"/>
              <a:t>("Cut");</a:t>
            </a:r>
          </a:p>
          <a:p>
            <a:pPr marL="0" indent="0">
              <a:buNone/>
            </a:pPr>
            <a:r>
              <a:rPr lang="en-IN" sz="1000" dirty="0"/>
              <a:t>        </a:t>
            </a:r>
            <a:r>
              <a:rPr lang="en-IN" sz="1000" dirty="0" err="1"/>
              <a:t>cut.setActionCommand</a:t>
            </a:r>
            <a:r>
              <a:rPr lang="en-IN" sz="1000" dirty="0"/>
              <a:t>("Cut");</a:t>
            </a:r>
          </a:p>
          <a:p>
            <a:pPr marL="0" indent="0">
              <a:buNone/>
            </a:pPr>
            <a:r>
              <a:rPr lang="en-IN" sz="1000" dirty="0"/>
              <a:t>        </a:t>
            </a:r>
            <a:r>
              <a:rPr lang="en-IN" sz="1000" dirty="0" err="1"/>
              <a:t>MenuItem</a:t>
            </a:r>
            <a:r>
              <a:rPr lang="en-IN" sz="1000" dirty="0"/>
              <a:t> copy = new </a:t>
            </a:r>
            <a:r>
              <a:rPr lang="en-IN" sz="1000" dirty="0" err="1"/>
              <a:t>MenuItem</a:t>
            </a:r>
            <a:r>
              <a:rPr lang="en-IN" sz="1000" dirty="0"/>
              <a:t>("Copy");</a:t>
            </a:r>
          </a:p>
          <a:p>
            <a:pPr marL="0" indent="0">
              <a:buNone/>
            </a:pPr>
            <a:r>
              <a:rPr lang="en-IN" sz="1000" dirty="0"/>
              <a:t>        </a:t>
            </a:r>
            <a:r>
              <a:rPr lang="en-IN" sz="1000" dirty="0" err="1"/>
              <a:t>copy.setActionCommand</a:t>
            </a:r>
            <a:r>
              <a:rPr lang="en-IN" sz="1000" dirty="0"/>
              <a:t>("Copy");</a:t>
            </a:r>
          </a:p>
          <a:p>
            <a:pPr marL="0" indent="0">
              <a:buNone/>
            </a:pPr>
            <a:r>
              <a:rPr lang="en-IN" sz="1000" dirty="0"/>
              <a:t>        </a:t>
            </a:r>
            <a:r>
              <a:rPr lang="en-IN" sz="1000" dirty="0" err="1"/>
              <a:t>MenuItem</a:t>
            </a:r>
            <a:r>
              <a:rPr lang="en-IN" sz="1000" dirty="0"/>
              <a:t> paste = new </a:t>
            </a:r>
            <a:r>
              <a:rPr lang="en-IN" sz="1000" dirty="0" err="1"/>
              <a:t>MenuItem</a:t>
            </a:r>
            <a:r>
              <a:rPr lang="en-IN" sz="1000" dirty="0"/>
              <a:t>("Paste");</a:t>
            </a:r>
          </a:p>
          <a:p>
            <a:pPr marL="0" indent="0">
              <a:buNone/>
            </a:pPr>
            <a:r>
              <a:rPr lang="en-IN" sz="1000" dirty="0"/>
              <a:t>        </a:t>
            </a:r>
            <a:r>
              <a:rPr lang="en-IN" sz="1000" dirty="0" err="1"/>
              <a:t>paste.setActionCommand</a:t>
            </a:r>
            <a:r>
              <a:rPr lang="en-IN" sz="1000" dirty="0"/>
              <a:t>("Paste");</a:t>
            </a:r>
          </a:p>
          <a:p>
            <a:pPr marL="0" indent="0">
              <a:buNone/>
            </a:pPr>
            <a:r>
              <a:rPr lang="en-IN" sz="1000" dirty="0"/>
              <a:t>        </a:t>
            </a:r>
            <a:r>
              <a:rPr lang="en-IN" sz="1000" dirty="0" err="1"/>
              <a:t>popupmenu.add</a:t>
            </a:r>
            <a:r>
              <a:rPr lang="en-IN" sz="1000" dirty="0"/>
              <a:t>(cut);</a:t>
            </a:r>
          </a:p>
          <a:p>
            <a:pPr marL="0" indent="0">
              <a:buNone/>
            </a:pPr>
            <a:r>
              <a:rPr lang="en-IN" sz="1000" dirty="0"/>
              <a:t>        </a:t>
            </a:r>
            <a:r>
              <a:rPr lang="en-IN" sz="1000" dirty="0" err="1"/>
              <a:t>popupmenu.add</a:t>
            </a:r>
            <a:r>
              <a:rPr lang="en-IN" sz="1000" dirty="0"/>
              <a:t>(copy);</a:t>
            </a:r>
          </a:p>
          <a:p>
            <a:pPr marL="0" indent="0">
              <a:buNone/>
            </a:pPr>
            <a:r>
              <a:rPr lang="en-IN" sz="1000" dirty="0" smtClean="0"/>
              <a:t>        </a:t>
            </a:r>
            <a:r>
              <a:rPr lang="en-IN" sz="1000" dirty="0" err="1" smtClean="0"/>
              <a:t>popupmenu.add</a:t>
            </a:r>
            <a:r>
              <a:rPr lang="en-IN" sz="1000" dirty="0" smtClean="0"/>
              <a:t>(paste);</a:t>
            </a:r>
          </a:p>
          <a:p>
            <a:pPr marL="0" indent="0">
              <a:buNone/>
            </a:pPr>
            <a:r>
              <a:rPr lang="en-IN" sz="1000" dirty="0"/>
              <a:t>        </a:t>
            </a:r>
            <a:r>
              <a:rPr lang="en-IN" sz="1000" dirty="0" err="1"/>
              <a:t>f.addMouseListener</a:t>
            </a:r>
            <a:r>
              <a:rPr lang="en-IN" sz="1000" dirty="0"/>
              <a:t>(new </a:t>
            </a:r>
            <a:r>
              <a:rPr lang="en-IN" sz="1000" dirty="0" err="1"/>
              <a:t>MouseAdapter</a:t>
            </a:r>
            <a:r>
              <a:rPr lang="en-IN" sz="1000" dirty="0"/>
              <a:t>() {</a:t>
            </a:r>
          </a:p>
          <a:p>
            <a:pPr marL="0" indent="0">
              <a:buNone/>
            </a:pPr>
            <a:r>
              <a:rPr lang="en-IN" sz="1000" dirty="0"/>
              <a:t>            public void </a:t>
            </a:r>
            <a:r>
              <a:rPr lang="en-IN" sz="1000" dirty="0" err="1"/>
              <a:t>mouseClicked</a:t>
            </a:r>
            <a:r>
              <a:rPr lang="en-IN" sz="1000" dirty="0"/>
              <a:t>(</a:t>
            </a:r>
            <a:r>
              <a:rPr lang="en-IN" sz="1000" dirty="0" err="1"/>
              <a:t>MouseEvent</a:t>
            </a:r>
            <a:r>
              <a:rPr lang="en-IN" sz="1000" dirty="0"/>
              <a:t> e) {</a:t>
            </a:r>
          </a:p>
          <a:p>
            <a:pPr marL="0" indent="0">
              <a:buNone/>
            </a:pPr>
            <a:r>
              <a:rPr lang="en-IN" sz="1000" dirty="0"/>
              <a:t>                </a:t>
            </a:r>
            <a:r>
              <a:rPr lang="en-IN" sz="1000" dirty="0" err="1"/>
              <a:t>popupmenu.show</a:t>
            </a:r>
            <a:r>
              <a:rPr lang="en-IN" sz="1000" dirty="0"/>
              <a:t>(f, </a:t>
            </a:r>
            <a:r>
              <a:rPr lang="en-IN" sz="1000" dirty="0" err="1"/>
              <a:t>e.getX</a:t>
            </a:r>
            <a:r>
              <a:rPr lang="en-IN" sz="1000" dirty="0"/>
              <a:t>(), </a:t>
            </a:r>
            <a:r>
              <a:rPr lang="en-IN" sz="1000" dirty="0" err="1"/>
              <a:t>e.getY</a:t>
            </a:r>
            <a:r>
              <a:rPr lang="en-IN" sz="1000" dirty="0"/>
              <a:t>());</a:t>
            </a:r>
          </a:p>
          <a:p>
            <a:pPr marL="0" indent="0">
              <a:buNone/>
            </a:pPr>
            <a:r>
              <a:rPr lang="en-IN" sz="1000" dirty="0"/>
              <a:t>            }</a:t>
            </a:r>
          </a:p>
          <a:p>
            <a:pPr marL="0" indent="0">
              <a:buNone/>
            </a:pPr>
            <a:r>
              <a:rPr lang="en-IN" sz="1000" dirty="0"/>
              <a:t>        });</a:t>
            </a:r>
          </a:p>
          <a:p>
            <a:pPr marL="0" indent="0">
              <a:buNone/>
            </a:pPr>
            <a:r>
              <a:rPr lang="en-IN" sz="1000" dirty="0"/>
              <a:t>    </a:t>
            </a:r>
            <a:br>
              <a:rPr lang="en-IN" sz="1000" dirty="0"/>
            </a:br>
            <a:endParaRPr lang="en-IN" sz="1000" dirty="0"/>
          </a:p>
          <a:p>
            <a:pPr marL="0" indent="0">
              <a:buNone/>
            </a:pPr>
            <a:endParaRPr lang="en-IN" sz="1000" dirty="0"/>
          </a:p>
        </p:txBody>
      </p:sp>
      <p:sp>
        <p:nvSpPr>
          <p:cNvPr id="4"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7" name="Content Placeholder 2"/>
          <p:cNvSpPr txBox="1">
            <a:spLocks/>
          </p:cNvSpPr>
          <p:nvPr/>
        </p:nvSpPr>
        <p:spPr>
          <a:xfrm>
            <a:off x="3481536" y="2327229"/>
            <a:ext cx="3898776" cy="452596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IN" sz="1000" dirty="0" smtClean="0"/>
              <a:t>        </a:t>
            </a:r>
            <a:r>
              <a:rPr lang="en-IN" sz="1000" dirty="0" err="1" smtClean="0"/>
              <a:t>f.add</a:t>
            </a:r>
            <a:r>
              <a:rPr lang="en-IN" sz="1000" dirty="0" smtClean="0"/>
              <a:t>(</a:t>
            </a:r>
            <a:r>
              <a:rPr lang="en-IN" sz="1000" dirty="0" err="1" smtClean="0"/>
              <a:t>popupmenu</a:t>
            </a:r>
            <a:r>
              <a:rPr lang="en-IN" sz="1000" dirty="0" smtClean="0"/>
              <a:t>);</a:t>
            </a:r>
          </a:p>
          <a:p>
            <a:pPr marL="0" indent="0">
              <a:buFont typeface="Arial" pitchFamily="34" charset="0"/>
              <a:buNone/>
            </a:pPr>
            <a:r>
              <a:rPr lang="en-IN" sz="1000" dirty="0" smtClean="0"/>
              <a:t>        </a:t>
            </a:r>
            <a:r>
              <a:rPr lang="en-IN" sz="1000" dirty="0" err="1" smtClean="0"/>
              <a:t>f.setSize</a:t>
            </a:r>
            <a:r>
              <a:rPr lang="en-IN" sz="1000" dirty="0" smtClean="0"/>
              <a:t>(400, 400);</a:t>
            </a:r>
          </a:p>
          <a:p>
            <a:pPr marL="0" indent="0">
              <a:buFont typeface="Arial" pitchFamily="34" charset="0"/>
              <a:buNone/>
            </a:pPr>
            <a:r>
              <a:rPr lang="en-IN" sz="1000" dirty="0" smtClean="0"/>
              <a:t>        </a:t>
            </a:r>
            <a:r>
              <a:rPr lang="en-IN" sz="1000" dirty="0" err="1" smtClean="0"/>
              <a:t>f.setLayout</a:t>
            </a:r>
            <a:r>
              <a:rPr lang="en-IN" sz="1000" dirty="0" smtClean="0"/>
              <a:t>(null);</a:t>
            </a:r>
          </a:p>
          <a:p>
            <a:pPr marL="0" indent="0">
              <a:buFont typeface="Arial" pitchFamily="34" charset="0"/>
              <a:buNone/>
            </a:pPr>
            <a:r>
              <a:rPr lang="en-IN" sz="1000" dirty="0" smtClean="0"/>
              <a:t>        </a:t>
            </a:r>
            <a:r>
              <a:rPr lang="en-IN" sz="1000" dirty="0" err="1" smtClean="0"/>
              <a:t>f.setVisible</a:t>
            </a:r>
            <a:r>
              <a:rPr lang="en-IN" sz="1000" dirty="0" smtClean="0"/>
              <a:t>(true);</a:t>
            </a:r>
          </a:p>
          <a:p>
            <a:pPr marL="0" indent="0">
              <a:buFont typeface="Arial" pitchFamily="34" charset="0"/>
              <a:buNone/>
            </a:pPr>
            <a:r>
              <a:rPr lang="en-IN" sz="1000" dirty="0" smtClean="0"/>
              <a:t/>
            </a:r>
            <a:br>
              <a:rPr lang="en-IN" sz="1000" dirty="0" smtClean="0"/>
            </a:br>
            <a:r>
              <a:rPr lang="en-IN" sz="1000" dirty="0" smtClean="0"/>
              <a:t>        </a:t>
            </a:r>
            <a:r>
              <a:rPr lang="en-IN" sz="1000" dirty="0" err="1" smtClean="0"/>
              <a:t>f.addWindowListener</a:t>
            </a:r>
            <a:r>
              <a:rPr lang="en-IN" sz="1000" dirty="0" smtClean="0"/>
              <a:t>(new </a:t>
            </a:r>
            <a:r>
              <a:rPr lang="en-IN" sz="1000" dirty="0" err="1" smtClean="0"/>
              <a:t>WindowAdapter</a:t>
            </a:r>
            <a:r>
              <a:rPr lang="en-IN" sz="1000" dirty="0" smtClean="0"/>
              <a:t>() {</a:t>
            </a:r>
          </a:p>
          <a:p>
            <a:pPr marL="0" indent="0">
              <a:buFont typeface="Arial" pitchFamily="34" charset="0"/>
              <a:buNone/>
            </a:pPr>
            <a:r>
              <a:rPr lang="en-IN" sz="1000" dirty="0" smtClean="0"/>
              <a:t>            public void </a:t>
            </a:r>
            <a:r>
              <a:rPr lang="en-IN" sz="1000" dirty="0" err="1" smtClean="0"/>
              <a:t>windowClosing</a:t>
            </a:r>
            <a:r>
              <a:rPr lang="en-IN" sz="1000" dirty="0" smtClean="0"/>
              <a:t>(</a:t>
            </a:r>
            <a:r>
              <a:rPr lang="en-IN" sz="1000" dirty="0" err="1" smtClean="0"/>
              <a:t>WindowEvent</a:t>
            </a:r>
            <a:r>
              <a:rPr lang="en-IN" sz="1000" dirty="0" smtClean="0"/>
              <a:t> e) {</a:t>
            </a:r>
          </a:p>
          <a:p>
            <a:pPr marL="0" indent="0">
              <a:buFont typeface="Arial" pitchFamily="34" charset="0"/>
              <a:buNone/>
            </a:pPr>
            <a:r>
              <a:rPr lang="en-IN" sz="1000" dirty="0" smtClean="0"/>
              <a:t>                </a:t>
            </a:r>
            <a:r>
              <a:rPr lang="en-IN" sz="1000" dirty="0" err="1" smtClean="0"/>
              <a:t>System.exit</a:t>
            </a:r>
            <a:r>
              <a:rPr lang="en-IN" sz="1000" dirty="0" smtClean="0"/>
              <a:t>(0);</a:t>
            </a:r>
          </a:p>
          <a:p>
            <a:pPr marL="0" indent="0">
              <a:buFont typeface="Arial" pitchFamily="34" charset="0"/>
              <a:buNone/>
            </a:pPr>
            <a:r>
              <a:rPr lang="en-IN" sz="1000" dirty="0" smtClean="0"/>
              <a:t>            }</a:t>
            </a:r>
          </a:p>
          <a:p>
            <a:pPr marL="0" indent="0">
              <a:buFont typeface="Arial" pitchFamily="34" charset="0"/>
              <a:buNone/>
            </a:pPr>
            <a:r>
              <a:rPr lang="en-IN" sz="1000" dirty="0" smtClean="0"/>
              <a:t>        });</a:t>
            </a:r>
          </a:p>
          <a:p>
            <a:pPr marL="0" indent="0">
              <a:buFont typeface="Arial" pitchFamily="34" charset="0"/>
              <a:buNone/>
            </a:pPr>
            <a:r>
              <a:rPr lang="en-IN" sz="1000" dirty="0" smtClean="0"/>
              <a:t>    }</a:t>
            </a:r>
          </a:p>
          <a:p>
            <a:pPr marL="0" indent="0">
              <a:buFont typeface="Arial" pitchFamily="34" charset="0"/>
              <a:buNone/>
            </a:pPr>
            <a:r>
              <a:rPr lang="en-IN" sz="1000" dirty="0" smtClean="0"/>
              <a:t/>
            </a:r>
            <a:br>
              <a:rPr lang="en-IN" sz="1000" dirty="0" smtClean="0"/>
            </a:br>
            <a:r>
              <a:rPr lang="en-IN" sz="1000" dirty="0" smtClean="0"/>
              <a:t>    public static void main(String </a:t>
            </a:r>
            <a:r>
              <a:rPr lang="en-IN" sz="1000" dirty="0" err="1" smtClean="0"/>
              <a:t>args</a:t>
            </a:r>
            <a:r>
              <a:rPr lang="en-IN" sz="1000" dirty="0" smtClean="0"/>
              <a:t>[]) {</a:t>
            </a:r>
          </a:p>
          <a:p>
            <a:pPr marL="0" indent="0">
              <a:buFont typeface="Arial" pitchFamily="34" charset="0"/>
              <a:buNone/>
            </a:pPr>
            <a:r>
              <a:rPr lang="en-IN" sz="1000" dirty="0" smtClean="0"/>
              <a:t>        new </a:t>
            </a:r>
            <a:r>
              <a:rPr lang="en-IN" sz="1000" dirty="0" err="1" smtClean="0"/>
              <a:t>PopupMenuExample</a:t>
            </a:r>
            <a:r>
              <a:rPr lang="en-IN" sz="1000" dirty="0" smtClean="0"/>
              <a:t>();</a:t>
            </a:r>
          </a:p>
          <a:p>
            <a:pPr marL="0" indent="0">
              <a:buFont typeface="Arial" pitchFamily="34" charset="0"/>
              <a:buNone/>
            </a:pPr>
            <a:r>
              <a:rPr lang="en-IN" sz="1000" dirty="0" smtClean="0"/>
              <a:t>    }</a:t>
            </a:r>
          </a:p>
          <a:p>
            <a:pPr marL="0" indent="0">
              <a:buFont typeface="Arial" pitchFamily="34" charset="0"/>
              <a:buNone/>
            </a:pPr>
            <a:r>
              <a:rPr lang="en-IN" sz="1000" dirty="0" smtClean="0"/>
              <a:t>}</a:t>
            </a:r>
          </a:p>
          <a:p>
            <a:pPr marL="0" indent="0">
              <a:buFont typeface="Arial" pitchFamily="34" charset="0"/>
              <a:buNone/>
            </a:pPr>
            <a:r>
              <a:rPr lang="en-IN" sz="1000" dirty="0" smtClean="0"/>
              <a:t/>
            </a:r>
            <a:br>
              <a:rPr lang="en-IN" sz="1000" dirty="0" smtClean="0"/>
            </a:br>
            <a:endParaRPr lang="en-IN" sz="1000" dirty="0" smtClean="0"/>
          </a:p>
          <a:p>
            <a:pPr marL="0" indent="0">
              <a:buFont typeface="Arial" pitchFamily="34" charset="0"/>
              <a:buNone/>
            </a:pPr>
            <a:endParaRPr lang="en-IN" sz="1000" dirty="0"/>
          </a:p>
        </p:txBody>
      </p:sp>
      <p:pic>
        <p:nvPicPr>
          <p:cNvPr id="8" name="image25.png"/>
          <p:cNvPicPr/>
          <p:nvPr/>
        </p:nvPicPr>
        <p:blipFill>
          <a:blip r:embed="rId3" cstate="print"/>
          <a:stretch>
            <a:fillRect/>
          </a:stretch>
        </p:blipFill>
        <p:spPr>
          <a:xfrm>
            <a:off x="6444208" y="2924944"/>
            <a:ext cx="2381436" cy="2254056"/>
          </a:xfrm>
          <a:prstGeom prst="rect">
            <a:avLst/>
          </a:prstGeom>
        </p:spPr>
      </p:pic>
    </p:spTree>
    <p:extLst>
      <p:ext uri="{BB962C8B-B14F-4D97-AF65-F5344CB8AC3E}">
        <p14:creationId xmlns:p14="http://schemas.microsoft.com/office/powerpoint/2010/main" val="15107510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764704"/>
            <a:ext cx="8229600" cy="1143000"/>
          </a:xfrm>
        </p:spPr>
        <p:txBody>
          <a:bodyPr>
            <a:noAutofit/>
          </a:bodyPr>
          <a:lstStyle/>
          <a:p>
            <a:r>
              <a:rPr lang="en-US" sz="1500" b="1" dirty="0"/>
              <a:t>Java AWT Panel</a:t>
            </a:r>
            <a:r>
              <a:rPr lang="en-IN" sz="1500" b="1" dirty="0"/>
              <a:t/>
            </a:r>
            <a:br>
              <a:rPr lang="en-IN" sz="1500" b="1" dirty="0"/>
            </a:br>
            <a:r>
              <a:rPr lang="en-US" sz="1500" b="1" dirty="0"/>
              <a:t> </a:t>
            </a:r>
            <a:r>
              <a:rPr lang="en-IN" sz="1500" dirty="0"/>
              <a:t/>
            </a:r>
            <a:br>
              <a:rPr lang="en-IN" sz="1500" dirty="0"/>
            </a:br>
            <a:r>
              <a:rPr lang="en-US" sz="1500" dirty="0"/>
              <a:t>The Panel is a simplest container class. It provides space in which an application can attach any other component. It inherits the Container class.</a:t>
            </a:r>
            <a:r>
              <a:rPr lang="en-IN" sz="1500" dirty="0"/>
              <a:t/>
            </a:r>
            <a:br>
              <a:rPr lang="en-IN" sz="1500" dirty="0"/>
            </a:br>
            <a:r>
              <a:rPr lang="en-US" sz="1500" dirty="0"/>
              <a:t> </a:t>
            </a:r>
            <a:r>
              <a:rPr lang="en-IN" sz="1500" dirty="0"/>
              <a:t/>
            </a:r>
            <a:br>
              <a:rPr lang="en-IN" sz="1500" dirty="0"/>
            </a:br>
            <a:r>
              <a:rPr lang="en-US" sz="1500" dirty="0"/>
              <a:t>It doesn't have title bar.</a:t>
            </a:r>
            <a:r>
              <a:rPr lang="en-IN" sz="1500" dirty="0"/>
              <a:t/>
            </a:r>
            <a:br>
              <a:rPr lang="en-IN" sz="1500" dirty="0"/>
            </a:br>
            <a:r>
              <a:rPr lang="en-US" sz="1500" dirty="0"/>
              <a:t> </a:t>
            </a:r>
            <a:r>
              <a:rPr lang="en-IN" sz="1500" dirty="0"/>
              <a:t/>
            </a:r>
            <a:br>
              <a:rPr lang="en-IN" sz="1500" dirty="0"/>
            </a:br>
            <a:r>
              <a:rPr lang="en-US" sz="1500" b="1" dirty="0"/>
              <a:t>AWT Panel class declaration</a:t>
            </a:r>
            <a:r>
              <a:rPr lang="en-IN" sz="1500" b="1" dirty="0"/>
              <a:t/>
            </a:r>
            <a:br>
              <a:rPr lang="en-IN" sz="1500" b="1" dirty="0"/>
            </a:br>
            <a:r>
              <a:rPr lang="en-US" sz="1500" b="1" dirty="0">
                <a:solidFill>
                  <a:schemeClr val="tx2">
                    <a:lumMod val="60000"/>
                    <a:lumOff val="40000"/>
                  </a:schemeClr>
                </a:solidFill>
              </a:rPr>
              <a:t>public class </a:t>
            </a:r>
            <a:r>
              <a:rPr lang="en-US" sz="1500" dirty="0">
                <a:solidFill>
                  <a:schemeClr val="tx2">
                    <a:lumMod val="60000"/>
                    <a:lumOff val="40000"/>
                  </a:schemeClr>
                </a:solidFill>
              </a:rPr>
              <a:t>Panel </a:t>
            </a:r>
            <a:r>
              <a:rPr lang="en-US" sz="1500" b="1" dirty="0">
                <a:solidFill>
                  <a:schemeClr val="tx2">
                    <a:lumMod val="60000"/>
                    <a:lumOff val="40000"/>
                  </a:schemeClr>
                </a:solidFill>
              </a:rPr>
              <a:t>extends </a:t>
            </a:r>
            <a:r>
              <a:rPr lang="en-US" sz="1500" dirty="0">
                <a:solidFill>
                  <a:schemeClr val="tx2">
                    <a:lumMod val="60000"/>
                    <a:lumOff val="40000"/>
                  </a:schemeClr>
                </a:solidFill>
              </a:rPr>
              <a:t>Container </a:t>
            </a:r>
            <a:r>
              <a:rPr lang="en-US" sz="1500" b="1" dirty="0">
                <a:solidFill>
                  <a:schemeClr val="tx2">
                    <a:lumMod val="60000"/>
                    <a:lumOff val="40000"/>
                  </a:schemeClr>
                </a:solidFill>
              </a:rPr>
              <a:t>implements </a:t>
            </a:r>
            <a:r>
              <a:rPr lang="en-US" sz="1500" dirty="0">
                <a:solidFill>
                  <a:schemeClr val="tx2">
                    <a:lumMod val="60000"/>
                    <a:lumOff val="40000"/>
                  </a:schemeClr>
                </a:solidFill>
              </a:rPr>
              <a:t>Accessible</a:t>
            </a:r>
            <a:endParaRPr lang="en-IN" sz="1500" dirty="0">
              <a:solidFill>
                <a:schemeClr val="tx2">
                  <a:lumMod val="60000"/>
                  <a:lumOff val="40000"/>
                </a:schemeClr>
              </a:solidFill>
            </a:endParaRPr>
          </a:p>
        </p:txBody>
      </p:sp>
      <p:sp>
        <p:nvSpPr>
          <p:cNvPr id="3" name="Content Placeholder 2"/>
          <p:cNvSpPr>
            <a:spLocks noGrp="1"/>
          </p:cNvSpPr>
          <p:nvPr>
            <p:ph idx="1"/>
          </p:nvPr>
        </p:nvSpPr>
        <p:spPr>
          <a:xfrm>
            <a:off x="241176" y="2431429"/>
            <a:ext cx="3898776" cy="4525963"/>
          </a:xfrm>
        </p:spPr>
        <p:txBody>
          <a:bodyPr>
            <a:noAutofit/>
          </a:bodyPr>
          <a:lstStyle/>
          <a:p>
            <a:pPr marL="0" indent="0">
              <a:buNone/>
            </a:pPr>
            <a:r>
              <a:rPr lang="en-IN" sz="1000" dirty="0"/>
              <a:t/>
            </a:r>
            <a:br>
              <a:rPr lang="en-IN" sz="1000" dirty="0"/>
            </a:br>
            <a:r>
              <a:rPr lang="en-IN" sz="1000" dirty="0"/>
              <a:t>import </a:t>
            </a:r>
            <a:r>
              <a:rPr lang="en-IN" sz="1000" dirty="0" err="1"/>
              <a:t>java.awt</a:t>
            </a:r>
            <a:r>
              <a:rPr lang="en-IN" sz="1000" dirty="0"/>
              <a:t>.*;</a:t>
            </a:r>
          </a:p>
          <a:p>
            <a:pPr marL="0" indent="0">
              <a:buNone/>
            </a:pPr>
            <a:r>
              <a:rPr lang="en-IN" sz="1000" dirty="0"/>
              <a:t>import </a:t>
            </a:r>
            <a:r>
              <a:rPr lang="en-IN" sz="1000" dirty="0" err="1"/>
              <a:t>java.awt.event</a:t>
            </a:r>
            <a:r>
              <a:rPr lang="en-IN" sz="1000" dirty="0"/>
              <a:t>.*;</a:t>
            </a:r>
          </a:p>
          <a:p>
            <a:pPr marL="0" indent="0">
              <a:buNone/>
            </a:pPr>
            <a:r>
              <a:rPr lang="en-IN" sz="1000" dirty="0"/>
              <a:t/>
            </a:r>
            <a:br>
              <a:rPr lang="en-IN" sz="1000" dirty="0"/>
            </a:br>
            <a:r>
              <a:rPr lang="en-IN" sz="1000" dirty="0"/>
              <a:t>public class </a:t>
            </a:r>
            <a:r>
              <a:rPr lang="en-IN" sz="1000" dirty="0" err="1"/>
              <a:t>PanelExample</a:t>
            </a:r>
            <a:r>
              <a:rPr lang="en-IN" sz="1000" dirty="0"/>
              <a:t> {</a:t>
            </a:r>
          </a:p>
          <a:p>
            <a:pPr marL="0" indent="0">
              <a:buNone/>
            </a:pPr>
            <a:r>
              <a:rPr lang="en-IN" sz="1000" dirty="0"/>
              <a:t/>
            </a:r>
            <a:br>
              <a:rPr lang="en-IN" sz="1000" dirty="0"/>
            </a:br>
            <a:r>
              <a:rPr lang="en-IN" sz="1000" dirty="0"/>
              <a:t>    </a:t>
            </a:r>
            <a:r>
              <a:rPr lang="en-IN" sz="1000" dirty="0" err="1"/>
              <a:t>PanelExample</a:t>
            </a:r>
            <a:r>
              <a:rPr lang="en-IN" sz="1000" dirty="0"/>
              <a:t>() {</a:t>
            </a:r>
          </a:p>
          <a:p>
            <a:pPr marL="0" indent="0">
              <a:buNone/>
            </a:pPr>
            <a:r>
              <a:rPr lang="en-IN" sz="1000" dirty="0"/>
              <a:t>        Frame f = new Frame("Panel Example");</a:t>
            </a:r>
          </a:p>
          <a:p>
            <a:pPr marL="0" indent="0">
              <a:buNone/>
            </a:pPr>
            <a:r>
              <a:rPr lang="en-IN" sz="1000" dirty="0"/>
              <a:t>        Panel </a:t>
            </a:r>
            <a:r>
              <a:rPr lang="en-IN" sz="1000" dirty="0" err="1"/>
              <a:t>panel</a:t>
            </a:r>
            <a:r>
              <a:rPr lang="en-IN" sz="1000" dirty="0"/>
              <a:t> = new Panel();</a:t>
            </a:r>
          </a:p>
          <a:p>
            <a:pPr marL="0" indent="0">
              <a:buNone/>
            </a:pPr>
            <a:r>
              <a:rPr lang="en-IN" sz="1000" dirty="0"/>
              <a:t>        </a:t>
            </a:r>
            <a:r>
              <a:rPr lang="en-IN" sz="1000" dirty="0" err="1"/>
              <a:t>panel.setBounds</a:t>
            </a:r>
            <a:r>
              <a:rPr lang="en-IN" sz="1000" dirty="0"/>
              <a:t>(40, 80, 200, 200);</a:t>
            </a:r>
          </a:p>
          <a:p>
            <a:pPr marL="0" indent="0">
              <a:buNone/>
            </a:pPr>
            <a:r>
              <a:rPr lang="en-IN" sz="1000" dirty="0"/>
              <a:t>        </a:t>
            </a:r>
            <a:r>
              <a:rPr lang="en-IN" sz="1000" dirty="0" err="1"/>
              <a:t>panel.setBackground</a:t>
            </a:r>
            <a:r>
              <a:rPr lang="en-IN" sz="1000" dirty="0"/>
              <a:t>(</a:t>
            </a:r>
            <a:r>
              <a:rPr lang="en-IN" sz="1000" dirty="0" err="1"/>
              <a:t>Color.gray</a:t>
            </a:r>
            <a:r>
              <a:rPr lang="en-IN" sz="1000" dirty="0"/>
              <a:t>);</a:t>
            </a:r>
          </a:p>
          <a:p>
            <a:pPr marL="0" indent="0">
              <a:buNone/>
            </a:pPr>
            <a:r>
              <a:rPr lang="en-IN" sz="1000" dirty="0"/>
              <a:t>        Button b1 = new Button("Button 1");</a:t>
            </a:r>
          </a:p>
          <a:p>
            <a:pPr marL="0" indent="0">
              <a:buNone/>
            </a:pPr>
            <a:r>
              <a:rPr lang="en-IN" sz="1000" dirty="0"/>
              <a:t>        b1.setBounds(50, 100, 80, 30);</a:t>
            </a:r>
          </a:p>
          <a:p>
            <a:pPr marL="0" indent="0">
              <a:buNone/>
            </a:pPr>
            <a:r>
              <a:rPr lang="en-IN" sz="1000" dirty="0"/>
              <a:t>        b1.setBackground(</a:t>
            </a:r>
            <a:r>
              <a:rPr lang="en-IN" sz="1000" dirty="0" err="1"/>
              <a:t>Color.yellow</a:t>
            </a:r>
            <a:r>
              <a:rPr lang="en-IN" sz="1000" dirty="0"/>
              <a:t>);</a:t>
            </a:r>
          </a:p>
          <a:p>
            <a:pPr marL="0" indent="0">
              <a:buNone/>
            </a:pPr>
            <a:r>
              <a:rPr lang="en-IN" sz="1000" dirty="0"/>
              <a:t>        Button b2 = new Button("Button 2");</a:t>
            </a:r>
          </a:p>
          <a:p>
            <a:pPr marL="0" indent="0">
              <a:buNone/>
            </a:pPr>
            <a:r>
              <a:rPr lang="en-IN" sz="1000" dirty="0"/>
              <a:t>        b2.setBounds(100, 100, 80, 30);</a:t>
            </a:r>
          </a:p>
          <a:p>
            <a:pPr marL="0" indent="0">
              <a:buNone/>
            </a:pPr>
            <a:r>
              <a:rPr lang="en-IN" sz="1000" dirty="0"/>
              <a:t/>
            </a:r>
            <a:br>
              <a:rPr lang="en-IN" sz="1000" dirty="0"/>
            </a:br>
            <a:r>
              <a:rPr lang="en-IN" sz="1000" dirty="0"/>
              <a:t>        b2.setBackground(</a:t>
            </a:r>
            <a:r>
              <a:rPr lang="en-IN" sz="1000" dirty="0" err="1"/>
              <a:t>Color.green</a:t>
            </a:r>
            <a:r>
              <a:rPr lang="en-IN" sz="1000" dirty="0"/>
              <a:t>);</a:t>
            </a:r>
          </a:p>
          <a:p>
            <a:pPr marL="0" indent="0">
              <a:buNone/>
            </a:pPr>
            <a:r>
              <a:rPr lang="en-IN" sz="1000" dirty="0"/>
              <a:t>        </a:t>
            </a:r>
            <a:r>
              <a:rPr lang="en-IN" sz="1000" dirty="0" err="1"/>
              <a:t>panel.add</a:t>
            </a:r>
            <a:r>
              <a:rPr lang="en-IN" sz="1000" dirty="0"/>
              <a:t>(b1);</a:t>
            </a:r>
          </a:p>
          <a:p>
            <a:pPr marL="0" indent="0">
              <a:buNone/>
            </a:pPr>
            <a:r>
              <a:rPr lang="en-IN" sz="1000" dirty="0"/>
              <a:t>        </a:t>
            </a:r>
            <a:r>
              <a:rPr lang="en-IN" sz="1000" dirty="0" err="1"/>
              <a:t>panel.add</a:t>
            </a:r>
            <a:r>
              <a:rPr lang="en-IN" sz="1000" dirty="0"/>
              <a:t>(b2);</a:t>
            </a:r>
          </a:p>
          <a:p>
            <a:pPr marL="0" indent="0">
              <a:buNone/>
            </a:pPr>
            <a:r>
              <a:rPr lang="en-IN" sz="1000" dirty="0"/>
              <a:t>        </a:t>
            </a:r>
            <a:r>
              <a:rPr lang="en-IN" sz="1000" dirty="0" err="1"/>
              <a:t>f.add</a:t>
            </a:r>
            <a:r>
              <a:rPr lang="en-IN" sz="1000" dirty="0"/>
              <a:t>(panel);</a:t>
            </a:r>
          </a:p>
          <a:p>
            <a:pPr marL="0" indent="0">
              <a:buNone/>
            </a:pPr>
            <a:r>
              <a:rPr lang="en-IN" sz="1000" dirty="0"/>
              <a:t>        </a:t>
            </a:r>
            <a:r>
              <a:rPr lang="en-IN" sz="1000" dirty="0" err="1"/>
              <a:t>f.setSize</a:t>
            </a:r>
            <a:r>
              <a:rPr lang="en-IN" sz="1000" dirty="0"/>
              <a:t>(400, 400);</a:t>
            </a:r>
          </a:p>
          <a:p>
            <a:pPr marL="0" indent="0">
              <a:buNone/>
            </a:pPr>
            <a:r>
              <a:rPr lang="en-IN" sz="1000" dirty="0"/>
              <a:t>        </a:t>
            </a:r>
            <a:r>
              <a:rPr lang="en-IN" sz="1000" dirty="0" err="1"/>
              <a:t>f.setLayout</a:t>
            </a:r>
            <a:r>
              <a:rPr lang="en-IN" sz="1000" dirty="0"/>
              <a:t>(null);</a:t>
            </a:r>
          </a:p>
          <a:p>
            <a:pPr marL="0" indent="0">
              <a:buNone/>
            </a:pPr>
            <a:r>
              <a:rPr lang="en-IN" sz="1000" dirty="0"/>
              <a:t>        </a:t>
            </a:r>
            <a:r>
              <a:rPr lang="en-IN" sz="1000" dirty="0" err="1"/>
              <a:t>f.setVisible</a:t>
            </a:r>
            <a:r>
              <a:rPr lang="en-IN" sz="1000" dirty="0"/>
              <a:t>(true);</a:t>
            </a:r>
          </a:p>
          <a:p>
            <a:pPr marL="0" indent="0">
              <a:buNone/>
            </a:pPr>
            <a:r>
              <a:rPr lang="en-IN" sz="1000" dirty="0"/>
              <a:t/>
            </a:r>
            <a:br>
              <a:rPr lang="en-IN" sz="1000" dirty="0"/>
            </a:br>
            <a:r>
              <a:rPr lang="en-IN" sz="1000" dirty="0"/>
              <a:t/>
            </a:r>
            <a:br>
              <a:rPr lang="en-IN" sz="1000" dirty="0"/>
            </a:br>
            <a:endParaRPr lang="en-IN" sz="1000" dirty="0"/>
          </a:p>
        </p:txBody>
      </p:sp>
      <p:sp>
        <p:nvSpPr>
          <p:cNvPr id="4"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7" name="Content Placeholder 2"/>
          <p:cNvSpPr txBox="1">
            <a:spLocks/>
          </p:cNvSpPr>
          <p:nvPr/>
        </p:nvSpPr>
        <p:spPr>
          <a:xfrm>
            <a:off x="2843808" y="2575445"/>
            <a:ext cx="3898776" cy="452596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IN" sz="1000" dirty="0" smtClean="0"/>
              <a:t>        </a:t>
            </a:r>
            <a:r>
              <a:rPr lang="en-IN" sz="1000" dirty="0" err="1" smtClean="0"/>
              <a:t>f.addWindowListener</a:t>
            </a:r>
            <a:r>
              <a:rPr lang="en-IN" sz="1000" dirty="0" smtClean="0"/>
              <a:t>(new </a:t>
            </a:r>
            <a:r>
              <a:rPr lang="en-IN" sz="1000" dirty="0" err="1" smtClean="0"/>
              <a:t>WindowAdapter</a:t>
            </a:r>
            <a:r>
              <a:rPr lang="en-IN" sz="1000" dirty="0" smtClean="0"/>
              <a:t>() {</a:t>
            </a:r>
          </a:p>
          <a:p>
            <a:pPr marL="0" indent="0">
              <a:buNone/>
            </a:pPr>
            <a:r>
              <a:rPr lang="en-IN" sz="1000" dirty="0" smtClean="0"/>
              <a:t>            public void </a:t>
            </a:r>
            <a:r>
              <a:rPr lang="en-IN" sz="1000" dirty="0" err="1" smtClean="0"/>
              <a:t>windowClosing</a:t>
            </a:r>
            <a:r>
              <a:rPr lang="en-IN" sz="1000" dirty="0" smtClean="0"/>
              <a:t>(</a:t>
            </a:r>
            <a:r>
              <a:rPr lang="en-IN" sz="1000" dirty="0" err="1" smtClean="0"/>
              <a:t>WindowEvent</a:t>
            </a:r>
            <a:r>
              <a:rPr lang="en-IN" sz="1000" dirty="0" smtClean="0"/>
              <a:t> e) {</a:t>
            </a:r>
          </a:p>
          <a:p>
            <a:pPr marL="0" indent="0">
              <a:buNone/>
            </a:pPr>
            <a:r>
              <a:rPr lang="en-IN" sz="1000" dirty="0" smtClean="0"/>
              <a:t>                </a:t>
            </a:r>
            <a:r>
              <a:rPr lang="en-IN" sz="1000" dirty="0" err="1" smtClean="0"/>
              <a:t>System.exit</a:t>
            </a:r>
            <a:r>
              <a:rPr lang="en-IN" sz="1000" dirty="0" smtClean="0"/>
              <a:t>(0);</a:t>
            </a:r>
          </a:p>
          <a:p>
            <a:pPr marL="0" indent="0">
              <a:buNone/>
            </a:pPr>
            <a:r>
              <a:rPr lang="en-IN" sz="1000" dirty="0" smtClean="0"/>
              <a:t>            }</a:t>
            </a:r>
          </a:p>
          <a:p>
            <a:pPr marL="0" indent="0">
              <a:buNone/>
            </a:pPr>
            <a:r>
              <a:rPr lang="en-IN" sz="1000" dirty="0" smtClean="0"/>
              <a:t>        });</a:t>
            </a:r>
          </a:p>
          <a:p>
            <a:pPr marL="0" indent="0">
              <a:buNone/>
            </a:pPr>
            <a:r>
              <a:rPr lang="en-IN" sz="1000" dirty="0" smtClean="0"/>
              <a:t>    }</a:t>
            </a:r>
          </a:p>
          <a:p>
            <a:pPr marL="0" indent="0">
              <a:buNone/>
            </a:pPr>
            <a:r>
              <a:rPr lang="en-IN" sz="1000" dirty="0" smtClean="0"/>
              <a:t/>
            </a:r>
            <a:br>
              <a:rPr lang="en-IN" sz="1000" dirty="0" smtClean="0"/>
            </a:br>
            <a:r>
              <a:rPr lang="en-IN" sz="1000" dirty="0" smtClean="0"/>
              <a:t>    public static void main(String </a:t>
            </a:r>
            <a:r>
              <a:rPr lang="en-IN" sz="1000" dirty="0" err="1" smtClean="0"/>
              <a:t>args</a:t>
            </a:r>
            <a:r>
              <a:rPr lang="en-IN" sz="1000" dirty="0" smtClean="0"/>
              <a:t>[]) {</a:t>
            </a:r>
          </a:p>
          <a:p>
            <a:pPr marL="0" indent="0">
              <a:buNone/>
            </a:pPr>
            <a:r>
              <a:rPr lang="en-IN" sz="1000" dirty="0" smtClean="0"/>
              <a:t>        new </a:t>
            </a:r>
            <a:r>
              <a:rPr lang="en-IN" sz="1000" dirty="0" err="1" smtClean="0"/>
              <a:t>PanelExample</a:t>
            </a:r>
            <a:r>
              <a:rPr lang="en-IN" sz="1000" dirty="0" smtClean="0"/>
              <a:t>();</a:t>
            </a:r>
          </a:p>
          <a:p>
            <a:pPr marL="0" indent="0">
              <a:buNone/>
            </a:pPr>
            <a:r>
              <a:rPr lang="en-IN" sz="1000" dirty="0" smtClean="0"/>
              <a:t>    }</a:t>
            </a:r>
          </a:p>
          <a:p>
            <a:pPr marL="0" indent="0">
              <a:buNone/>
            </a:pPr>
            <a:r>
              <a:rPr lang="en-IN" sz="1000" dirty="0" smtClean="0"/>
              <a:t>}</a:t>
            </a:r>
          </a:p>
          <a:p>
            <a:pPr marL="0" indent="0">
              <a:buFont typeface="Arial" pitchFamily="34" charset="0"/>
              <a:buNone/>
            </a:pPr>
            <a:endParaRPr lang="en-IN" sz="1000" dirty="0"/>
          </a:p>
        </p:txBody>
      </p:sp>
      <p:pic>
        <p:nvPicPr>
          <p:cNvPr id="9" name="image26.jpeg"/>
          <p:cNvPicPr/>
          <p:nvPr/>
        </p:nvPicPr>
        <p:blipFill>
          <a:blip r:embed="rId2" cstate="print"/>
          <a:stretch>
            <a:fillRect/>
          </a:stretch>
        </p:blipFill>
        <p:spPr>
          <a:xfrm>
            <a:off x="5966777" y="2852936"/>
            <a:ext cx="2789555" cy="2760980"/>
          </a:xfrm>
          <a:prstGeom prst="rect">
            <a:avLst/>
          </a:prstGeom>
        </p:spPr>
      </p:pic>
    </p:spTree>
    <p:extLst>
      <p:ext uri="{BB962C8B-B14F-4D97-AF65-F5344CB8AC3E}">
        <p14:creationId xmlns:p14="http://schemas.microsoft.com/office/powerpoint/2010/main" val="30858972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2514" y="476672"/>
            <a:ext cx="8640960" cy="2160240"/>
          </a:xfrm>
        </p:spPr>
        <p:txBody>
          <a:bodyPr>
            <a:noAutofit/>
          </a:bodyPr>
          <a:lstStyle/>
          <a:p>
            <a:pPr lvl="0" algn="l"/>
            <a:r>
              <a:rPr lang="en-US" sz="1600" b="1" dirty="0"/>
              <a:t>Layout </a:t>
            </a:r>
            <a:r>
              <a:rPr lang="en-US" sz="1600" b="1" dirty="0" smtClean="0"/>
              <a:t>Managers</a:t>
            </a:r>
            <a:br>
              <a:rPr lang="en-US" sz="1600" b="1" dirty="0" smtClean="0"/>
            </a:br>
            <a:r>
              <a:rPr lang="en-IN" sz="1600" b="1" dirty="0"/>
              <a:t/>
            </a:r>
            <a:br>
              <a:rPr lang="en-IN" sz="1600" b="1" dirty="0"/>
            </a:br>
            <a:r>
              <a:rPr lang="en-US" sz="1600" dirty="0"/>
              <a:t>We Create several components like push buttons, checkboxes, radio buttons etc. in GUI. After creating these components, they should be placed in the </a:t>
            </a:r>
            <a:r>
              <a:rPr lang="en-US" sz="1600" dirty="0" err="1"/>
              <a:t>fram</a:t>
            </a:r>
            <a:r>
              <a:rPr lang="en-US" sz="1600" dirty="0"/>
              <a:t> (in AWT) or container (in Swing). While arranging them in the frame or container, they can be arranged in a </a:t>
            </a:r>
            <a:r>
              <a:rPr lang="en-US" sz="1600" dirty="0" err="1"/>
              <a:t>perticular</a:t>
            </a:r>
            <a:r>
              <a:rPr lang="en-US" sz="1600" dirty="0"/>
              <a:t> manner by using layout mangers. We have </a:t>
            </a:r>
            <a:r>
              <a:rPr lang="en-US" sz="1600" dirty="0" err="1"/>
              <a:t>LayoutManger</a:t>
            </a:r>
            <a:r>
              <a:rPr lang="en-US" sz="1600" dirty="0"/>
              <a:t> interface in </a:t>
            </a:r>
            <a:r>
              <a:rPr lang="en-US" sz="1600" dirty="0" err="1"/>
              <a:t>java.awt</a:t>
            </a:r>
            <a:r>
              <a:rPr lang="en-US" sz="1600" dirty="0"/>
              <a:t> package which is implemented in various classes which provides various layouts to arrange the </a:t>
            </a:r>
            <a:r>
              <a:rPr lang="en-US" sz="1600" dirty="0" smtClean="0"/>
              <a:t>components.</a:t>
            </a:r>
            <a:br>
              <a:rPr lang="en-US" sz="1600" dirty="0" smtClean="0"/>
            </a:br>
            <a:r>
              <a:rPr lang="en-IN" sz="1600" dirty="0"/>
              <a:t/>
            </a:r>
            <a:br>
              <a:rPr lang="en-IN" sz="1600" dirty="0"/>
            </a:br>
            <a:r>
              <a:rPr lang="en-US" sz="1600" dirty="0"/>
              <a:t>The following classes represents the layout managers in </a:t>
            </a:r>
            <a:r>
              <a:rPr lang="en-US" sz="1600" dirty="0" smtClean="0"/>
              <a:t>java : </a:t>
            </a:r>
            <a:endParaRPr lang="en-IN" sz="1500" dirty="0"/>
          </a:p>
        </p:txBody>
      </p:sp>
      <p:sp>
        <p:nvSpPr>
          <p:cNvPr id="4"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8" name="Title 1"/>
          <p:cNvSpPr txBox="1">
            <a:spLocks/>
          </p:cNvSpPr>
          <p:nvPr/>
        </p:nvSpPr>
        <p:spPr>
          <a:xfrm>
            <a:off x="251520" y="2830555"/>
            <a:ext cx="8640960" cy="1750573"/>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285750" lvl="0" indent="-285750" algn="l">
              <a:buFont typeface="Arial" pitchFamily="34" charset="0"/>
              <a:buChar char="•"/>
            </a:pPr>
            <a:r>
              <a:rPr lang="en-US" sz="1600" dirty="0" err="1"/>
              <a:t>FlowLayout</a:t>
            </a:r>
            <a:endParaRPr lang="en-IN" sz="1600" dirty="0"/>
          </a:p>
          <a:p>
            <a:pPr marL="285750" lvl="0" indent="-285750" algn="l">
              <a:buFont typeface="Arial" pitchFamily="34" charset="0"/>
              <a:buChar char="•"/>
            </a:pPr>
            <a:r>
              <a:rPr lang="en-US" sz="1600" dirty="0" err="1"/>
              <a:t>BorderLayout</a:t>
            </a:r>
            <a:endParaRPr lang="en-IN" sz="1600" dirty="0"/>
          </a:p>
          <a:p>
            <a:pPr marL="285750" lvl="0" indent="-285750" algn="l">
              <a:buFont typeface="Arial" pitchFamily="34" charset="0"/>
              <a:buChar char="•"/>
            </a:pPr>
            <a:r>
              <a:rPr lang="en-US" sz="1600" dirty="0" err="1"/>
              <a:t>CardLayout</a:t>
            </a:r>
            <a:endParaRPr lang="en-IN" sz="1600" dirty="0"/>
          </a:p>
          <a:p>
            <a:pPr marL="285750" lvl="0" indent="-285750" algn="l">
              <a:buFont typeface="Arial" pitchFamily="34" charset="0"/>
              <a:buChar char="•"/>
            </a:pPr>
            <a:r>
              <a:rPr lang="en-US" sz="1600" dirty="0" err="1"/>
              <a:t>GridLayout</a:t>
            </a:r>
            <a:endParaRPr lang="en-IN" sz="1600" dirty="0"/>
          </a:p>
          <a:p>
            <a:pPr marL="285750" lvl="0" indent="-285750" algn="l">
              <a:buFont typeface="Arial" pitchFamily="34" charset="0"/>
              <a:buChar char="•"/>
            </a:pPr>
            <a:r>
              <a:rPr lang="en-US" sz="1600" dirty="0" err="1"/>
              <a:t>GridBaglayout</a:t>
            </a:r>
            <a:endParaRPr lang="en-IN" sz="1600" dirty="0"/>
          </a:p>
          <a:p>
            <a:pPr marL="285750" lvl="0" indent="-285750" algn="l">
              <a:buFont typeface="Arial" pitchFamily="34" charset="0"/>
              <a:buChar char="•"/>
            </a:pPr>
            <a:r>
              <a:rPr lang="en-US" sz="1600" dirty="0" err="1"/>
              <a:t>BoxLayout</a:t>
            </a:r>
            <a:endParaRPr lang="en-IN" sz="1600" dirty="0"/>
          </a:p>
          <a:p>
            <a:pPr marL="285750" indent="-285750" algn="l">
              <a:buFont typeface="Arial" pitchFamily="34" charset="0"/>
              <a:buChar char="•"/>
            </a:pPr>
            <a:endParaRPr lang="en-IN" sz="1500" dirty="0"/>
          </a:p>
        </p:txBody>
      </p:sp>
      <p:sp>
        <p:nvSpPr>
          <p:cNvPr id="10" name="Title 1"/>
          <p:cNvSpPr txBox="1">
            <a:spLocks/>
          </p:cNvSpPr>
          <p:nvPr/>
        </p:nvSpPr>
        <p:spPr>
          <a:xfrm>
            <a:off x="251520" y="4437112"/>
            <a:ext cx="8640960" cy="216024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1600" dirty="0"/>
              <a:t>To set a </a:t>
            </a:r>
            <a:r>
              <a:rPr lang="en-US" sz="1600" dirty="0" err="1"/>
              <a:t>perticular</a:t>
            </a:r>
            <a:r>
              <a:rPr lang="en-US" sz="1600" dirty="0"/>
              <a:t> layout, we should first create an object to the layout class and pass the object to </a:t>
            </a:r>
            <a:r>
              <a:rPr lang="en-US" sz="1600" dirty="0" err="1"/>
              <a:t>setLayout</a:t>
            </a:r>
            <a:r>
              <a:rPr lang="en-US" sz="1600" dirty="0"/>
              <a:t>() method. For example to set </a:t>
            </a:r>
            <a:r>
              <a:rPr lang="en-US" sz="1600" dirty="0" err="1"/>
              <a:t>FlowLayout</a:t>
            </a:r>
            <a:r>
              <a:rPr lang="en-US" sz="1600" dirty="0"/>
              <a:t> to the container that holds the components, we can write</a:t>
            </a:r>
            <a:r>
              <a:rPr lang="en-US" sz="1600" dirty="0" smtClean="0"/>
              <a:t>:</a:t>
            </a:r>
          </a:p>
          <a:p>
            <a:pPr algn="l"/>
            <a:endParaRPr lang="en-IN" sz="1600" dirty="0"/>
          </a:p>
          <a:p>
            <a:pPr algn="l"/>
            <a:r>
              <a:rPr lang="en-US" sz="1600" dirty="0" err="1"/>
              <a:t>FlowLayout</a:t>
            </a:r>
            <a:r>
              <a:rPr lang="en-US" sz="1600" dirty="0"/>
              <a:t> </a:t>
            </a:r>
            <a:r>
              <a:rPr lang="en-US" sz="1600" dirty="0" err="1"/>
              <a:t>obj</a:t>
            </a:r>
            <a:r>
              <a:rPr lang="en-US" sz="1600" dirty="0"/>
              <a:t> = new </a:t>
            </a:r>
            <a:r>
              <a:rPr lang="en-US" sz="1600" dirty="0" err="1"/>
              <a:t>FlowLayout</a:t>
            </a:r>
            <a:r>
              <a:rPr lang="en-US" sz="1600" dirty="0"/>
              <a:t>(); </a:t>
            </a:r>
            <a:r>
              <a:rPr lang="en-US" sz="1600" dirty="0" err="1"/>
              <a:t>c.setFlowLayout</a:t>
            </a:r>
            <a:r>
              <a:rPr lang="en-US" sz="1600" dirty="0"/>
              <a:t>(</a:t>
            </a:r>
            <a:r>
              <a:rPr lang="en-US" sz="1600" dirty="0" err="1"/>
              <a:t>obj</a:t>
            </a:r>
            <a:r>
              <a:rPr lang="en-US" sz="1600" dirty="0"/>
              <a:t>);</a:t>
            </a:r>
            <a:endParaRPr lang="en-IN" sz="1600" dirty="0"/>
          </a:p>
          <a:p>
            <a:pPr algn="l"/>
            <a:r>
              <a:rPr lang="en-US" sz="1600" dirty="0" err="1"/>
              <a:t>FlowLayout</a:t>
            </a:r>
            <a:r>
              <a:rPr lang="en-US" sz="1600" dirty="0"/>
              <a:t> </a:t>
            </a:r>
            <a:endParaRPr lang="en-IN" sz="1500" dirty="0"/>
          </a:p>
        </p:txBody>
      </p:sp>
    </p:spTree>
    <p:extLst>
      <p:ext uri="{BB962C8B-B14F-4D97-AF65-F5344CB8AC3E}">
        <p14:creationId xmlns:p14="http://schemas.microsoft.com/office/powerpoint/2010/main" val="19028462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1520" y="260648"/>
            <a:ext cx="4896544" cy="4525963"/>
          </a:xfrm>
        </p:spPr>
        <p:txBody>
          <a:bodyPr>
            <a:noAutofit/>
          </a:bodyPr>
          <a:lstStyle/>
          <a:p>
            <a:pPr marL="0" indent="0">
              <a:buNone/>
            </a:pPr>
            <a:r>
              <a:rPr lang="en-IN" sz="1200" dirty="0"/>
              <a:t/>
            </a:r>
            <a:br>
              <a:rPr lang="en-IN" sz="1200" dirty="0"/>
            </a:br>
            <a:r>
              <a:rPr lang="en-IN" sz="1200" dirty="0"/>
              <a:t>import </a:t>
            </a:r>
            <a:r>
              <a:rPr lang="en-IN" sz="1200" dirty="0" err="1"/>
              <a:t>java.awt</a:t>
            </a:r>
            <a:r>
              <a:rPr lang="en-IN" sz="1200" dirty="0"/>
              <a:t>.*;</a:t>
            </a:r>
          </a:p>
          <a:p>
            <a:pPr marL="0" indent="0">
              <a:buNone/>
            </a:pPr>
            <a:r>
              <a:rPr lang="en-IN" sz="1200" dirty="0"/>
              <a:t>import </a:t>
            </a:r>
            <a:r>
              <a:rPr lang="en-IN" sz="1200" dirty="0" err="1"/>
              <a:t>javax.swing</a:t>
            </a:r>
            <a:r>
              <a:rPr lang="en-IN" sz="1200" dirty="0"/>
              <a:t>.*;</a:t>
            </a:r>
          </a:p>
          <a:p>
            <a:pPr marL="0" indent="0">
              <a:buNone/>
            </a:pPr>
            <a:r>
              <a:rPr lang="en-IN" sz="1200" dirty="0"/>
              <a:t/>
            </a:r>
            <a:br>
              <a:rPr lang="en-IN" sz="1200" dirty="0"/>
            </a:br>
            <a:r>
              <a:rPr lang="en-IN" sz="1200" dirty="0"/>
              <a:t>class </a:t>
            </a:r>
            <a:r>
              <a:rPr lang="en-IN" sz="1200" dirty="0" err="1"/>
              <a:t>FlowLayoutDemo</a:t>
            </a:r>
            <a:r>
              <a:rPr lang="en-IN" sz="1200" dirty="0"/>
              <a:t> extends </a:t>
            </a:r>
            <a:r>
              <a:rPr lang="en-IN" sz="1200" dirty="0" err="1"/>
              <a:t>JFrame</a:t>
            </a:r>
            <a:r>
              <a:rPr lang="en-IN" sz="1200" dirty="0"/>
              <a:t> {</a:t>
            </a:r>
          </a:p>
          <a:p>
            <a:pPr marL="0" indent="0">
              <a:buNone/>
            </a:pPr>
            <a:r>
              <a:rPr lang="en-IN" sz="1200" dirty="0"/>
              <a:t/>
            </a:r>
            <a:br>
              <a:rPr lang="en-IN" sz="1200" dirty="0"/>
            </a:br>
            <a:r>
              <a:rPr lang="en-IN" sz="1200" dirty="0"/>
              <a:t>    </a:t>
            </a:r>
            <a:r>
              <a:rPr lang="en-IN" sz="1200" dirty="0" err="1"/>
              <a:t>FlowLayoutDemo</a:t>
            </a:r>
            <a:r>
              <a:rPr lang="en-IN" sz="1200" dirty="0"/>
              <a:t>() {</a:t>
            </a:r>
          </a:p>
          <a:p>
            <a:pPr marL="0" indent="0">
              <a:buNone/>
            </a:pPr>
            <a:r>
              <a:rPr lang="en-IN" sz="1200" dirty="0"/>
              <a:t>        Container c = </a:t>
            </a:r>
            <a:r>
              <a:rPr lang="en-IN" sz="1200" dirty="0" err="1"/>
              <a:t>getContentPane</a:t>
            </a:r>
            <a:r>
              <a:rPr lang="en-IN" sz="1200" dirty="0"/>
              <a:t>();</a:t>
            </a:r>
          </a:p>
          <a:p>
            <a:pPr marL="0" indent="0">
              <a:buNone/>
            </a:pPr>
            <a:r>
              <a:rPr lang="en-IN" sz="1200" dirty="0"/>
              <a:t>        </a:t>
            </a:r>
            <a:r>
              <a:rPr lang="en-IN" sz="1200" dirty="0" err="1"/>
              <a:t>FlowLayout</a:t>
            </a:r>
            <a:r>
              <a:rPr lang="en-IN" sz="1200" dirty="0"/>
              <a:t> </a:t>
            </a:r>
            <a:r>
              <a:rPr lang="en-IN" sz="1200" dirty="0" err="1"/>
              <a:t>obj</a:t>
            </a:r>
            <a:r>
              <a:rPr lang="en-IN" sz="1200" dirty="0"/>
              <a:t> = new </a:t>
            </a:r>
            <a:r>
              <a:rPr lang="en-IN" sz="1200" dirty="0" err="1"/>
              <a:t>FlowLayout</a:t>
            </a:r>
            <a:r>
              <a:rPr lang="en-IN" sz="1200" dirty="0"/>
              <a:t>(</a:t>
            </a:r>
            <a:r>
              <a:rPr lang="en-IN" sz="1200" dirty="0" err="1"/>
              <a:t>FlowLayout.RIGHT</a:t>
            </a:r>
            <a:r>
              <a:rPr lang="en-IN" sz="1200" dirty="0"/>
              <a:t>, 10, 10);</a:t>
            </a:r>
          </a:p>
          <a:p>
            <a:pPr marL="0" indent="0">
              <a:buNone/>
            </a:pPr>
            <a:r>
              <a:rPr lang="en-IN" sz="1200" dirty="0"/>
              <a:t>        </a:t>
            </a:r>
            <a:r>
              <a:rPr lang="en-IN" sz="1200" dirty="0" err="1"/>
              <a:t>c.setLayout</a:t>
            </a:r>
            <a:r>
              <a:rPr lang="en-IN" sz="1200" dirty="0"/>
              <a:t>(</a:t>
            </a:r>
            <a:r>
              <a:rPr lang="en-IN" sz="1200" dirty="0" err="1"/>
              <a:t>obj</a:t>
            </a:r>
            <a:r>
              <a:rPr lang="en-IN" sz="1200" dirty="0"/>
              <a:t>);</a:t>
            </a:r>
          </a:p>
          <a:p>
            <a:pPr marL="0" indent="0">
              <a:buNone/>
            </a:pPr>
            <a:r>
              <a:rPr lang="en-IN" sz="1200" dirty="0"/>
              <a:t>        </a:t>
            </a:r>
            <a:r>
              <a:rPr lang="en-IN" sz="1200" dirty="0" err="1"/>
              <a:t>JButton</a:t>
            </a:r>
            <a:r>
              <a:rPr lang="en-IN" sz="1200" dirty="0"/>
              <a:t> b1, b2, b3, b4;</a:t>
            </a:r>
          </a:p>
          <a:p>
            <a:pPr marL="0" indent="0">
              <a:buNone/>
            </a:pPr>
            <a:r>
              <a:rPr lang="en-IN" sz="1200" dirty="0"/>
              <a:t>        b1 = new </a:t>
            </a:r>
            <a:r>
              <a:rPr lang="en-IN" sz="1200" dirty="0" err="1"/>
              <a:t>JButton</a:t>
            </a:r>
            <a:r>
              <a:rPr lang="en-IN" sz="1200" dirty="0"/>
              <a:t>("Button1");</a:t>
            </a:r>
          </a:p>
          <a:p>
            <a:pPr marL="0" indent="0">
              <a:buNone/>
            </a:pPr>
            <a:r>
              <a:rPr lang="en-IN" sz="1200" dirty="0"/>
              <a:t>        b2 = new </a:t>
            </a:r>
            <a:r>
              <a:rPr lang="en-IN" sz="1200" dirty="0" err="1"/>
              <a:t>JButton</a:t>
            </a:r>
            <a:r>
              <a:rPr lang="en-IN" sz="1200" dirty="0"/>
              <a:t>("Button2");</a:t>
            </a:r>
          </a:p>
          <a:p>
            <a:pPr marL="0" indent="0">
              <a:buNone/>
            </a:pPr>
            <a:r>
              <a:rPr lang="en-IN" sz="1200" dirty="0"/>
              <a:t>        b3 = new </a:t>
            </a:r>
            <a:r>
              <a:rPr lang="en-IN" sz="1200" dirty="0" err="1"/>
              <a:t>JButton</a:t>
            </a:r>
            <a:r>
              <a:rPr lang="en-IN" sz="1200" dirty="0"/>
              <a:t>("Button3");</a:t>
            </a:r>
          </a:p>
          <a:p>
            <a:pPr marL="0" indent="0">
              <a:buNone/>
            </a:pPr>
            <a:r>
              <a:rPr lang="en-IN" sz="1200" dirty="0"/>
              <a:t>        b4 = new </a:t>
            </a:r>
            <a:r>
              <a:rPr lang="en-IN" sz="1200" dirty="0" err="1"/>
              <a:t>JButton</a:t>
            </a:r>
            <a:r>
              <a:rPr lang="en-IN" sz="1200" dirty="0"/>
              <a:t>("Button4");</a:t>
            </a:r>
          </a:p>
          <a:p>
            <a:pPr marL="0" indent="0">
              <a:buNone/>
            </a:pPr>
            <a:r>
              <a:rPr lang="en-IN" sz="1200" dirty="0"/>
              <a:t>        </a:t>
            </a:r>
            <a:r>
              <a:rPr lang="en-IN" sz="1200" dirty="0" err="1"/>
              <a:t>c.add</a:t>
            </a:r>
            <a:r>
              <a:rPr lang="en-IN" sz="1200" dirty="0"/>
              <a:t>(b1);</a:t>
            </a:r>
          </a:p>
          <a:p>
            <a:pPr marL="0" indent="0">
              <a:buNone/>
            </a:pPr>
            <a:r>
              <a:rPr lang="en-IN" sz="1200" dirty="0"/>
              <a:t>        </a:t>
            </a:r>
            <a:r>
              <a:rPr lang="en-IN" sz="1200" dirty="0" err="1"/>
              <a:t>c.add</a:t>
            </a:r>
            <a:r>
              <a:rPr lang="en-IN" sz="1200" dirty="0"/>
              <a:t>(b2);</a:t>
            </a:r>
          </a:p>
          <a:p>
            <a:pPr marL="0" indent="0">
              <a:buNone/>
            </a:pPr>
            <a:r>
              <a:rPr lang="en-IN" sz="1200" dirty="0"/>
              <a:t>        </a:t>
            </a:r>
            <a:r>
              <a:rPr lang="en-IN" sz="1200" dirty="0" err="1"/>
              <a:t>c.add</a:t>
            </a:r>
            <a:r>
              <a:rPr lang="en-IN" sz="1200" dirty="0"/>
              <a:t>(b3);</a:t>
            </a:r>
          </a:p>
          <a:p>
            <a:pPr marL="0" indent="0">
              <a:buNone/>
            </a:pPr>
            <a:r>
              <a:rPr lang="en-IN" sz="1200" dirty="0"/>
              <a:t>        </a:t>
            </a:r>
            <a:r>
              <a:rPr lang="en-IN" sz="1200" dirty="0" err="1"/>
              <a:t>c.add</a:t>
            </a:r>
            <a:r>
              <a:rPr lang="en-IN" sz="1200" dirty="0"/>
              <a:t>(b4);</a:t>
            </a:r>
          </a:p>
          <a:p>
            <a:pPr marL="0" indent="0">
              <a:buNone/>
            </a:pPr>
            <a:r>
              <a:rPr lang="en-IN" sz="1200" dirty="0"/>
              <a:t>    }</a:t>
            </a:r>
          </a:p>
          <a:p>
            <a:pPr marL="0" indent="0">
              <a:buNone/>
            </a:pPr>
            <a:r>
              <a:rPr lang="en-IN" sz="1200" dirty="0"/>
              <a:t/>
            </a:r>
            <a:br>
              <a:rPr lang="en-IN" sz="1200" dirty="0"/>
            </a:br>
            <a:r>
              <a:rPr lang="en-IN" sz="1200" dirty="0"/>
              <a:t>    public static void main(String </a:t>
            </a:r>
            <a:r>
              <a:rPr lang="en-IN" sz="1200" dirty="0" err="1"/>
              <a:t>args</a:t>
            </a:r>
            <a:r>
              <a:rPr lang="en-IN" sz="1200" dirty="0"/>
              <a:t>[]) {</a:t>
            </a:r>
          </a:p>
          <a:p>
            <a:pPr marL="0" indent="0">
              <a:buNone/>
            </a:pPr>
            <a:r>
              <a:rPr lang="en-IN" sz="1200" dirty="0"/>
              <a:t>        </a:t>
            </a:r>
            <a:r>
              <a:rPr lang="en-IN" sz="1200" dirty="0" err="1"/>
              <a:t>FlowLayoutDemo</a:t>
            </a:r>
            <a:r>
              <a:rPr lang="en-IN" sz="1200" dirty="0"/>
              <a:t> demo = new </a:t>
            </a:r>
            <a:r>
              <a:rPr lang="en-IN" sz="1200" dirty="0" err="1"/>
              <a:t>FlowLayoutDemo</a:t>
            </a:r>
            <a:r>
              <a:rPr lang="en-IN" sz="1200" dirty="0"/>
              <a:t>();</a:t>
            </a:r>
          </a:p>
          <a:p>
            <a:pPr marL="0" indent="0">
              <a:buNone/>
            </a:pPr>
            <a:r>
              <a:rPr lang="en-IN" sz="1200" dirty="0"/>
              <a:t>        </a:t>
            </a:r>
            <a:r>
              <a:rPr lang="en-IN" sz="1200" dirty="0" err="1"/>
              <a:t>demo.setSize</a:t>
            </a:r>
            <a:r>
              <a:rPr lang="en-IN" sz="1200" dirty="0"/>
              <a:t>(500, 300);</a:t>
            </a:r>
          </a:p>
          <a:p>
            <a:pPr marL="0" indent="0">
              <a:buNone/>
            </a:pPr>
            <a:r>
              <a:rPr lang="en-IN" sz="1200" dirty="0"/>
              <a:t>        </a:t>
            </a:r>
            <a:r>
              <a:rPr lang="en-IN" sz="1200" dirty="0" err="1"/>
              <a:t>demo.setTitle</a:t>
            </a:r>
            <a:r>
              <a:rPr lang="en-IN" sz="1200" dirty="0"/>
              <a:t>("Flow Layout");</a:t>
            </a:r>
          </a:p>
          <a:p>
            <a:pPr marL="0" indent="0">
              <a:buNone/>
            </a:pPr>
            <a:r>
              <a:rPr lang="en-IN" sz="1200" dirty="0"/>
              <a:t>        </a:t>
            </a:r>
            <a:r>
              <a:rPr lang="en-IN" sz="1200" dirty="0" err="1"/>
              <a:t>demo.setVisible</a:t>
            </a:r>
            <a:r>
              <a:rPr lang="en-IN" sz="1200" dirty="0"/>
              <a:t>(true);</a:t>
            </a:r>
          </a:p>
          <a:p>
            <a:pPr marL="0" indent="0">
              <a:buNone/>
            </a:pPr>
            <a:r>
              <a:rPr lang="en-IN" sz="1200" dirty="0"/>
              <a:t>        </a:t>
            </a:r>
            <a:r>
              <a:rPr lang="en-IN" sz="1200" dirty="0" err="1"/>
              <a:t>demo.setDefaultCloseOperation</a:t>
            </a:r>
            <a:r>
              <a:rPr lang="en-IN" sz="1200" dirty="0"/>
              <a:t>(</a:t>
            </a:r>
            <a:r>
              <a:rPr lang="en-IN" sz="1200" dirty="0" err="1"/>
              <a:t>JFrame.EXIT_ON_CLOSE</a:t>
            </a:r>
            <a:r>
              <a:rPr lang="en-IN" sz="1200" dirty="0"/>
              <a:t>);</a:t>
            </a:r>
          </a:p>
          <a:p>
            <a:pPr marL="0" indent="0">
              <a:buNone/>
            </a:pPr>
            <a:r>
              <a:rPr lang="en-IN" sz="1200" dirty="0"/>
              <a:t>    }</a:t>
            </a:r>
          </a:p>
          <a:p>
            <a:pPr marL="0" indent="0">
              <a:buNone/>
            </a:pPr>
            <a:r>
              <a:rPr lang="en-IN" sz="1200" dirty="0"/>
              <a:t>}</a:t>
            </a:r>
          </a:p>
          <a:p>
            <a:pPr marL="0" indent="0">
              <a:buNone/>
            </a:pPr>
            <a:r>
              <a:rPr lang="en-IN" sz="1200" dirty="0"/>
              <a:t/>
            </a:r>
            <a:br>
              <a:rPr lang="en-IN" sz="1200" dirty="0"/>
            </a:br>
            <a:endParaRPr lang="en-IN" sz="1200" dirty="0"/>
          </a:p>
        </p:txBody>
      </p:sp>
      <p:sp>
        <p:nvSpPr>
          <p:cNvPr id="4"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pic>
        <p:nvPicPr>
          <p:cNvPr id="8" name="image30.jpeg"/>
          <p:cNvPicPr/>
          <p:nvPr/>
        </p:nvPicPr>
        <p:blipFill>
          <a:blip r:embed="rId2" cstate="print"/>
          <a:stretch>
            <a:fillRect/>
          </a:stretch>
        </p:blipFill>
        <p:spPr>
          <a:xfrm>
            <a:off x="4788024" y="2456938"/>
            <a:ext cx="3995420" cy="1948180"/>
          </a:xfrm>
          <a:prstGeom prst="rect">
            <a:avLst/>
          </a:prstGeom>
        </p:spPr>
      </p:pic>
      <p:sp>
        <p:nvSpPr>
          <p:cNvPr id="6" name="TextBox 5"/>
          <p:cNvSpPr txBox="1"/>
          <p:nvPr/>
        </p:nvSpPr>
        <p:spPr>
          <a:xfrm>
            <a:off x="5292080" y="404664"/>
            <a:ext cx="2736304" cy="369332"/>
          </a:xfrm>
          <a:prstGeom prst="rect">
            <a:avLst/>
          </a:prstGeom>
          <a:noFill/>
        </p:spPr>
        <p:txBody>
          <a:bodyPr wrap="square" rtlCol="0">
            <a:spAutoFit/>
          </a:bodyPr>
          <a:lstStyle/>
          <a:p>
            <a:pPr algn="ctr"/>
            <a:r>
              <a:rPr lang="en-IN" b="1" i="1" dirty="0" smtClean="0"/>
              <a:t>Flow Layout</a:t>
            </a:r>
            <a:endParaRPr lang="en-IN" b="1" i="1" dirty="0"/>
          </a:p>
        </p:txBody>
      </p:sp>
    </p:spTree>
    <p:extLst>
      <p:ext uri="{BB962C8B-B14F-4D97-AF65-F5344CB8AC3E}">
        <p14:creationId xmlns:p14="http://schemas.microsoft.com/office/powerpoint/2010/main" val="27268286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1520" y="260648"/>
            <a:ext cx="4896544" cy="4525963"/>
          </a:xfrm>
        </p:spPr>
        <p:txBody>
          <a:bodyPr>
            <a:noAutofit/>
          </a:bodyPr>
          <a:lstStyle/>
          <a:p>
            <a:pPr marL="0" indent="0">
              <a:buNone/>
            </a:pPr>
            <a:r>
              <a:rPr lang="en-IN" sz="1000" dirty="0"/>
              <a:t/>
            </a:r>
            <a:br>
              <a:rPr lang="en-IN" sz="1000" dirty="0"/>
            </a:br>
            <a:r>
              <a:rPr lang="en-IN" sz="1000" dirty="0"/>
              <a:t>import </a:t>
            </a:r>
            <a:r>
              <a:rPr lang="en-IN" sz="1000" dirty="0" err="1"/>
              <a:t>java.awt</a:t>
            </a:r>
            <a:r>
              <a:rPr lang="en-IN" sz="1000" dirty="0"/>
              <a:t>.*;</a:t>
            </a:r>
          </a:p>
          <a:p>
            <a:pPr marL="0" indent="0">
              <a:buNone/>
            </a:pPr>
            <a:r>
              <a:rPr lang="en-IN" sz="1000" dirty="0"/>
              <a:t>import </a:t>
            </a:r>
            <a:r>
              <a:rPr lang="en-IN" sz="1000" dirty="0" err="1"/>
              <a:t>javax.swing</a:t>
            </a:r>
            <a:r>
              <a:rPr lang="en-IN" sz="1000" dirty="0"/>
              <a:t>.*;</a:t>
            </a:r>
          </a:p>
          <a:p>
            <a:pPr marL="0" indent="0">
              <a:buNone/>
            </a:pPr>
            <a:r>
              <a:rPr lang="en-IN" sz="1000" dirty="0"/>
              <a:t/>
            </a:r>
            <a:br>
              <a:rPr lang="en-IN" sz="1000" dirty="0"/>
            </a:br>
            <a:r>
              <a:rPr lang="en-IN" sz="1000" dirty="0"/>
              <a:t>class </a:t>
            </a:r>
            <a:r>
              <a:rPr lang="en-IN" sz="1000" dirty="0" err="1"/>
              <a:t>BorderLayoutDemo</a:t>
            </a:r>
            <a:r>
              <a:rPr lang="en-IN" sz="1000" dirty="0"/>
              <a:t> extends </a:t>
            </a:r>
            <a:r>
              <a:rPr lang="en-IN" sz="1000" dirty="0" err="1"/>
              <a:t>JFrame</a:t>
            </a:r>
            <a:r>
              <a:rPr lang="en-IN" sz="1000" dirty="0"/>
              <a:t> {</a:t>
            </a:r>
          </a:p>
          <a:p>
            <a:pPr marL="0" indent="0">
              <a:buNone/>
            </a:pPr>
            <a:r>
              <a:rPr lang="en-IN" sz="1000" dirty="0"/>
              <a:t/>
            </a:r>
            <a:br>
              <a:rPr lang="en-IN" sz="1000" dirty="0"/>
            </a:br>
            <a:r>
              <a:rPr lang="en-IN" sz="1000" dirty="0"/>
              <a:t>    </a:t>
            </a:r>
            <a:r>
              <a:rPr lang="en-IN" sz="1000" dirty="0" err="1"/>
              <a:t>BorderLayoutDemo</a:t>
            </a:r>
            <a:r>
              <a:rPr lang="en-IN" sz="1000" dirty="0"/>
              <a:t>() {</a:t>
            </a:r>
          </a:p>
          <a:p>
            <a:pPr marL="0" indent="0">
              <a:buNone/>
            </a:pPr>
            <a:r>
              <a:rPr lang="en-IN" sz="1000" dirty="0"/>
              <a:t>        Container c = </a:t>
            </a:r>
            <a:r>
              <a:rPr lang="en-IN" sz="1000" dirty="0" err="1"/>
              <a:t>getContentPane</a:t>
            </a:r>
            <a:r>
              <a:rPr lang="en-IN" sz="1000" dirty="0"/>
              <a:t>();</a:t>
            </a:r>
          </a:p>
          <a:p>
            <a:pPr marL="0" indent="0">
              <a:buNone/>
            </a:pPr>
            <a:r>
              <a:rPr lang="en-IN" sz="1000" dirty="0"/>
              <a:t>        </a:t>
            </a:r>
            <a:r>
              <a:rPr lang="en-IN" sz="1000" dirty="0" err="1"/>
              <a:t>BorderLayout</a:t>
            </a:r>
            <a:r>
              <a:rPr lang="en-IN" sz="1000" dirty="0"/>
              <a:t> </a:t>
            </a:r>
            <a:r>
              <a:rPr lang="en-IN" sz="1000" dirty="0" err="1"/>
              <a:t>obj</a:t>
            </a:r>
            <a:r>
              <a:rPr lang="en-IN" sz="1000" dirty="0"/>
              <a:t> = new </a:t>
            </a:r>
            <a:r>
              <a:rPr lang="en-IN" sz="1000" dirty="0" err="1"/>
              <a:t>BorderLayout</a:t>
            </a:r>
            <a:r>
              <a:rPr lang="en-IN" sz="1000" dirty="0"/>
              <a:t>(10, 10);</a:t>
            </a:r>
          </a:p>
          <a:p>
            <a:pPr marL="0" indent="0">
              <a:buNone/>
            </a:pPr>
            <a:r>
              <a:rPr lang="en-IN" sz="1000" dirty="0"/>
              <a:t>        </a:t>
            </a:r>
            <a:r>
              <a:rPr lang="en-IN" sz="1000" dirty="0" err="1"/>
              <a:t>c.setLayout</a:t>
            </a:r>
            <a:r>
              <a:rPr lang="en-IN" sz="1000" dirty="0"/>
              <a:t>(</a:t>
            </a:r>
            <a:r>
              <a:rPr lang="en-IN" sz="1000" dirty="0" err="1"/>
              <a:t>obj</a:t>
            </a:r>
            <a:r>
              <a:rPr lang="en-IN" sz="1000" dirty="0"/>
              <a:t>);</a:t>
            </a:r>
          </a:p>
          <a:p>
            <a:pPr marL="0" indent="0">
              <a:buNone/>
            </a:pPr>
            <a:r>
              <a:rPr lang="en-IN" sz="1000" dirty="0"/>
              <a:t>        </a:t>
            </a:r>
            <a:r>
              <a:rPr lang="en-IN" sz="1000" dirty="0" err="1"/>
              <a:t>JButton</a:t>
            </a:r>
            <a:r>
              <a:rPr lang="en-IN" sz="1000" dirty="0"/>
              <a:t> b1, b2, b3, b4;</a:t>
            </a:r>
          </a:p>
          <a:p>
            <a:pPr marL="0" indent="0">
              <a:buNone/>
            </a:pPr>
            <a:r>
              <a:rPr lang="en-IN" sz="1000" dirty="0"/>
              <a:t>        b1 = new </a:t>
            </a:r>
            <a:r>
              <a:rPr lang="en-IN" sz="1000" dirty="0" err="1"/>
              <a:t>JButton</a:t>
            </a:r>
            <a:r>
              <a:rPr lang="en-IN" sz="1000" dirty="0"/>
              <a:t>("Button1");</a:t>
            </a:r>
          </a:p>
          <a:p>
            <a:pPr marL="0" indent="0">
              <a:buNone/>
            </a:pPr>
            <a:r>
              <a:rPr lang="en-IN" sz="1000" dirty="0"/>
              <a:t>        b2 = new </a:t>
            </a:r>
            <a:r>
              <a:rPr lang="en-IN" sz="1000" dirty="0" err="1"/>
              <a:t>JButton</a:t>
            </a:r>
            <a:r>
              <a:rPr lang="en-IN" sz="1000" dirty="0"/>
              <a:t>("Button2");</a:t>
            </a:r>
          </a:p>
          <a:p>
            <a:pPr marL="0" indent="0">
              <a:buNone/>
            </a:pPr>
            <a:r>
              <a:rPr lang="en-IN" sz="1000" dirty="0"/>
              <a:t>        b3 = new </a:t>
            </a:r>
            <a:r>
              <a:rPr lang="en-IN" sz="1000" dirty="0" err="1"/>
              <a:t>JButton</a:t>
            </a:r>
            <a:r>
              <a:rPr lang="en-IN" sz="1000" dirty="0"/>
              <a:t>("Button3");</a:t>
            </a:r>
          </a:p>
          <a:p>
            <a:pPr marL="0" indent="0">
              <a:buNone/>
            </a:pPr>
            <a:r>
              <a:rPr lang="en-IN" sz="1000" dirty="0"/>
              <a:t>        b4 = new </a:t>
            </a:r>
            <a:r>
              <a:rPr lang="en-IN" sz="1000" dirty="0" err="1"/>
              <a:t>JButton</a:t>
            </a:r>
            <a:r>
              <a:rPr lang="en-IN" sz="1000" dirty="0"/>
              <a:t>("Button4");</a:t>
            </a:r>
          </a:p>
          <a:p>
            <a:pPr marL="0" indent="0">
              <a:buNone/>
            </a:pPr>
            <a:r>
              <a:rPr lang="en-IN" sz="1000" dirty="0"/>
              <a:t/>
            </a:r>
            <a:br>
              <a:rPr lang="en-IN" sz="1000" dirty="0"/>
            </a:br>
            <a:r>
              <a:rPr lang="en-IN" sz="1000" dirty="0"/>
              <a:t>        </a:t>
            </a:r>
            <a:r>
              <a:rPr lang="en-IN" sz="1000" dirty="0" err="1"/>
              <a:t>c.add</a:t>
            </a:r>
            <a:r>
              <a:rPr lang="en-IN" sz="1000" dirty="0"/>
              <a:t>("North", b1);</a:t>
            </a:r>
          </a:p>
          <a:p>
            <a:pPr marL="0" indent="0">
              <a:buNone/>
            </a:pPr>
            <a:r>
              <a:rPr lang="en-IN" sz="1000" dirty="0"/>
              <a:t>        </a:t>
            </a:r>
            <a:r>
              <a:rPr lang="en-IN" sz="1000" dirty="0" err="1"/>
              <a:t>c.add</a:t>
            </a:r>
            <a:r>
              <a:rPr lang="en-IN" sz="1000" dirty="0"/>
              <a:t>("East", b2);</a:t>
            </a:r>
          </a:p>
          <a:p>
            <a:pPr marL="0" indent="0">
              <a:buNone/>
            </a:pPr>
            <a:r>
              <a:rPr lang="en-IN" sz="1000" dirty="0"/>
              <a:t>        </a:t>
            </a:r>
            <a:r>
              <a:rPr lang="en-IN" sz="1000" dirty="0" err="1"/>
              <a:t>c.add</a:t>
            </a:r>
            <a:r>
              <a:rPr lang="en-IN" sz="1000" dirty="0"/>
              <a:t>("South", b3);</a:t>
            </a:r>
          </a:p>
          <a:p>
            <a:pPr marL="0" indent="0">
              <a:buNone/>
            </a:pPr>
            <a:r>
              <a:rPr lang="en-IN" sz="1000" dirty="0"/>
              <a:t>        </a:t>
            </a:r>
            <a:r>
              <a:rPr lang="en-IN" sz="1000" dirty="0" err="1"/>
              <a:t>c.add</a:t>
            </a:r>
            <a:r>
              <a:rPr lang="en-IN" sz="1000" dirty="0"/>
              <a:t>("</a:t>
            </a:r>
            <a:r>
              <a:rPr lang="en-IN" sz="1000" dirty="0" err="1"/>
              <a:t>Center</a:t>
            </a:r>
            <a:r>
              <a:rPr lang="en-IN" sz="1000" dirty="0"/>
              <a:t>", b4);</a:t>
            </a:r>
          </a:p>
          <a:p>
            <a:pPr marL="0" indent="0">
              <a:buNone/>
            </a:pPr>
            <a:r>
              <a:rPr lang="en-IN" sz="1000" dirty="0"/>
              <a:t/>
            </a:r>
            <a:br>
              <a:rPr lang="en-IN" sz="1000" dirty="0"/>
            </a:br>
            <a:r>
              <a:rPr lang="en-IN" sz="1000" dirty="0"/>
              <a:t>        </a:t>
            </a:r>
            <a:r>
              <a:rPr lang="en-IN" sz="1000" dirty="0" err="1"/>
              <a:t>c.add</a:t>
            </a:r>
            <a:r>
              <a:rPr lang="en-IN" sz="1000" dirty="0"/>
              <a:t>(b1, </a:t>
            </a:r>
            <a:r>
              <a:rPr lang="en-IN" sz="1000" dirty="0" err="1"/>
              <a:t>BorderLayout.NORTH</a:t>
            </a:r>
            <a:r>
              <a:rPr lang="en-IN" sz="1000" dirty="0"/>
              <a:t>);</a:t>
            </a:r>
          </a:p>
          <a:p>
            <a:pPr marL="0" indent="0">
              <a:buNone/>
            </a:pPr>
            <a:r>
              <a:rPr lang="en-IN" sz="1000" dirty="0"/>
              <a:t>        </a:t>
            </a:r>
            <a:r>
              <a:rPr lang="en-IN" sz="1000" dirty="0" err="1"/>
              <a:t>c.add</a:t>
            </a:r>
            <a:r>
              <a:rPr lang="en-IN" sz="1000" dirty="0"/>
              <a:t>(b2, </a:t>
            </a:r>
            <a:r>
              <a:rPr lang="en-IN" sz="1000" dirty="0" err="1"/>
              <a:t>BorderLayout.EAST</a:t>
            </a:r>
            <a:r>
              <a:rPr lang="en-IN" sz="1000" dirty="0"/>
              <a:t>);</a:t>
            </a:r>
          </a:p>
          <a:p>
            <a:pPr marL="0" indent="0">
              <a:buNone/>
            </a:pPr>
            <a:r>
              <a:rPr lang="en-IN" sz="1000" dirty="0"/>
              <a:t>        </a:t>
            </a:r>
            <a:r>
              <a:rPr lang="en-IN" sz="1000" dirty="0" err="1"/>
              <a:t>c.add</a:t>
            </a:r>
            <a:r>
              <a:rPr lang="en-IN" sz="1000" dirty="0"/>
              <a:t>(b3, </a:t>
            </a:r>
            <a:r>
              <a:rPr lang="en-IN" sz="1000" dirty="0" err="1"/>
              <a:t>BorderLayout.SOUTH</a:t>
            </a:r>
            <a:r>
              <a:rPr lang="en-IN" sz="1000" dirty="0"/>
              <a:t>);</a:t>
            </a:r>
          </a:p>
          <a:p>
            <a:pPr marL="0" indent="0">
              <a:buNone/>
            </a:pPr>
            <a:r>
              <a:rPr lang="en-IN" sz="1000" dirty="0"/>
              <a:t>        </a:t>
            </a:r>
            <a:r>
              <a:rPr lang="en-IN" sz="1000" dirty="0" err="1"/>
              <a:t>c.add</a:t>
            </a:r>
            <a:r>
              <a:rPr lang="en-IN" sz="1000" dirty="0"/>
              <a:t>(b4, </a:t>
            </a:r>
            <a:r>
              <a:rPr lang="en-IN" sz="1000" dirty="0" err="1"/>
              <a:t>BorderLayout.CENTER</a:t>
            </a:r>
            <a:r>
              <a:rPr lang="en-IN" sz="1000" dirty="0"/>
              <a:t>);</a:t>
            </a:r>
          </a:p>
          <a:p>
            <a:pPr marL="0" indent="0">
              <a:buNone/>
            </a:pPr>
            <a:r>
              <a:rPr lang="en-IN" sz="1000" dirty="0"/>
              <a:t>    }</a:t>
            </a:r>
          </a:p>
          <a:p>
            <a:pPr marL="0" indent="0">
              <a:buNone/>
            </a:pPr>
            <a:r>
              <a:rPr lang="en-IN" sz="1000" dirty="0"/>
              <a:t/>
            </a:r>
            <a:br>
              <a:rPr lang="en-IN" sz="1000" dirty="0"/>
            </a:br>
            <a:r>
              <a:rPr lang="en-IN" sz="1000" dirty="0"/>
              <a:t>    public static void main(String </a:t>
            </a:r>
            <a:r>
              <a:rPr lang="en-IN" sz="1000" dirty="0" err="1"/>
              <a:t>args</a:t>
            </a:r>
            <a:r>
              <a:rPr lang="en-IN" sz="1000" dirty="0"/>
              <a:t>[]) {</a:t>
            </a:r>
          </a:p>
          <a:p>
            <a:pPr marL="0" indent="0">
              <a:buNone/>
            </a:pPr>
            <a:r>
              <a:rPr lang="en-IN" sz="1000" dirty="0"/>
              <a:t>        </a:t>
            </a:r>
            <a:r>
              <a:rPr lang="en-IN" sz="1000" dirty="0" err="1"/>
              <a:t>BorderLayoutDemo</a:t>
            </a:r>
            <a:r>
              <a:rPr lang="en-IN" sz="1000" dirty="0"/>
              <a:t> demo = new </a:t>
            </a:r>
            <a:r>
              <a:rPr lang="en-IN" sz="1000" dirty="0" err="1"/>
              <a:t>BorderLayoutDemo</a:t>
            </a:r>
            <a:r>
              <a:rPr lang="en-IN" sz="1000" dirty="0"/>
              <a:t>();</a:t>
            </a:r>
          </a:p>
          <a:p>
            <a:pPr marL="0" indent="0">
              <a:buNone/>
            </a:pPr>
            <a:r>
              <a:rPr lang="en-IN" sz="1000" dirty="0"/>
              <a:t>        </a:t>
            </a:r>
            <a:r>
              <a:rPr lang="en-IN" sz="1000" dirty="0" err="1"/>
              <a:t>demo.setSize</a:t>
            </a:r>
            <a:r>
              <a:rPr lang="en-IN" sz="1000" dirty="0"/>
              <a:t>(500, 300);</a:t>
            </a:r>
          </a:p>
          <a:p>
            <a:pPr marL="0" indent="0">
              <a:buNone/>
            </a:pPr>
            <a:r>
              <a:rPr lang="en-IN" sz="1000" dirty="0"/>
              <a:t>        </a:t>
            </a:r>
            <a:r>
              <a:rPr lang="en-IN" sz="1000" dirty="0" err="1"/>
              <a:t>demo.setTitle</a:t>
            </a:r>
            <a:r>
              <a:rPr lang="en-IN" sz="1000" dirty="0"/>
              <a:t>("Flow Layout");</a:t>
            </a:r>
          </a:p>
          <a:p>
            <a:pPr marL="0" indent="0">
              <a:buNone/>
            </a:pPr>
            <a:r>
              <a:rPr lang="en-IN" sz="1000" dirty="0"/>
              <a:t>        </a:t>
            </a:r>
            <a:r>
              <a:rPr lang="en-IN" sz="1000" dirty="0" err="1"/>
              <a:t>demo.setVisible</a:t>
            </a:r>
            <a:r>
              <a:rPr lang="en-IN" sz="1000" dirty="0"/>
              <a:t>(true);</a:t>
            </a:r>
          </a:p>
          <a:p>
            <a:pPr marL="0" indent="0">
              <a:buNone/>
            </a:pPr>
            <a:r>
              <a:rPr lang="en-IN" sz="1000" dirty="0"/>
              <a:t>        </a:t>
            </a:r>
            <a:r>
              <a:rPr lang="en-IN" sz="1000" dirty="0" err="1"/>
              <a:t>demo.setDefaultCloseOperation</a:t>
            </a:r>
            <a:r>
              <a:rPr lang="en-IN" sz="1000" dirty="0"/>
              <a:t>(</a:t>
            </a:r>
            <a:r>
              <a:rPr lang="en-IN" sz="1000" dirty="0" err="1"/>
              <a:t>JFrame.EXIT_ON_CLOSE</a:t>
            </a:r>
            <a:r>
              <a:rPr lang="en-IN" sz="1000" dirty="0"/>
              <a:t>);</a:t>
            </a:r>
          </a:p>
          <a:p>
            <a:pPr marL="0" indent="0">
              <a:buNone/>
            </a:pPr>
            <a:r>
              <a:rPr lang="en-IN" sz="1000" dirty="0"/>
              <a:t>    }</a:t>
            </a:r>
          </a:p>
          <a:p>
            <a:pPr marL="0" indent="0">
              <a:buNone/>
            </a:pPr>
            <a:r>
              <a:rPr lang="en-IN" sz="1000" dirty="0"/>
              <a:t>}</a:t>
            </a:r>
          </a:p>
          <a:p>
            <a:pPr marL="0" indent="0">
              <a:buNone/>
            </a:pPr>
            <a:r>
              <a:rPr lang="en-IN" sz="1000" dirty="0"/>
              <a:t/>
            </a:r>
            <a:br>
              <a:rPr lang="en-IN" sz="1000" dirty="0"/>
            </a:br>
            <a:endParaRPr lang="en-IN" sz="1000" dirty="0"/>
          </a:p>
        </p:txBody>
      </p:sp>
      <p:sp>
        <p:nvSpPr>
          <p:cNvPr id="4"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6" name="TextBox 5"/>
          <p:cNvSpPr txBox="1"/>
          <p:nvPr/>
        </p:nvSpPr>
        <p:spPr>
          <a:xfrm>
            <a:off x="5292080" y="404664"/>
            <a:ext cx="2736304" cy="369332"/>
          </a:xfrm>
          <a:prstGeom prst="rect">
            <a:avLst/>
          </a:prstGeom>
          <a:noFill/>
        </p:spPr>
        <p:txBody>
          <a:bodyPr wrap="square" rtlCol="0">
            <a:spAutoFit/>
          </a:bodyPr>
          <a:lstStyle/>
          <a:p>
            <a:r>
              <a:rPr lang="en-US" b="1" i="1" dirty="0"/>
              <a:t>Border Layout</a:t>
            </a:r>
            <a:endParaRPr lang="en-IN" b="1" i="1" dirty="0"/>
          </a:p>
        </p:txBody>
      </p:sp>
      <p:pic>
        <p:nvPicPr>
          <p:cNvPr id="7" name="image31.jpeg"/>
          <p:cNvPicPr/>
          <p:nvPr/>
        </p:nvPicPr>
        <p:blipFill>
          <a:blip r:embed="rId2" cstate="print"/>
          <a:stretch>
            <a:fillRect/>
          </a:stretch>
        </p:blipFill>
        <p:spPr>
          <a:xfrm>
            <a:off x="4571999" y="2564904"/>
            <a:ext cx="4095115" cy="2174875"/>
          </a:xfrm>
          <a:prstGeom prst="rect">
            <a:avLst/>
          </a:prstGeom>
        </p:spPr>
      </p:pic>
    </p:spTree>
    <p:extLst>
      <p:ext uri="{BB962C8B-B14F-4D97-AF65-F5344CB8AC3E}">
        <p14:creationId xmlns:p14="http://schemas.microsoft.com/office/powerpoint/2010/main" val="20354483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1520" y="260648"/>
            <a:ext cx="4896544" cy="4525963"/>
          </a:xfrm>
        </p:spPr>
        <p:txBody>
          <a:bodyPr>
            <a:noAutofit/>
          </a:bodyPr>
          <a:lstStyle/>
          <a:p>
            <a:pPr marL="0" indent="0">
              <a:buNone/>
            </a:pPr>
            <a:r>
              <a:rPr lang="en-IN" sz="1000" dirty="0"/>
              <a:t/>
            </a:r>
            <a:br>
              <a:rPr lang="en-IN" sz="1000" dirty="0"/>
            </a:br>
            <a:r>
              <a:rPr lang="en-IN" sz="1000" dirty="0"/>
              <a:t>import </a:t>
            </a:r>
            <a:r>
              <a:rPr lang="en-IN" sz="1000" dirty="0" err="1"/>
              <a:t>java.awt</a:t>
            </a:r>
            <a:r>
              <a:rPr lang="en-IN" sz="1000" dirty="0"/>
              <a:t>.*;</a:t>
            </a:r>
          </a:p>
          <a:p>
            <a:pPr marL="0" indent="0">
              <a:buNone/>
            </a:pPr>
            <a:r>
              <a:rPr lang="en-IN" sz="1000" dirty="0"/>
              <a:t>import </a:t>
            </a:r>
            <a:r>
              <a:rPr lang="en-IN" sz="1000" dirty="0" err="1"/>
              <a:t>javax.swing</a:t>
            </a:r>
            <a:r>
              <a:rPr lang="en-IN" sz="1000" dirty="0"/>
              <a:t>.*;</a:t>
            </a:r>
          </a:p>
          <a:p>
            <a:pPr marL="0" indent="0">
              <a:buNone/>
            </a:pPr>
            <a:r>
              <a:rPr lang="en-IN" sz="1000" dirty="0"/>
              <a:t>import </a:t>
            </a:r>
            <a:r>
              <a:rPr lang="en-IN" sz="1000" dirty="0" err="1"/>
              <a:t>java.awt.event</a:t>
            </a:r>
            <a:r>
              <a:rPr lang="en-IN" sz="1000" dirty="0"/>
              <a:t>.*;</a:t>
            </a:r>
          </a:p>
          <a:p>
            <a:pPr marL="0" indent="0">
              <a:buNone/>
            </a:pPr>
            <a:r>
              <a:rPr lang="en-IN" sz="1000" dirty="0"/>
              <a:t/>
            </a:r>
            <a:br>
              <a:rPr lang="en-IN" sz="1000" dirty="0"/>
            </a:br>
            <a:r>
              <a:rPr lang="en-IN" sz="1000" dirty="0"/>
              <a:t>class </a:t>
            </a:r>
            <a:r>
              <a:rPr lang="en-IN" sz="1000" dirty="0" err="1"/>
              <a:t>CardLayoutDemo</a:t>
            </a:r>
            <a:r>
              <a:rPr lang="en-IN" sz="1000" dirty="0"/>
              <a:t> extends </a:t>
            </a:r>
            <a:r>
              <a:rPr lang="en-IN" sz="1000" dirty="0" err="1"/>
              <a:t>JFrame</a:t>
            </a:r>
            <a:r>
              <a:rPr lang="en-IN" sz="1000" dirty="0"/>
              <a:t> implements </a:t>
            </a:r>
            <a:r>
              <a:rPr lang="en-IN" sz="1000" dirty="0" err="1"/>
              <a:t>ActionListener</a:t>
            </a:r>
            <a:r>
              <a:rPr lang="en-IN" sz="1000" dirty="0"/>
              <a:t> {</a:t>
            </a:r>
          </a:p>
          <a:p>
            <a:pPr marL="0" indent="0">
              <a:buNone/>
            </a:pPr>
            <a:r>
              <a:rPr lang="en-IN" sz="1000" dirty="0"/>
              <a:t/>
            </a:r>
            <a:br>
              <a:rPr lang="en-IN" sz="1000" dirty="0"/>
            </a:br>
            <a:r>
              <a:rPr lang="en-IN" sz="1000" dirty="0"/>
              <a:t>    Container c;</a:t>
            </a:r>
          </a:p>
          <a:p>
            <a:pPr marL="0" indent="0">
              <a:buNone/>
            </a:pPr>
            <a:r>
              <a:rPr lang="en-IN" sz="1000" dirty="0"/>
              <a:t>    </a:t>
            </a:r>
            <a:r>
              <a:rPr lang="en-IN" sz="1000" dirty="0" err="1"/>
              <a:t>CardLayout</a:t>
            </a:r>
            <a:r>
              <a:rPr lang="en-IN" sz="1000" dirty="0"/>
              <a:t> card;</a:t>
            </a:r>
          </a:p>
          <a:p>
            <a:pPr marL="0" indent="0">
              <a:buNone/>
            </a:pPr>
            <a:r>
              <a:rPr lang="en-IN" sz="1000" dirty="0"/>
              <a:t>    </a:t>
            </a:r>
            <a:r>
              <a:rPr lang="en-IN" sz="1000" dirty="0" err="1"/>
              <a:t>JButton</a:t>
            </a:r>
            <a:r>
              <a:rPr lang="en-IN" sz="1000" dirty="0"/>
              <a:t> b1, b2, b3, b4;</a:t>
            </a:r>
          </a:p>
          <a:p>
            <a:pPr marL="0" indent="0">
              <a:buNone/>
            </a:pPr>
            <a:r>
              <a:rPr lang="en-IN" sz="1000" dirty="0"/>
              <a:t/>
            </a:r>
            <a:br>
              <a:rPr lang="en-IN" sz="1000" dirty="0"/>
            </a:br>
            <a:r>
              <a:rPr lang="en-IN" sz="1000" dirty="0"/>
              <a:t>    </a:t>
            </a:r>
            <a:r>
              <a:rPr lang="en-IN" sz="1000" dirty="0" err="1"/>
              <a:t>CardLayoutDemo</a:t>
            </a:r>
            <a:r>
              <a:rPr lang="en-IN" sz="1000" dirty="0"/>
              <a:t>() {</a:t>
            </a:r>
          </a:p>
          <a:p>
            <a:pPr marL="0" indent="0">
              <a:buNone/>
            </a:pPr>
            <a:r>
              <a:rPr lang="en-IN" sz="1000" dirty="0"/>
              <a:t>        c = </a:t>
            </a:r>
            <a:r>
              <a:rPr lang="en-IN" sz="1000" dirty="0" err="1"/>
              <a:t>getContentPane</a:t>
            </a:r>
            <a:r>
              <a:rPr lang="en-IN" sz="1000" dirty="0"/>
              <a:t>();</a:t>
            </a:r>
          </a:p>
          <a:p>
            <a:pPr marL="0" indent="0">
              <a:buNone/>
            </a:pPr>
            <a:r>
              <a:rPr lang="en-IN" sz="1000" dirty="0"/>
              <a:t>        card = new </a:t>
            </a:r>
            <a:r>
              <a:rPr lang="en-IN" sz="1000" dirty="0" err="1"/>
              <a:t>CardLayout</a:t>
            </a:r>
            <a:r>
              <a:rPr lang="en-IN" sz="1000" dirty="0"/>
              <a:t>(50, 10);</a:t>
            </a:r>
          </a:p>
          <a:p>
            <a:pPr marL="0" indent="0">
              <a:buNone/>
            </a:pPr>
            <a:r>
              <a:rPr lang="en-IN" sz="1000" dirty="0"/>
              <a:t>        </a:t>
            </a:r>
            <a:r>
              <a:rPr lang="en-IN" sz="1000" dirty="0" err="1"/>
              <a:t>c.setLayout</a:t>
            </a:r>
            <a:r>
              <a:rPr lang="en-IN" sz="1000" dirty="0"/>
              <a:t>(card);</a:t>
            </a:r>
          </a:p>
          <a:p>
            <a:pPr marL="0" indent="0">
              <a:buNone/>
            </a:pPr>
            <a:r>
              <a:rPr lang="en-IN" sz="1000" dirty="0"/>
              <a:t/>
            </a:r>
            <a:br>
              <a:rPr lang="en-IN" sz="1000" dirty="0"/>
            </a:br>
            <a:r>
              <a:rPr lang="en-IN" sz="1000" dirty="0"/>
              <a:t>        b1 = new </a:t>
            </a:r>
            <a:r>
              <a:rPr lang="en-IN" sz="1000" dirty="0" err="1"/>
              <a:t>JButton</a:t>
            </a:r>
            <a:r>
              <a:rPr lang="en-IN" sz="1000" dirty="0"/>
              <a:t>("Button1");</a:t>
            </a:r>
          </a:p>
          <a:p>
            <a:pPr marL="0" indent="0">
              <a:buNone/>
            </a:pPr>
            <a:r>
              <a:rPr lang="en-IN" sz="1000" dirty="0"/>
              <a:t>        b2 = new </a:t>
            </a:r>
            <a:r>
              <a:rPr lang="en-IN" sz="1000" dirty="0" err="1"/>
              <a:t>JButton</a:t>
            </a:r>
            <a:r>
              <a:rPr lang="en-IN" sz="1000" dirty="0"/>
              <a:t>("Button2");</a:t>
            </a:r>
          </a:p>
          <a:p>
            <a:pPr marL="0" indent="0">
              <a:buNone/>
            </a:pPr>
            <a:r>
              <a:rPr lang="en-IN" sz="1000" dirty="0"/>
              <a:t>        b3 = new </a:t>
            </a:r>
            <a:r>
              <a:rPr lang="en-IN" sz="1000" dirty="0" err="1"/>
              <a:t>JButton</a:t>
            </a:r>
            <a:r>
              <a:rPr lang="en-IN" sz="1000" dirty="0"/>
              <a:t>("Button3");</a:t>
            </a:r>
          </a:p>
          <a:p>
            <a:pPr marL="0" indent="0">
              <a:buNone/>
            </a:pPr>
            <a:r>
              <a:rPr lang="en-IN" sz="1000" dirty="0"/>
              <a:t>        b4 = new </a:t>
            </a:r>
            <a:r>
              <a:rPr lang="en-IN" sz="1000" dirty="0" err="1"/>
              <a:t>JButton</a:t>
            </a:r>
            <a:r>
              <a:rPr lang="en-IN" sz="1000" dirty="0"/>
              <a:t>("Button4");</a:t>
            </a:r>
          </a:p>
          <a:p>
            <a:pPr marL="0" indent="0">
              <a:buNone/>
            </a:pPr>
            <a:r>
              <a:rPr lang="en-IN" sz="1000" dirty="0"/>
              <a:t/>
            </a:r>
            <a:br>
              <a:rPr lang="en-IN" sz="1000" dirty="0"/>
            </a:br>
            <a:r>
              <a:rPr lang="en-IN" sz="1000" dirty="0"/>
              <a:t>        </a:t>
            </a:r>
            <a:r>
              <a:rPr lang="en-IN" sz="1000" dirty="0" err="1"/>
              <a:t>c.add</a:t>
            </a:r>
            <a:r>
              <a:rPr lang="en-IN" sz="1000" dirty="0"/>
              <a:t>("First Card", b1);</a:t>
            </a:r>
          </a:p>
          <a:p>
            <a:pPr marL="0" indent="0">
              <a:buNone/>
            </a:pPr>
            <a:r>
              <a:rPr lang="en-IN" sz="1000" dirty="0"/>
              <a:t>        </a:t>
            </a:r>
            <a:r>
              <a:rPr lang="en-IN" sz="1000" dirty="0" err="1"/>
              <a:t>c.add</a:t>
            </a:r>
            <a:r>
              <a:rPr lang="en-IN" sz="1000" dirty="0"/>
              <a:t>("Second Card", b2);</a:t>
            </a:r>
          </a:p>
          <a:p>
            <a:pPr marL="0" indent="0">
              <a:buNone/>
            </a:pPr>
            <a:r>
              <a:rPr lang="en-IN" sz="1000" dirty="0"/>
              <a:t>        </a:t>
            </a:r>
            <a:r>
              <a:rPr lang="en-IN" sz="1000" dirty="0" err="1"/>
              <a:t>c.add</a:t>
            </a:r>
            <a:r>
              <a:rPr lang="en-IN" sz="1000" dirty="0"/>
              <a:t>("Third Card", b3);</a:t>
            </a:r>
          </a:p>
          <a:p>
            <a:pPr marL="0" indent="0">
              <a:buNone/>
            </a:pPr>
            <a:r>
              <a:rPr lang="en-IN" sz="1000" dirty="0"/>
              <a:t>        </a:t>
            </a:r>
            <a:r>
              <a:rPr lang="en-IN" sz="1000" dirty="0" err="1"/>
              <a:t>c.add</a:t>
            </a:r>
            <a:r>
              <a:rPr lang="en-IN" sz="1000" dirty="0"/>
              <a:t>("Fourth Card", b4);</a:t>
            </a:r>
          </a:p>
          <a:p>
            <a:pPr marL="0" indent="0">
              <a:buNone/>
            </a:pPr>
            <a:r>
              <a:rPr lang="en-IN" sz="1000" dirty="0"/>
              <a:t/>
            </a:r>
            <a:br>
              <a:rPr lang="en-IN" sz="1000" dirty="0"/>
            </a:br>
            <a:r>
              <a:rPr lang="en-IN" sz="1000" dirty="0"/>
              <a:t>        b1.addActionListener(this);</a:t>
            </a:r>
          </a:p>
          <a:p>
            <a:pPr marL="0" indent="0">
              <a:buNone/>
            </a:pPr>
            <a:r>
              <a:rPr lang="en-IN" sz="1000" dirty="0"/>
              <a:t>        b2.addActionListener(this);</a:t>
            </a:r>
          </a:p>
          <a:p>
            <a:pPr marL="0" indent="0">
              <a:buNone/>
            </a:pPr>
            <a:r>
              <a:rPr lang="en-IN" sz="1000" dirty="0"/>
              <a:t>        b3.addActionListener(this);</a:t>
            </a:r>
          </a:p>
          <a:p>
            <a:pPr marL="0" indent="0">
              <a:buNone/>
            </a:pPr>
            <a:r>
              <a:rPr lang="en-IN" sz="1000" dirty="0"/>
              <a:t>        b4.addActionListener(this);</a:t>
            </a:r>
          </a:p>
          <a:p>
            <a:pPr marL="0" indent="0">
              <a:buNone/>
            </a:pPr>
            <a:r>
              <a:rPr lang="en-IN" sz="1000" dirty="0"/>
              <a:t>    }</a:t>
            </a:r>
          </a:p>
          <a:p>
            <a:pPr marL="0" indent="0">
              <a:buNone/>
            </a:pPr>
            <a:r>
              <a:rPr lang="en-IN" sz="1000" dirty="0"/>
              <a:t/>
            </a:r>
            <a:br>
              <a:rPr lang="en-IN" sz="1000" dirty="0"/>
            </a:br>
            <a:endParaRPr lang="en-IN" sz="1000" dirty="0"/>
          </a:p>
        </p:txBody>
      </p:sp>
      <p:sp>
        <p:nvSpPr>
          <p:cNvPr id="4"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6" name="TextBox 5"/>
          <p:cNvSpPr txBox="1"/>
          <p:nvPr/>
        </p:nvSpPr>
        <p:spPr>
          <a:xfrm>
            <a:off x="5292080" y="404664"/>
            <a:ext cx="2736304" cy="369332"/>
          </a:xfrm>
          <a:prstGeom prst="rect">
            <a:avLst/>
          </a:prstGeom>
          <a:noFill/>
        </p:spPr>
        <p:txBody>
          <a:bodyPr wrap="square" rtlCol="0">
            <a:spAutoFit/>
          </a:bodyPr>
          <a:lstStyle/>
          <a:p>
            <a:r>
              <a:rPr lang="en-US" b="1" i="1" dirty="0"/>
              <a:t>Card Layout</a:t>
            </a:r>
            <a:endParaRPr lang="en-IN" b="1" i="1" dirty="0"/>
          </a:p>
        </p:txBody>
      </p:sp>
      <p:sp>
        <p:nvSpPr>
          <p:cNvPr id="8" name="Content Placeholder 2"/>
          <p:cNvSpPr txBox="1">
            <a:spLocks/>
          </p:cNvSpPr>
          <p:nvPr/>
        </p:nvSpPr>
        <p:spPr>
          <a:xfrm>
            <a:off x="2627784" y="2332037"/>
            <a:ext cx="4896544" cy="452596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IN" sz="1000" dirty="0" smtClean="0"/>
              <a:t/>
            </a:r>
            <a:br>
              <a:rPr lang="en-IN" sz="1000" dirty="0" smtClean="0"/>
            </a:br>
            <a:r>
              <a:rPr lang="en-IN" sz="1000" dirty="0" smtClean="0"/>
              <a:t>public void </a:t>
            </a:r>
            <a:r>
              <a:rPr lang="en-IN" sz="1000" dirty="0" err="1" smtClean="0"/>
              <a:t>actionPerformed</a:t>
            </a:r>
            <a:r>
              <a:rPr lang="en-IN" sz="1000" dirty="0" smtClean="0"/>
              <a:t>(</a:t>
            </a:r>
            <a:r>
              <a:rPr lang="en-IN" sz="1000" dirty="0" err="1" smtClean="0"/>
              <a:t>ActionEvent</a:t>
            </a:r>
            <a:r>
              <a:rPr lang="en-IN" sz="1000" dirty="0" smtClean="0"/>
              <a:t> </a:t>
            </a:r>
            <a:r>
              <a:rPr lang="en-IN" sz="1000" dirty="0" err="1" smtClean="0"/>
              <a:t>ae</a:t>
            </a:r>
            <a:r>
              <a:rPr lang="en-IN" sz="1000" dirty="0" smtClean="0"/>
              <a:t>) {</a:t>
            </a:r>
          </a:p>
          <a:p>
            <a:pPr marL="0" indent="0">
              <a:buFont typeface="Arial" pitchFamily="34" charset="0"/>
              <a:buNone/>
            </a:pPr>
            <a:r>
              <a:rPr lang="en-IN" sz="1000" dirty="0" smtClean="0"/>
              <a:t>        </a:t>
            </a:r>
            <a:r>
              <a:rPr lang="en-IN" sz="1000" dirty="0" err="1" smtClean="0"/>
              <a:t>card.next</a:t>
            </a:r>
            <a:r>
              <a:rPr lang="en-IN" sz="1000" dirty="0" smtClean="0"/>
              <a:t>(c);</a:t>
            </a:r>
          </a:p>
          <a:p>
            <a:pPr marL="0" indent="0">
              <a:buFont typeface="Arial" pitchFamily="34" charset="0"/>
              <a:buNone/>
            </a:pPr>
            <a:r>
              <a:rPr lang="en-IN" sz="1000" dirty="0" smtClean="0"/>
              <a:t>//</a:t>
            </a:r>
            <a:r>
              <a:rPr lang="en-IN" sz="1000" dirty="0" err="1" smtClean="0"/>
              <a:t>card.show</a:t>
            </a:r>
            <a:r>
              <a:rPr lang="en-IN" sz="1000" dirty="0" smtClean="0"/>
              <a:t>(</a:t>
            </a:r>
            <a:r>
              <a:rPr lang="en-IN" sz="1000" dirty="0" err="1" smtClean="0"/>
              <a:t>c,"Third</a:t>
            </a:r>
            <a:r>
              <a:rPr lang="en-IN" sz="1000" dirty="0" smtClean="0"/>
              <a:t> Card")</a:t>
            </a:r>
          </a:p>
          <a:p>
            <a:pPr marL="0" indent="0">
              <a:buFont typeface="Arial" pitchFamily="34" charset="0"/>
              <a:buNone/>
            </a:pPr>
            <a:r>
              <a:rPr lang="en-IN" sz="1000" dirty="0" smtClean="0"/>
              <a:t>    }</a:t>
            </a:r>
          </a:p>
          <a:p>
            <a:pPr marL="0" indent="0">
              <a:buFont typeface="Arial" pitchFamily="34" charset="0"/>
              <a:buNone/>
            </a:pPr>
            <a:r>
              <a:rPr lang="en-IN" sz="1000" dirty="0" smtClean="0"/>
              <a:t/>
            </a:r>
            <a:br>
              <a:rPr lang="en-IN" sz="1000" dirty="0" smtClean="0"/>
            </a:br>
            <a:r>
              <a:rPr lang="en-IN" sz="1000" dirty="0" smtClean="0"/>
              <a:t>    public static void main(String </a:t>
            </a:r>
            <a:r>
              <a:rPr lang="en-IN" sz="1000" dirty="0" err="1" smtClean="0"/>
              <a:t>args</a:t>
            </a:r>
            <a:r>
              <a:rPr lang="en-IN" sz="1000" dirty="0" smtClean="0"/>
              <a:t>[]) {</a:t>
            </a:r>
          </a:p>
          <a:p>
            <a:pPr marL="0" indent="0">
              <a:buFont typeface="Arial" pitchFamily="34" charset="0"/>
              <a:buNone/>
            </a:pPr>
            <a:r>
              <a:rPr lang="en-IN" sz="1000" dirty="0" smtClean="0"/>
              <a:t>        </a:t>
            </a:r>
            <a:r>
              <a:rPr lang="en-IN" sz="1000" dirty="0" err="1" smtClean="0"/>
              <a:t>CardLayoutDemo</a:t>
            </a:r>
            <a:r>
              <a:rPr lang="en-IN" sz="1000" dirty="0" smtClean="0"/>
              <a:t> demo = new </a:t>
            </a:r>
            <a:r>
              <a:rPr lang="en-IN" sz="1000" dirty="0" err="1" smtClean="0"/>
              <a:t>CardLayoutDemo</a:t>
            </a:r>
            <a:r>
              <a:rPr lang="en-IN" sz="1000" dirty="0" smtClean="0"/>
              <a:t>();</a:t>
            </a:r>
          </a:p>
          <a:p>
            <a:pPr marL="0" indent="0">
              <a:buFont typeface="Arial" pitchFamily="34" charset="0"/>
              <a:buNone/>
            </a:pPr>
            <a:r>
              <a:rPr lang="en-IN" sz="1000" dirty="0" smtClean="0"/>
              <a:t>        </a:t>
            </a:r>
            <a:r>
              <a:rPr lang="en-IN" sz="1000" dirty="0" err="1" smtClean="0"/>
              <a:t>demo.setSize</a:t>
            </a:r>
            <a:r>
              <a:rPr lang="en-IN" sz="1000" dirty="0" smtClean="0"/>
              <a:t>(500, 300);</a:t>
            </a:r>
          </a:p>
          <a:p>
            <a:pPr marL="0" indent="0">
              <a:buFont typeface="Arial" pitchFamily="34" charset="0"/>
              <a:buNone/>
            </a:pPr>
            <a:r>
              <a:rPr lang="en-IN" sz="1000" dirty="0" smtClean="0"/>
              <a:t>        </a:t>
            </a:r>
            <a:r>
              <a:rPr lang="en-IN" sz="1000" dirty="0" err="1" smtClean="0"/>
              <a:t>demo.setTitle</a:t>
            </a:r>
            <a:r>
              <a:rPr lang="en-IN" sz="1000" dirty="0" smtClean="0"/>
              <a:t>("Card Layout");</a:t>
            </a:r>
          </a:p>
          <a:p>
            <a:pPr marL="0" indent="0">
              <a:buFont typeface="Arial" pitchFamily="34" charset="0"/>
              <a:buNone/>
            </a:pPr>
            <a:r>
              <a:rPr lang="en-IN" sz="1000" dirty="0" smtClean="0"/>
              <a:t>        </a:t>
            </a:r>
            <a:r>
              <a:rPr lang="en-IN" sz="1000" dirty="0" err="1" smtClean="0"/>
              <a:t>demo.setVisible</a:t>
            </a:r>
            <a:r>
              <a:rPr lang="en-IN" sz="1000" dirty="0" smtClean="0"/>
              <a:t>(true);</a:t>
            </a:r>
          </a:p>
          <a:p>
            <a:pPr marL="0" indent="0">
              <a:buFont typeface="Arial" pitchFamily="34" charset="0"/>
              <a:buNone/>
            </a:pPr>
            <a:r>
              <a:rPr lang="en-IN" sz="1000" dirty="0" smtClean="0"/>
              <a:t>        </a:t>
            </a:r>
            <a:r>
              <a:rPr lang="en-IN" sz="1000" dirty="0" err="1" smtClean="0"/>
              <a:t>demo.setDefaultCloseOperation</a:t>
            </a:r>
            <a:r>
              <a:rPr lang="en-IN" sz="1000" dirty="0" smtClean="0"/>
              <a:t>(</a:t>
            </a:r>
            <a:r>
              <a:rPr lang="en-IN" sz="1000" dirty="0" err="1" smtClean="0"/>
              <a:t>JFrame.EXIT_ON_CLOSE</a:t>
            </a:r>
            <a:r>
              <a:rPr lang="en-IN" sz="1000" dirty="0" smtClean="0"/>
              <a:t>);</a:t>
            </a:r>
          </a:p>
          <a:p>
            <a:pPr marL="0" indent="0">
              <a:buFont typeface="Arial" pitchFamily="34" charset="0"/>
              <a:buNone/>
            </a:pPr>
            <a:r>
              <a:rPr lang="en-IN" sz="1000" dirty="0" smtClean="0"/>
              <a:t>    }</a:t>
            </a:r>
          </a:p>
          <a:p>
            <a:pPr marL="0" indent="0">
              <a:buFont typeface="Arial" pitchFamily="34" charset="0"/>
              <a:buNone/>
            </a:pPr>
            <a:r>
              <a:rPr lang="en-IN" sz="1000" dirty="0" smtClean="0"/>
              <a:t>}</a:t>
            </a:r>
          </a:p>
          <a:p>
            <a:pPr marL="0" indent="0">
              <a:buFont typeface="Arial" pitchFamily="34" charset="0"/>
              <a:buNone/>
            </a:pPr>
            <a:r>
              <a:rPr lang="en-IN" sz="1000" dirty="0" smtClean="0"/>
              <a:t/>
            </a:r>
            <a:br>
              <a:rPr lang="en-IN" sz="1000" dirty="0" smtClean="0"/>
            </a:br>
            <a:endParaRPr lang="en-IN" sz="1000" dirty="0"/>
          </a:p>
        </p:txBody>
      </p:sp>
      <p:pic>
        <p:nvPicPr>
          <p:cNvPr id="9" name="image32.jpeg"/>
          <p:cNvPicPr/>
          <p:nvPr/>
        </p:nvPicPr>
        <p:blipFill>
          <a:blip r:embed="rId2" cstate="print"/>
          <a:stretch>
            <a:fillRect/>
          </a:stretch>
        </p:blipFill>
        <p:spPr>
          <a:xfrm>
            <a:off x="5580112" y="908720"/>
            <a:ext cx="3383070" cy="1568250"/>
          </a:xfrm>
          <a:prstGeom prst="rect">
            <a:avLst/>
          </a:prstGeom>
        </p:spPr>
      </p:pic>
      <p:pic>
        <p:nvPicPr>
          <p:cNvPr id="10" name="image33.jpeg"/>
          <p:cNvPicPr/>
          <p:nvPr/>
        </p:nvPicPr>
        <p:blipFill>
          <a:blip r:embed="rId3" cstate="print"/>
          <a:stretch>
            <a:fillRect/>
          </a:stretch>
        </p:blipFill>
        <p:spPr>
          <a:xfrm>
            <a:off x="5584556" y="4834141"/>
            <a:ext cx="3379931" cy="1547187"/>
          </a:xfrm>
          <a:prstGeom prst="rect">
            <a:avLst/>
          </a:prstGeom>
        </p:spPr>
      </p:pic>
    </p:spTree>
    <p:extLst>
      <p:ext uri="{BB962C8B-B14F-4D97-AF65-F5344CB8AC3E}">
        <p14:creationId xmlns:p14="http://schemas.microsoft.com/office/powerpoint/2010/main" val="21326144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1520" y="260648"/>
            <a:ext cx="4896544" cy="4525963"/>
          </a:xfrm>
        </p:spPr>
        <p:txBody>
          <a:bodyPr>
            <a:noAutofit/>
          </a:bodyPr>
          <a:lstStyle/>
          <a:p>
            <a:pPr marL="0" indent="0">
              <a:buNone/>
            </a:pPr>
            <a:r>
              <a:rPr lang="en-IN" sz="1000" dirty="0"/>
              <a:t/>
            </a:r>
            <a:br>
              <a:rPr lang="en-IN" sz="1000" dirty="0"/>
            </a:br>
            <a:r>
              <a:rPr lang="en-IN" sz="1000" dirty="0"/>
              <a:t>import </a:t>
            </a:r>
            <a:r>
              <a:rPr lang="en-IN" sz="1000" dirty="0" err="1"/>
              <a:t>java.awt</a:t>
            </a:r>
            <a:r>
              <a:rPr lang="en-IN" sz="1000" dirty="0"/>
              <a:t>.*;</a:t>
            </a:r>
          </a:p>
          <a:p>
            <a:pPr marL="0" indent="0">
              <a:buNone/>
            </a:pPr>
            <a:r>
              <a:rPr lang="en-IN" sz="1000" dirty="0"/>
              <a:t>import </a:t>
            </a:r>
            <a:r>
              <a:rPr lang="en-IN" sz="1000" dirty="0" err="1"/>
              <a:t>javax.swing</a:t>
            </a:r>
            <a:r>
              <a:rPr lang="en-IN" sz="1000" dirty="0"/>
              <a:t>.*;</a:t>
            </a:r>
          </a:p>
          <a:p>
            <a:pPr marL="0" indent="0">
              <a:buNone/>
            </a:pPr>
            <a:r>
              <a:rPr lang="en-IN" sz="1000" dirty="0"/>
              <a:t/>
            </a:r>
            <a:br>
              <a:rPr lang="en-IN" sz="1000" dirty="0"/>
            </a:br>
            <a:r>
              <a:rPr lang="en-IN" sz="1000" dirty="0"/>
              <a:t>class </a:t>
            </a:r>
            <a:r>
              <a:rPr lang="en-IN" sz="1000" dirty="0" err="1"/>
              <a:t>GridLayoutDemo</a:t>
            </a:r>
            <a:r>
              <a:rPr lang="en-IN" sz="1000" dirty="0"/>
              <a:t> extends </a:t>
            </a:r>
            <a:r>
              <a:rPr lang="en-IN" sz="1000" dirty="0" err="1"/>
              <a:t>JFrame</a:t>
            </a:r>
            <a:r>
              <a:rPr lang="en-IN" sz="1000" dirty="0"/>
              <a:t> {</a:t>
            </a:r>
          </a:p>
          <a:p>
            <a:pPr marL="0" indent="0">
              <a:buNone/>
            </a:pPr>
            <a:r>
              <a:rPr lang="en-IN" sz="1000" dirty="0"/>
              <a:t/>
            </a:r>
            <a:br>
              <a:rPr lang="en-IN" sz="1000" dirty="0"/>
            </a:br>
            <a:r>
              <a:rPr lang="en-IN" sz="1000" dirty="0"/>
              <a:t>    </a:t>
            </a:r>
            <a:r>
              <a:rPr lang="en-IN" sz="1000" dirty="0" err="1"/>
              <a:t>GridLayoutDemo</a:t>
            </a:r>
            <a:r>
              <a:rPr lang="en-IN" sz="1000" dirty="0"/>
              <a:t>() {</a:t>
            </a:r>
          </a:p>
          <a:p>
            <a:pPr marL="0" indent="0">
              <a:buNone/>
            </a:pPr>
            <a:r>
              <a:rPr lang="en-IN" sz="1000" dirty="0"/>
              <a:t>        Container c = </a:t>
            </a:r>
            <a:r>
              <a:rPr lang="en-IN" sz="1000" dirty="0" err="1"/>
              <a:t>getContentPane</a:t>
            </a:r>
            <a:r>
              <a:rPr lang="en-IN" sz="1000" dirty="0"/>
              <a:t>();</a:t>
            </a:r>
          </a:p>
          <a:p>
            <a:pPr marL="0" indent="0">
              <a:buNone/>
            </a:pPr>
            <a:r>
              <a:rPr lang="en-IN" sz="1000" dirty="0"/>
              <a:t>        </a:t>
            </a:r>
            <a:r>
              <a:rPr lang="en-IN" sz="1000" dirty="0" err="1"/>
              <a:t>GridLayout</a:t>
            </a:r>
            <a:r>
              <a:rPr lang="en-IN" sz="1000" dirty="0"/>
              <a:t> grid = new </a:t>
            </a:r>
            <a:r>
              <a:rPr lang="en-IN" sz="1000" dirty="0" err="1"/>
              <a:t>GridLayout</a:t>
            </a:r>
            <a:r>
              <a:rPr lang="en-IN" sz="1000" dirty="0"/>
              <a:t>(2, 3, 50, 50);</a:t>
            </a:r>
          </a:p>
          <a:p>
            <a:pPr marL="0" indent="0">
              <a:buNone/>
            </a:pPr>
            <a:r>
              <a:rPr lang="en-IN" sz="1000" dirty="0"/>
              <a:t>        </a:t>
            </a:r>
            <a:r>
              <a:rPr lang="en-IN" sz="1000" dirty="0" err="1"/>
              <a:t>c.setLayout</a:t>
            </a:r>
            <a:r>
              <a:rPr lang="en-IN" sz="1000" dirty="0"/>
              <a:t>(grid);</a:t>
            </a:r>
          </a:p>
          <a:p>
            <a:pPr marL="0" indent="0">
              <a:buNone/>
            </a:pPr>
            <a:r>
              <a:rPr lang="en-IN" sz="1000" dirty="0"/>
              <a:t>//</a:t>
            </a:r>
            <a:r>
              <a:rPr lang="en-IN" sz="1000" dirty="0" err="1"/>
              <a:t>JButton</a:t>
            </a:r>
            <a:r>
              <a:rPr lang="en-IN" sz="1000" dirty="0"/>
              <a:t> b1,b2,b3,b4, b5, b6;</a:t>
            </a:r>
          </a:p>
          <a:p>
            <a:pPr marL="0" indent="0">
              <a:buNone/>
            </a:pPr>
            <a:r>
              <a:rPr lang="en-IN" sz="1000" dirty="0"/>
              <a:t>        </a:t>
            </a:r>
            <a:r>
              <a:rPr lang="en-IN" sz="1000" dirty="0" err="1"/>
              <a:t>JButton</a:t>
            </a:r>
            <a:r>
              <a:rPr lang="en-IN" sz="1000" dirty="0"/>
              <a:t> b1 = new </a:t>
            </a:r>
            <a:r>
              <a:rPr lang="en-IN" sz="1000" dirty="0" err="1"/>
              <a:t>JButton</a:t>
            </a:r>
            <a:r>
              <a:rPr lang="en-IN" sz="1000" dirty="0"/>
              <a:t>("Button1");</a:t>
            </a:r>
          </a:p>
          <a:p>
            <a:pPr marL="0" indent="0">
              <a:buNone/>
            </a:pPr>
            <a:r>
              <a:rPr lang="en-IN" sz="1000" dirty="0"/>
              <a:t>        </a:t>
            </a:r>
            <a:r>
              <a:rPr lang="en-IN" sz="1000" dirty="0" err="1"/>
              <a:t>JButton</a:t>
            </a:r>
            <a:r>
              <a:rPr lang="en-IN" sz="1000" dirty="0"/>
              <a:t> b2 = new </a:t>
            </a:r>
            <a:r>
              <a:rPr lang="en-IN" sz="1000" dirty="0" err="1"/>
              <a:t>JButton</a:t>
            </a:r>
            <a:r>
              <a:rPr lang="en-IN" sz="1000" dirty="0"/>
              <a:t>("Button2");</a:t>
            </a:r>
          </a:p>
          <a:p>
            <a:pPr marL="0" indent="0">
              <a:buNone/>
            </a:pPr>
            <a:r>
              <a:rPr lang="en-IN" sz="1000" dirty="0"/>
              <a:t>        </a:t>
            </a:r>
            <a:r>
              <a:rPr lang="en-IN" sz="1000" dirty="0" err="1"/>
              <a:t>JButton</a:t>
            </a:r>
            <a:r>
              <a:rPr lang="en-IN" sz="1000" dirty="0"/>
              <a:t> b3 = new </a:t>
            </a:r>
            <a:r>
              <a:rPr lang="en-IN" sz="1000" dirty="0" err="1"/>
              <a:t>JButton</a:t>
            </a:r>
            <a:r>
              <a:rPr lang="en-IN" sz="1000" dirty="0"/>
              <a:t>("Button3");</a:t>
            </a:r>
          </a:p>
          <a:p>
            <a:pPr marL="0" indent="0">
              <a:buNone/>
            </a:pPr>
            <a:r>
              <a:rPr lang="en-IN" sz="1000" dirty="0"/>
              <a:t>        </a:t>
            </a:r>
            <a:r>
              <a:rPr lang="en-IN" sz="1000" dirty="0" err="1"/>
              <a:t>JButton</a:t>
            </a:r>
            <a:r>
              <a:rPr lang="en-IN" sz="1000" dirty="0"/>
              <a:t> b4 = new </a:t>
            </a:r>
            <a:r>
              <a:rPr lang="en-IN" sz="1000" dirty="0" err="1"/>
              <a:t>JButton</a:t>
            </a:r>
            <a:r>
              <a:rPr lang="en-IN" sz="1000" dirty="0"/>
              <a:t>("Button4");</a:t>
            </a:r>
          </a:p>
          <a:p>
            <a:pPr marL="0" indent="0">
              <a:buNone/>
            </a:pPr>
            <a:r>
              <a:rPr lang="en-IN" sz="1000" dirty="0"/>
              <a:t>        </a:t>
            </a:r>
            <a:r>
              <a:rPr lang="en-IN" sz="1000" dirty="0" err="1"/>
              <a:t>JButton</a:t>
            </a:r>
            <a:r>
              <a:rPr lang="en-IN" sz="1000" dirty="0"/>
              <a:t> b5 = new </a:t>
            </a:r>
            <a:r>
              <a:rPr lang="en-IN" sz="1000" dirty="0" err="1"/>
              <a:t>JButton</a:t>
            </a:r>
            <a:r>
              <a:rPr lang="en-IN" sz="1000" dirty="0"/>
              <a:t>("Button5");</a:t>
            </a:r>
          </a:p>
          <a:p>
            <a:pPr marL="0" indent="0">
              <a:buNone/>
            </a:pPr>
            <a:r>
              <a:rPr lang="en-IN" sz="1000" dirty="0"/>
              <a:t>        </a:t>
            </a:r>
            <a:r>
              <a:rPr lang="en-IN" sz="1000" dirty="0" err="1"/>
              <a:t>JButton</a:t>
            </a:r>
            <a:r>
              <a:rPr lang="en-IN" sz="1000" dirty="0"/>
              <a:t> b6 = new </a:t>
            </a:r>
            <a:r>
              <a:rPr lang="en-IN" sz="1000" dirty="0" err="1"/>
              <a:t>JButton</a:t>
            </a:r>
            <a:r>
              <a:rPr lang="en-IN" sz="1000" dirty="0"/>
              <a:t>("Button6");</a:t>
            </a:r>
          </a:p>
          <a:p>
            <a:pPr marL="0" indent="0">
              <a:buNone/>
            </a:pPr>
            <a:r>
              <a:rPr lang="en-IN" sz="1000" dirty="0"/>
              <a:t>        </a:t>
            </a:r>
            <a:r>
              <a:rPr lang="en-IN" sz="1000" dirty="0" err="1"/>
              <a:t>c.add</a:t>
            </a:r>
            <a:r>
              <a:rPr lang="en-IN" sz="1000" dirty="0"/>
              <a:t>(b1);</a:t>
            </a:r>
          </a:p>
          <a:p>
            <a:pPr marL="0" indent="0">
              <a:buNone/>
            </a:pPr>
            <a:r>
              <a:rPr lang="en-IN" sz="1000" dirty="0"/>
              <a:t>        </a:t>
            </a:r>
            <a:r>
              <a:rPr lang="en-IN" sz="1000" dirty="0" err="1"/>
              <a:t>c.add</a:t>
            </a:r>
            <a:r>
              <a:rPr lang="en-IN" sz="1000" dirty="0"/>
              <a:t>(b2);</a:t>
            </a:r>
          </a:p>
          <a:p>
            <a:pPr marL="0" indent="0">
              <a:buNone/>
            </a:pPr>
            <a:r>
              <a:rPr lang="en-IN" sz="1000" dirty="0"/>
              <a:t>        </a:t>
            </a:r>
            <a:r>
              <a:rPr lang="en-IN" sz="1000" dirty="0" err="1"/>
              <a:t>c.add</a:t>
            </a:r>
            <a:r>
              <a:rPr lang="en-IN" sz="1000" dirty="0"/>
              <a:t>(b3);</a:t>
            </a:r>
          </a:p>
          <a:p>
            <a:pPr marL="0" indent="0">
              <a:buNone/>
            </a:pPr>
            <a:r>
              <a:rPr lang="en-IN" sz="1000" dirty="0"/>
              <a:t>        </a:t>
            </a:r>
            <a:r>
              <a:rPr lang="en-IN" sz="1000" dirty="0" err="1"/>
              <a:t>c.add</a:t>
            </a:r>
            <a:r>
              <a:rPr lang="en-IN" sz="1000" dirty="0"/>
              <a:t>(b4);</a:t>
            </a:r>
          </a:p>
          <a:p>
            <a:pPr marL="0" indent="0">
              <a:buNone/>
            </a:pPr>
            <a:r>
              <a:rPr lang="en-IN" sz="1000" dirty="0"/>
              <a:t>        </a:t>
            </a:r>
            <a:r>
              <a:rPr lang="en-IN" sz="1000" dirty="0" err="1"/>
              <a:t>c.add</a:t>
            </a:r>
            <a:r>
              <a:rPr lang="en-IN" sz="1000" dirty="0"/>
              <a:t>(b5);</a:t>
            </a:r>
          </a:p>
          <a:p>
            <a:pPr marL="0" indent="0">
              <a:buNone/>
            </a:pPr>
            <a:r>
              <a:rPr lang="en-IN" sz="1000" dirty="0"/>
              <a:t>        </a:t>
            </a:r>
            <a:r>
              <a:rPr lang="en-IN" sz="1000" dirty="0" err="1"/>
              <a:t>c.add</a:t>
            </a:r>
            <a:r>
              <a:rPr lang="en-IN" sz="1000" dirty="0"/>
              <a:t>(b6);</a:t>
            </a:r>
          </a:p>
          <a:p>
            <a:pPr marL="0" indent="0">
              <a:buNone/>
            </a:pPr>
            <a:r>
              <a:rPr lang="en-IN" sz="1000" dirty="0"/>
              <a:t>    }</a:t>
            </a:r>
          </a:p>
          <a:p>
            <a:pPr marL="0" indent="0">
              <a:buNone/>
            </a:pPr>
            <a:r>
              <a:rPr lang="en-IN" sz="1000" dirty="0"/>
              <a:t/>
            </a:r>
            <a:br>
              <a:rPr lang="en-IN" sz="1000" dirty="0"/>
            </a:br>
            <a:r>
              <a:rPr lang="en-IN" sz="1000" dirty="0"/>
              <a:t>    public static void main(String </a:t>
            </a:r>
            <a:r>
              <a:rPr lang="en-IN" sz="1000" dirty="0" err="1"/>
              <a:t>args</a:t>
            </a:r>
            <a:r>
              <a:rPr lang="en-IN" sz="1000" dirty="0"/>
              <a:t>[]) {</a:t>
            </a:r>
          </a:p>
          <a:p>
            <a:pPr marL="0" indent="0">
              <a:buNone/>
            </a:pPr>
            <a:r>
              <a:rPr lang="en-IN" sz="1000" dirty="0"/>
              <a:t>        </a:t>
            </a:r>
            <a:r>
              <a:rPr lang="en-IN" sz="1000" dirty="0" err="1"/>
              <a:t>GridLayoutDemo</a:t>
            </a:r>
            <a:r>
              <a:rPr lang="en-IN" sz="1000" dirty="0"/>
              <a:t> demo = new </a:t>
            </a:r>
            <a:r>
              <a:rPr lang="en-IN" sz="1000" dirty="0" err="1"/>
              <a:t>GridLayoutDemo</a:t>
            </a:r>
            <a:r>
              <a:rPr lang="en-IN" sz="1000" dirty="0"/>
              <a:t>();</a:t>
            </a:r>
          </a:p>
          <a:p>
            <a:pPr marL="0" indent="0">
              <a:buNone/>
            </a:pPr>
            <a:r>
              <a:rPr lang="en-IN" sz="1000" dirty="0"/>
              <a:t>        </a:t>
            </a:r>
            <a:r>
              <a:rPr lang="en-IN" sz="1000" dirty="0" err="1"/>
              <a:t>demo.setSize</a:t>
            </a:r>
            <a:r>
              <a:rPr lang="en-IN" sz="1000" dirty="0"/>
              <a:t>(500, 300);</a:t>
            </a:r>
          </a:p>
          <a:p>
            <a:pPr marL="0" indent="0">
              <a:buNone/>
            </a:pPr>
            <a:r>
              <a:rPr lang="en-IN" sz="1000" dirty="0"/>
              <a:t>        </a:t>
            </a:r>
            <a:r>
              <a:rPr lang="en-IN" sz="1000" dirty="0" err="1"/>
              <a:t>demo.setTitle</a:t>
            </a:r>
            <a:r>
              <a:rPr lang="en-IN" sz="1000" dirty="0"/>
              <a:t>("Grid Layout");</a:t>
            </a:r>
          </a:p>
          <a:p>
            <a:pPr marL="0" indent="0">
              <a:buNone/>
            </a:pPr>
            <a:r>
              <a:rPr lang="en-IN" sz="1000" dirty="0"/>
              <a:t>        </a:t>
            </a:r>
            <a:r>
              <a:rPr lang="en-IN" sz="1000" dirty="0" err="1"/>
              <a:t>demo.setVisible</a:t>
            </a:r>
            <a:r>
              <a:rPr lang="en-IN" sz="1000" dirty="0"/>
              <a:t>(true);</a:t>
            </a:r>
          </a:p>
          <a:p>
            <a:pPr marL="0" indent="0">
              <a:buNone/>
            </a:pPr>
            <a:r>
              <a:rPr lang="en-IN" sz="1000" dirty="0"/>
              <a:t>        </a:t>
            </a:r>
            <a:r>
              <a:rPr lang="en-IN" sz="1000" dirty="0" err="1"/>
              <a:t>demo.setDefaultCloseOperation</a:t>
            </a:r>
            <a:r>
              <a:rPr lang="en-IN" sz="1000" dirty="0"/>
              <a:t>(</a:t>
            </a:r>
            <a:r>
              <a:rPr lang="en-IN" sz="1000" dirty="0" err="1"/>
              <a:t>JFrame.EXIT_ON_CLOSE</a:t>
            </a:r>
            <a:r>
              <a:rPr lang="en-IN" sz="1000" dirty="0"/>
              <a:t>);</a:t>
            </a:r>
          </a:p>
          <a:p>
            <a:pPr marL="0" indent="0">
              <a:buNone/>
            </a:pPr>
            <a:r>
              <a:rPr lang="en-IN" sz="1000" dirty="0"/>
              <a:t>    }</a:t>
            </a:r>
          </a:p>
          <a:p>
            <a:pPr marL="0" indent="0">
              <a:buNone/>
            </a:pPr>
            <a:r>
              <a:rPr lang="en-IN" sz="1000" dirty="0"/>
              <a:t>}</a:t>
            </a:r>
          </a:p>
          <a:p>
            <a:pPr marL="0" indent="0">
              <a:buNone/>
            </a:pPr>
            <a:r>
              <a:rPr lang="en-IN" sz="1000" dirty="0"/>
              <a:t/>
            </a:r>
            <a:br>
              <a:rPr lang="en-IN" sz="1000" dirty="0"/>
            </a:br>
            <a:endParaRPr lang="en-IN" sz="1000" dirty="0"/>
          </a:p>
        </p:txBody>
      </p:sp>
      <p:sp>
        <p:nvSpPr>
          <p:cNvPr id="4"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6" name="TextBox 5"/>
          <p:cNvSpPr txBox="1"/>
          <p:nvPr/>
        </p:nvSpPr>
        <p:spPr>
          <a:xfrm>
            <a:off x="5292080" y="404664"/>
            <a:ext cx="2736304" cy="369332"/>
          </a:xfrm>
          <a:prstGeom prst="rect">
            <a:avLst/>
          </a:prstGeom>
          <a:noFill/>
        </p:spPr>
        <p:txBody>
          <a:bodyPr wrap="square" rtlCol="0">
            <a:spAutoFit/>
          </a:bodyPr>
          <a:lstStyle/>
          <a:p>
            <a:r>
              <a:rPr lang="en-US" b="1" i="1" dirty="0"/>
              <a:t>Grid Layout</a:t>
            </a:r>
            <a:endParaRPr lang="en-IN" b="1" i="1" dirty="0"/>
          </a:p>
        </p:txBody>
      </p:sp>
      <p:pic>
        <p:nvPicPr>
          <p:cNvPr id="8" name="image34.jpeg"/>
          <p:cNvPicPr/>
          <p:nvPr/>
        </p:nvPicPr>
        <p:blipFill>
          <a:blip r:embed="rId2" cstate="print"/>
          <a:stretch>
            <a:fillRect/>
          </a:stretch>
        </p:blipFill>
        <p:spPr>
          <a:xfrm>
            <a:off x="4427984" y="2492896"/>
            <a:ext cx="4172585" cy="2174875"/>
          </a:xfrm>
          <a:prstGeom prst="rect">
            <a:avLst/>
          </a:prstGeom>
        </p:spPr>
      </p:pic>
    </p:spTree>
    <p:extLst>
      <p:ext uri="{BB962C8B-B14F-4D97-AF65-F5344CB8AC3E}">
        <p14:creationId xmlns:p14="http://schemas.microsoft.com/office/powerpoint/2010/main" val="183393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764704"/>
            <a:ext cx="8229600" cy="1143000"/>
          </a:xfrm>
        </p:spPr>
        <p:txBody>
          <a:bodyPr>
            <a:noAutofit/>
          </a:bodyPr>
          <a:lstStyle/>
          <a:p>
            <a:r>
              <a:rPr lang="en-US" sz="1500" b="1" dirty="0" smtClean="0">
                <a:solidFill>
                  <a:schemeClr val="tx1"/>
                </a:solidFill>
              </a:rPr>
              <a:t>Java AWT Button</a:t>
            </a:r>
            <a:r>
              <a:rPr lang="en-IN" sz="1500" b="1" dirty="0" smtClean="0">
                <a:solidFill>
                  <a:schemeClr val="tx1"/>
                </a:solidFill>
              </a:rPr>
              <a:t/>
            </a:r>
            <a:br>
              <a:rPr lang="en-IN" sz="1500" b="1" dirty="0" smtClean="0">
                <a:solidFill>
                  <a:schemeClr val="tx1"/>
                </a:solidFill>
              </a:rPr>
            </a:br>
            <a:r>
              <a:rPr lang="en-US" sz="1500" b="1" dirty="0" smtClean="0">
                <a:solidFill>
                  <a:schemeClr val="tx1"/>
                </a:solidFill>
              </a:rPr>
              <a:t> </a:t>
            </a:r>
            <a:r>
              <a:rPr lang="en-IN" sz="1500" dirty="0" smtClean="0">
                <a:solidFill>
                  <a:schemeClr val="tx1"/>
                </a:solidFill>
              </a:rPr>
              <a:t/>
            </a:r>
            <a:br>
              <a:rPr lang="en-IN" sz="1500" dirty="0" smtClean="0">
                <a:solidFill>
                  <a:schemeClr val="tx1"/>
                </a:solidFill>
              </a:rPr>
            </a:br>
            <a:r>
              <a:rPr lang="en-US" sz="1500" dirty="0" smtClean="0">
                <a:solidFill>
                  <a:schemeClr val="tx1"/>
                </a:solidFill>
              </a:rPr>
              <a:t>The button class is used to create a labeled button that has platform independent implementation. The application result in some action when the button is pushed.</a:t>
            </a:r>
            <a:r>
              <a:rPr lang="en-IN" sz="1500" dirty="0" smtClean="0">
                <a:solidFill>
                  <a:schemeClr val="tx1"/>
                </a:solidFill>
              </a:rPr>
              <a:t/>
            </a:r>
            <a:br>
              <a:rPr lang="en-IN" sz="1500" dirty="0" smtClean="0">
                <a:solidFill>
                  <a:schemeClr val="tx1"/>
                </a:solidFill>
              </a:rPr>
            </a:br>
            <a:r>
              <a:rPr lang="en-US" sz="1500" dirty="0" smtClean="0">
                <a:solidFill>
                  <a:schemeClr val="tx1"/>
                </a:solidFill>
              </a:rPr>
              <a:t> </a:t>
            </a:r>
            <a:r>
              <a:rPr lang="en-IN" sz="1500" dirty="0" smtClean="0">
                <a:solidFill>
                  <a:schemeClr val="tx1"/>
                </a:solidFill>
              </a:rPr>
              <a:t/>
            </a:r>
            <a:br>
              <a:rPr lang="en-IN" sz="1500" dirty="0" smtClean="0">
                <a:solidFill>
                  <a:schemeClr val="tx1"/>
                </a:solidFill>
              </a:rPr>
            </a:br>
            <a:r>
              <a:rPr lang="en-US" sz="1500" dirty="0" smtClean="0">
                <a:solidFill>
                  <a:schemeClr val="tx1"/>
                </a:solidFill>
              </a:rPr>
              <a:t>AWT Button Class declaration :</a:t>
            </a:r>
            <a:r>
              <a:rPr lang="en-IN" sz="1500" dirty="0" smtClean="0">
                <a:solidFill>
                  <a:schemeClr val="tx1"/>
                </a:solidFill>
              </a:rPr>
              <a:t/>
            </a:r>
            <a:br>
              <a:rPr lang="en-IN" sz="1500" dirty="0" smtClean="0">
                <a:solidFill>
                  <a:schemeClr val="tx1"/>
                </a:solidFill>
              </a:rPr>
            </a:br>
            <a:r>
              <a:rPr lang="en-US" sz="1500" b="1" dirty="0" smtClean="0">
                <a:solidFill>
                  <a:schemeClr val="tx2">
                    <a:lumMod val="60000"/>
                    <a:lumOff val="40000"/>
                  </a:schemeClr>
                </a:solidFill>
              </a:rPr>
              <a:t>public class </a:t>
            </a:r>
            <a:r>
              <a:rPr lang="en-US" sz="1500" dirty="0" smtClean="0">
                <a:solidFill>
                  <a:schemeClr val="tx2">
                    <a:lumMod val="60000"/>
                    <a:lumOff val="40000"/>
                  </a:schemeClr>
                </a:solidFill>
              </a:rPr>
              <a:t>Button </a:t>
            </a:r>
            <a:r>
              <a:rPr lang="en-US" sz="1500" b="1" dirty="0" smtClean="0">
                <a:solidFill>
                  <a:schemeClr val="tx2">
                    <a:lumMod val="60000"/>
                    <a:lumOff val="40000"/>
                  </a:schemeClr>
                </a:solidFill>
              </a:rPr>
              <a:t>extends </a:t>
            </a:r>
            <a:r>
              <a:rPr lang="en-US" sz="1500" dirty="0" smtClean="0">
                <a:solidFill>
                  <a:schemeClr val="tx2">
                    <a:lumMod val="60000"/>
                    <a:lumOff val="40000"/>
                  </a:schemeClr>
                </a:solidFill>
              </a:rPr>
              <a:t>Component </a:t>
            </a:r>
            <a:r>
              <a:rPr lang="en-US" sz="1500" b="1" dirty="0" smtClean="0">
                <a:solidFill>
                  <a:schemeClr val="tx2">
                    <a:lumMod val="60000"/>
                    <a:lumOff val="40000"/>
                  </a:schemeClr>
                </a:solidFill>
              </a:rPr>
              <a:t>implements </a:t>
            </a:r>
            <a:r>
              <a:rPr lang="en-US" sz="1500" dirty="0" smtClean="0">
                <a:solidFill>
                  <a:schemeClr val="tx2">
                    <a:lumMod val="60000"/>
                    <a:lumOff val="40000"/>
                  </a:schemeClr>
                </a:solidFill>
              </a:rPr>
              <a:t>Accessible</a:t>
            </a:r>
            <a:endParaRPr lang="en-IN" sz="1500" dirty="0"/>
          </a:p>
        </p:txBody>
      </p:sp>
      <p:sp>
        <p:nvSpPr>
          <p:cNvPr id="3" name="Content Placeholder 2"/>
          <p:cNvSpPr>
            <a:spLocks noGrp="1"/>
          </p:cNvSpPr>
          <p:nvPr>
            <p:ph idx="1"/>
          </p:nvPr>
        </p:nvSpPr>
        <p:spPr>
          <a:xfrm>
            <a:off x="457200" y="2503437"/>
            <a:ext cx="3898776" cy="4525963"/>
          </a:xfrm>
        </p:spPr>
        <p:txBody>
          <a:bodyPr>
            <a:normAutofit fontScale="92500" lnSpcReduction="20000"/>
          </a:bodyPr>
          <a:lstStyle/>
          <a:p>
            <a:pPr marL="0" indent="0">
              <a:buNone/>
            </a:pPr>
            <a:r>
              <a:rPr lang="en-IN" sz="1400" dirty="0"/>
              <a:t>import </a:t>
            </a:r>
            <a:r>
              <a:rPr lang="en-IN" sz="1400" dirty="0" err="1"/>
              <a:t>java.awt</a:t>
            </a:r>
            <a:r>
              <a:rPr lang="en-IN" sz="1400" dirty="0"/>
              <a:t>.*;</a:t>
            </a:r>
          </a:p>
          <a:p>
            <a:pPr marL="0" indent="0">
              <a:buNone/>
            </a:pPr>
            <a:r>
              <a:rPr lang="en-IN" sz="1400" dirty="0"/>
              <a:t>import </a:t>
            </a:r>
            <a:r>
              <a:rPr lang="en-IN" sz="1400" dirty="0" err="1"/>
              <a:t>java.awt.event</a:t>
            </a:r>
            <a:r>
              <a:rPr lang="en-IN" sz="1400" dirty="0"/>
              <a:t>.*;</a:t>
            </a:r>
          </a:p>
          <a:p>
            <a:pPr marL="0" indent="0">
              <a:buNone/>
            </a:pPr>
            <a:r>
              <a:rPr lang="en-IN" sz="1400" dirty="0"/>
              <a:t/>
            </a:r>
            <a:br>
              <a:rPr lang="en-IN" sz="1400" dirty="0"/>
            </a:br>
            <a:r>
              <a:rPr lang="en-IN" sz="1400" dirty="0"/>
              <a:t>public class </a:t>
            </a:r>
            <a:r>
              <a:rPr lang="en-IN" sz="1400" dirty="0" err="1"/>
              <a:t>ButtonExample</a:t>
            </a:r>
            <a:r>
              <a:rPr lang="en-IN" sz="1400" dirty="0"/>
              <a:t> {</a:t>
            </a:r>
          </a:p>
          <a:p>
            <a:pPr marL="0" indent="0">
              <a:buNone/>
            </a:pPr>
            <a:r>
              <a:rPr lang="en-IN" sz="1400" dirty="0"/>
              <a:t>    public static void main(String[] </a:t>
            </a:r>
            <a:r>
              <a:rPr lang="en-IN" sz="1400" dirty="0" err="1"/>
              <a:t>args</a:t>
            </a:r>
            <a:r>
              <a:rPr lang="en-IN" sz="1400" dirty="0"/>
              <a:t>) {</a:t>
            </a:r>
          </a:p>
          <a:p>
            <a:pPr marL="0" indent="0">
              <a:buNone/>
            </a:pPr>
            <a:r>
              <a:rPr lang="en-IN" sz="1400" dirty="0"/>
              <a:t>        Frame f = new Frame("Button Example");</a:t>
            </a:r>
          </a:p>
          <a:p>
            <a:pPr marL="0" indent="0">
              <a:buNone/>
            </a:pPr>
            <a:r>
              <a:rPr lang="en-IN" sz="1400" dirty="0"/>
              <a:t>        Button b = new Button("</a:t>
            </a:r>
            <a:r>
              <a:rPr lang="en-IN" sz="1400" dirty="0" err="1"/>
              <a:t>Goto</a:t>
            </a:r>
            <a:r>
              <a:rPr lang="en-IN" sz="1400" dirty="0"/>
              <a:t> BVRITH");</a:t>
            </a:r>
          </a:p>
          <a:p>
            <a:pPr marL="0" indent="0">
              <a:buNone/>
            </a:pPr>
            <a:r>
              <a:rPr lang="en-IN" sz="1400" dirty="0"/>
              <a:t>        </a:t>
            </a:r>
            <a:r>
              <a:rPr lang="en-IN" sz="1400" dirty="0" err="1"/>
              <a:t>b.setBounds</a:t>
            </a:r>
            <a:r>
              <a:rPr lang="en-IN" sz="1400" dirty="0"/>
              <a:t>(100, 100, 80, 30);</a:t>
            </a:r>
          </a:p>
          <a:p>
            <a:pPr marL="0" indent="0">
              <a:buNone/>
            </a:pPr>
            <a:r>
              <a:rPr lang="en-IN" sz="1400" dirty="0"/>
              <a:t>        </a:t>
            </a:r>
            <a:r>
              <a:rPr lang="en-IN" sz="1400" dirty="0" err="1"/>
              <a:t>f.add</a:t>
            </a:r>
            <a:r>
              <a:rPr lang="en-IN" sz="1400" dirty="0"/>
              <a:t>(b);</a:t>
            </a:r>
          </a:p>
          <a:p>
            <a:pPr marL="0" indent="0">
              <a:buNone/>
            </a:pPr>
            <a:r>
              <a:rPr lang="en-IN" sz="1400" dirty="0"/>
              <a:t>        </a:t>
            </a:r>
            <a:r>
              <a:rPr lang="en-IN" sz="1400" dirty="0" err="1"/>
              <a:t>f.setSize</a:t>
            </a:r>
            <a:r>
              <a:rPr lang="en-IN" sz="1400" dirty="0"/>
              <a:t>(400, 400);</a:t>
            </a:r>
          </a:p>
          <a:p>
            <a:pPr marL="0" indent="0">
              <a:buNone/>
            </a:pPr>
            <a:r>
              <a:rPr lang="en-IN" sz="1400" dirty="0"/>
              <a:t>        </a:t>
            </a:r>
            <a:r>
              <a:rPr lang="en-IN" sz="1400" dirty="0" err="1"/>
              <a:t>f.setLayout</a:t>
            </a:r>
            <a:r>
              <a:rPr lang="en-IN" sz="1400" dirty="0"/>
              <a:t>(null);</a:t>
            </a:r>
          </a:p>
          <a:p>
            <a:pPr marL="0" indent="0">
              <a:buNone/>
            </a:pPr>
            <a:r>
              <a:rPr lang="en-IN" sz="1400" dirty="0"/>
              <a:t>        </a:t>
            </a:r>
            <a:r>
              <a:rPr lang="en-IN" sz="1400" dirty="0" err="1"/>
              <a:t>f.setVisible</a:t>
            </a:r>
            <a:r>
              <a:rPr lang="en-IN" sz="1400" dirty="0"/>
              <a:t>(true);</a:t>
            </a:r>
          </a:p>
          <a:p>
            <a:pPr marL="0" indent="0">
              <a:buNone/>
            </a:pPr>
            <a:r>
              <a:rPr lang="en-IN" sz="1400" dirty="0"/>
              <a:t>        </a:t>
            </a:r>
            <a:r>
              <a:rPr lang="en-IN" sz="1400" dirty="0" err="1"/>
              <a:t>f.addWindowListener</a:t>
            </a:r>
            <a:r>
              <a:rPr lang="en-IN" sz="1400" dirty="0"/>
              <a:t>(new </a:t>
            </a:r>
            <a:r>
              <a:rPr lang="en-IN" sz="1400" dirty="0" err="1"/>
              <a:t>WindowAdapter</a:t>
            </a:r>
            <a:r>
              <a:rPr lang="en-IN" sz="1400" dirty="0"/>
              <a:t>() {</a:t>
            </a:r>
          </a:p>
          <a:p>
            <a:pPr marL="0" indent="0">
              <a:buNone/>
            </a:pPr>
            <a:r>
              <a:rPr lang="en-IN" sz="1400" dirty="0"/>
              <a:t>            public void </a:t>
            </a:r>
            <a:r>
              <a:rPr lang="en-IN" sz="1400" dirty="0" err="1"/>
              <a:t>windowClosing</a:t>
            </a:r>
            <a:r>
              <a:rPr lang="en-IN" sz="1400" dirty="0"/>
              <a:t>(</a:t>
            </a:r>
            <a:r>
              <a:rPr lang="en-IN" sz="1400" dirty="0" err="1"/>
              <a:t>WindowEvent</a:t>
            </a:r>
            <a:r>
              <a:rPr lang="en-IN" sz="1400" dirty="0"/>
              <a:t> e) {</a:t>
            </a:r>
          </a:p>
          <a:p>
            <a:pPr marL="0" indent="0">
              <a:buNone/>
            </a:pPr>
            <a:r>
              <a:rPr lang="en-IN" sz="1400" dirty="0"/>
              <a:t>                </a:t>
            </a:r>
            <a:r>
              <a:rPr lang="en-IN" sz="1400" dirty="0" err="1"/>
              <a:t>System.exit</a:t>
            </a:r>
            <a:r>
              <a:rPr lang="en-IN" sz="1400" dirty="0"/>
              <a:t>(0);</a:t>
            </a:r>
          </a:p>
          <a:p>
            <a:pPr marL="0" indent="0">
              <a:buNone/>
            </a:pPr>
            <a:r>
              <a:rPr lang="en-IN" sz="1400" dirty="0"/>
              <a:t>            }</a:t>
            </a:r>
          </a:p>
          <a:p>
            <a:pPr marL="0" indent="0">
              <a:buNone/>
            </a:pPr>
            <a:r>
              <a:rPr lang="en-IN" sz="1400" dirty="0"/>
              <a:t>        });</a:t>
            </a:r>
          </a:p>
          <a:p>
            <a:pPr marL="0" indent="0">
              <a:buNone/>
            </a:pPr>
            <a:r>
              <a:rPr lang="en-IN" sz="1400" dirty="0"/>
              <a:t/>
            </a:r>
            <a:br>
              <a:rPr lang="en-IN" sz="1400" dirty="0"/>
            </a:br>
            <a:r>
              <a:rPr lang="en-IN" sz="1400" dirty="0"/>
              <a:t>    }</a:t>
            </a:r>
          </a:p>
          <a:p>
            <a:pPr marL="0" indent="0">
              <a:buNone/>
            </a:pPr>
            <a:r>
              <a:rPr lang="en-IN" sz="1400" dirty="0"/>
              <a:t>}</a:t>
            </a:r>
          </a:p>
          <a:p>
            <a:pPr marL="0" indent="0">
              <a:buNone/>
            </a:pPr>
            <a:r>
              <a:rPr lang="en-IN" sz="1400" dirty="0"/>
              <a:t/>
            </a:r>
            <a:br>
              <a:rPr lang="en-IN" sz="1400" dirty="0"/>
            </a:br>
            <a:endParaRPr lang="en-IN" sz="1400" dirty="0"/>
          </a:p>
        </p:txBody>
      </p:sp>
      <p:pic>
        <p:nvPicPr>
          <p:cNvPr id="5" name="image14.png"/>
          <p:cNvPicPr/>
          <p:nvPr/>
        </p:nvPicPr>
        <p:blipFill>
          <a:blip r:embed="rId2" cstate="print"/>
          <a:stretch>
            <a:fillRect/>
          </a:stretch>
        </p:blipFill>
        <p:spPr>
          <a:xfrm>
            <a:off x="4644008" y="2820069"/>
            <a:ext cx="3724275" cy="2962275"/>
          </a:xfrm>
          <a:prstGeom prst="rect">
            <a:avLst/>
          </a:prstGeom>
        </p:spPr>
      </p:pic>
    </p:spTree>
    <p:extLst>
      <p:ext uri="{BB962C8B-B14F-4D97-AF65-F5344CB8AC3E}">
        <p14:creationId xmlns:p14="http://schemas.microsoft.com/office/powerpoint/2010/main" val="5261906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1520" y="260648"/>
            <a:ext cx="4896544" cy="4525963"/>
          </a:xfrm>
        </p:spPr>
        <p:txBody>
          <a:bodyPr>
            <a:noAutofit/>
          </a:bodyPr>
          <a:lstStyle/>
          <a:p>
            <a:pPr marL="0" indent="0">
              <a:buNone/>
            </a:pPr>
            <a:r>
              <a:rPr lang="en-IN" sz="1000" dirty="0"/>
              <a:t>import </a:t>
            </a:r>
            <a:r>
              <a:rPr lang="en-IN" sz="1000" dirty="0" err="1"/>
              <a:t>java.awt</a:t>
            </a:r>
            <a:r>
              <a:rPr lang="en-IN" sz="1000" dirty="0"/>
              <a:t>.*;</a:t>
            </a:r>
          </a:p>
          <a:p>
            <a:pPr marL="0" indent="0">
              <a:buNone/>
            </a:pPr>
            <a:r>
              <a:rPr lang="en-IN" sz="1000" dirty="0"/>
              <a:t>import </a:t>
            </a:r>
            <a:r>
              <a:rPr lang="en-IN" sz="1000" dirty="0" err="1"/>
              <a:t>javax.swing</a:t>
            </a:r>
            <a:r>
              <a:rPr lang="en-IN" sz="1000" dirty="0"/>
              <a:t>.*;</a:t>
            </a:r>
          </a:p>
          <a:p>
            <a:pPr marL="0" indent="0">
              <a:buNone/>
            </a:pPr>
            <a:r>
              <a:rPr lang="en-IN" sz="1000" dirty="0"/>
              <a:t/>
            </a:r>
            <a:br>
              <a:rPr lang="en-IN" sz="1000" dirty="0"/>
            </a:br>
            <a:r>
              <a:rPr lang="en-IN" sz="1000" dirty="0"/>
              <a:t>class </a:t>
            </a:r>
            <a:r>
              <a:rPr lang="en-IN" sz="1000" dirty="0" err="1"/>
              <a:t>GridBagLayoutDemo</a:t>
            </a:r>
            <a:r>
              <a:rPr lang="en-IN" sz="1000" dirty="0"/>
              <a:t> extends </a:t>
            </a:r>
            <a:r>
              <a:rPr lang="en-IN" sz="1000" dirty="0" err="1"/>
              <a:t>JFrame</a:t>
            </a:r>
            <a:r>
              <a:rPr lang="en-IN" sz="1000" dirty="0"/>
              <a:t> {</a:t>
            </a:r>
          </a:p>
          <a:p>
            <a:pPr marL="0" indent="0">
              <a:buNone/>
            </a:pPr>
            <a:r>
              <a:rPr lang="en-IN" sz="1000" dirty="0"/>
              <a:t/>
            </a:r>
            <a:br>
              <a:rPr lang="en-IN" sz="1000" dirty="0"/>
            </a:br>
            <a:r>
              <a:rPr lang="en-IN" sz="1000" dirty="0"/>
              <a:t>    </a:t>
            </a:r>
            <a:r>
              <a:rPr lang="en-IN" sz="1000" dirty="0" err="1"/>
              <a:t>GridBagLayout</a:t>
            </a:r>
            <a:r>
              <a:rPr lang="en-IN" sz="1000" dirty="0"/>
              <a:t> </a:t>
            </a:r>
            <a:r>
              <a:rPr lang="en-IN" sz="1000" dirty="0" err="1"/>
              <a:t>gbag</a:t>
            </a:r>
            <a:r>
              <a:rPr lang="en-IN" sz="1000" dirty="0"/>
              <a:t>;</a:t>
            </a:r>
          </a:p>
          <a:p>
            <a:pPr marL="0" indent="0">
              <a:buNone/>
            </a:pPr>
            <a:r>
              <a:rPr lang="en-IN" sz="1000" dirty="0"/>
              <a:t>    </a:t>
            </a:r>
            <a:r>
              <a:rPr lang="en-IN" sz="1000" dirty="0" err="1"/>
              <a:t>GridBagConstraints</a:t>
            </a:r>
            <a:r>
              <a:rPr lang="en-IN" sz="1000" dirty="0"/>
              <a:t> cons;</a:t>
            </a:r>
          </a:p>
          <a:p>
            <a:pPr marL="0" indent="0">
              <a:buNone/>
            </a:pPr>
            <a:r>
              <a:rPr lang="en-IN" sz="1000" dirty="0"/>
              <a:t/>
            </a:r>
            <a:br>
              <a:rPr lang="en-IN" sz="1000" dirty="0"/>
            </a:br>
            <a:r>
              <a:rPr lang="en-IN" sz="1000" dirty="0"/>
              <a:t>    </a:t>
            </a:r>
            <a:r>
              <a:rPr lang="en-IN" sz="1000" dirty="0" err="1"/>
              <a:t>GridBagLayoutDemo</a:t>
            </a:r>
            <a:r>
              <a:rPr lang="en-IN" sz="1000" dirty="0"/>
              <a:t>() {</a:t>
            </a:r>
          </a:p>
          <a:p>
            <a:pPr marL="0" indent="0">
              <a:buNone/>
            </a:pPr>
            <a:r>
              <a:rPr lang="en-IN" sz="1000" dirty="0"/>
              <a:t>        Container c = </a:t>
            </a:r>
            <a:r>
              <a:rPr lang="en-IN" sz="1000" dirty="0" err="1"/>
              <a:t>getContentPane</a:t>
            </a:r>
            <a:r>
              <a:rPr lang="en-IN" sz="1000" dirty="0"/>
              <a:t>();</a:t>
            </a:r>
          </a:p>
          <a:p>
            <a:pPr marL="0" indent="0">
              <a:buNone/>
            </a:pPr>
            <a:r>
              <a:rPr lang="en-IN" sz="1000" dirty="0"/>
              <a:t>        </a:t>
            </a:r>
            <a:r>
              <a:rPr lang="en-IN" sz="1000" dirty="0" err="1"/>
              <a:t>gbag</a:t>
            </a:r>
            <a:r>
              <a:rPr lang="en-IN" sz="1000" dirty="0"/>
              <a:t> = new </a:t>
            </a:r>
            <a:r>
              <a:rPr lang="en-IN" sz="1000" dirty="0" err="1"/>
              <a:t>GridBagLayout</a:t>
            </a:r>
            <a:r>
              <a:rPr lang="en-IN" sz="1000" dirty="0"/>
              <a:t>();</a:t>
            </a:r>
          </a:p>
          <a:p>
            <a:pPr marL="0" indent="0">
              <a:buNone/>
            </a:pPr>
            <a:r>
              <a:rPr lang="en-IN" sz="1000" dirty="0"/>
              <a:t>        </a:t>
            </a:r>
            <a:r>
              <a:rPr lang="en-IN" sz="1000" dirty="0" err="1"/>
              <a:t>c.setLayout</a:t>
            </a:r>
            <a:r>
              <a:rPr lang="en-IN" sz="1000" dirty="0"/>
              <a:t>(</a:t>
            </a:r>
            <a:r>
              <a:rPr lang="en-IN" sz="1000" dirty="0" err="1"/>
              <a:t>gbag</a:t>
            </a:r>
            <a:r>
              <a:rPr lang="en-IN" sz="1000" dirty="0"/>
              <a:t>);</a:t>
            </a:r>
          </a:p>
          <a:p>
            <a:pPr marL="0" indent="0">
              <a:buNone/>
            </a:pPr>
            <a:r>
              <a:rPr lang="en-IN" sz="1000" dirty="0"/>
              <a:t/>
            </a:r>
            <a:br>
              <a:rPr lang="en-IN" sz="1000" dirty="0"/>
            </a:br>
            <a:r>
              <a:rPr lang="en-IN" sz="1000" dirty="0"/>
              <a:t>        cons = new </a:t>
            </a:r>
            <a:r>
              <a:rPr lang="en-IN" sz="1000" dirty="0" err="1"/>
              <a:t>GridBagConstraints</a:t>
            </a:r>
            <a:r>
              <a:rPr lang="en-IN" sz="1000" dirty="0"/>
              <a:t>();</a:t>
            </a:r>
          </a:p>
          <a:p>
            <a:pPr marL="0" indent="0">
              <a:buNone/>
            </a:pPr>
            <a:r>
              <a:rPr lang="en-IN" sz="1000" dirty="0"/>
              <a:t/>
            </a:r>
            <a:br>
              <a:rPr lang="en-IN" sz="1000" dirty="0"/>
            </a:br>
            <a:r>
              <a:rPr lang="en-IN" sz="1000" dirty="0"/>
              <a:t>        </a:t>
            </a:r>
            <a:r>
              <a:rPr lang="en-IN" sz="1000" dirty="0" err="1"/>
              <a:t>JButton</a:t>
            </a:r>
            <a:r>
              <a:rPr lang="en-IN" sz="1000" dirty="0"/>
              <a:t> b1 = new </a:t>
            </a:r>
            <a:r>
              <a:rPr lang="en-IN" sz="1000" dirty="0" err="1"/>
              <a:t>JButton</a:t>
            </a:r>
            <a:r>
              <a:rPr lang="en-IN" sz="1000" dirty="0"/>
              <a:t>("Button1");</a:t>
            </a:r>
          </a:p>
          <a:p>
            <a:pPr marL="0" indent="0">
              <a:buNone/>
            </a:pPr>
            <a:r>
              <a:rPr lang="en-IN" sz="1000" dirty="0"/>
              <a:t>        </a:t>
            </a:r>
            <a:r>
              <a:rPr lang="en-IN" sz="1000" dirty="0" err="1"/>
              <a:t>JButton</a:t>
            </a:r>
            <a:r>
              <a:rPr lang="en-IN" sz="1000" dirty="0"/>
              <a:t> b2 = new </a:t>
            </a:r>
            <a:r>
              <a:rPr lang="en-IN" sz="1000" dirty="0" err="1"/>
              <a:t>JButton</a:t>
            </a:r>
            <a:r>
              <a:rPr lang="en-IN" sz="1000" dirty="0"/>
              <a:t>("Button2");</a:t>
            </a:r>
          </a:p>
          <a:p>
            <a:pPr marL="0" indent="0">
              <a:buNone/>
            </a:pPr>
            <a:r>
              <a:rPr lang="en-IN" sz="1000" dirty="0"/>
              <a:t>        </a:t>
            </a:r>
            <a:r>
              <a:rPr lang="en-IN" sz="1000" dirty="0" err="1"/>
              <a:t>JButton</a:t>
            </a:r>
            <a:r>
              <a:rPr lang="en-IN" sz="1000" dirty="0"/>
              <a:t> b3 = new </a:t>
            </a:r>
            <a:r>
              <a:rPr lang="en-IN" sz="1000" dirty="0" err="1"/>
              <a:t>JButton</a:t>
            </a:r>
            <a:r>
              <a:rPr lang="en-IN" sz="1000" dirty="0"/>
              <a:t>("Button3");</a:t>
            </a:r>
          </a:p>
          <a:p>
            <a:pPr marL="0" indent="0">
              <a:buNone/>
            </a:pPr>
            <a:r>
              <a:rPr lang="en-IN" sz="1000" dirty="0"/>
              <a:t>        </a:t>
            </a:r>
            <a:r>
              <a:rPr lang="en-IN" sz="1000" dirty="0" err="1"/>
              <a:t>JButton</a:t>
            </a:r>
            <a:r>
              <a:rPr lang="en-IN" sz="1000" dirty="0"/>
              <a:t> b4 = new </a:t>
            </a:r>
            <a:r>
              <a:rPr lang="en-IN" sz="1000" dirty="0" err="1"/>
              <a:t>JButton</a:t>
            </a:r>
            <a:r>
              <a:rPr lang="en-IN" sz="1000" dirty="0"/>
              <a:t>("Button4");</a:t>
            </a:r>
          </a:p>
          <a:p>
            <a:pPr marL="0" indent="0">
              <a:buNone/>
            </a:pPr>
            <a:r>
              <a:rPr lang="en-IN" sz="1000" dirty="0"/>
              <a:t>        </a:t>
            </a:r>
            <a:r>
              <a:rPr lang="en-IN" sz="1000" dirty="0" err="1"/>
              <a:t>JButton</a:t>
            </a:r>
            <a:r>
              <a:rPr lang="en-IN" sz="1000" dirty="0"/>
              <a:t> b5 = new </a:t>
            </a:r>
            <a:r>
              <a:rPr lang="en-IN" sz="1000" dirty="0" err="1"/>
              <a:t>JButton</a:t>
            </a:r>
            <a:r>
              <a:rPr lang="en-IN" sz="1000" dirty="0"/>
              <a:t>("Button5");</a:t>
            </a:r>
          </a:p>
          <a:p>
            <a:pPr marL="0" indent="0">
              <a:buNone/>
            </a:pPr>
            <a:r>
              <a:rPr lang="en-IN" sz="1000" dirty="0"/>
              <a:t>//</a:t>
            </a:r>
            <a:r>
              <a:rPr lang="en-IN" sz="1000" dirty="0" err="1"/>
              <a:t>JButton</a:t>
            </a:r>
            <a:r>
              <a:rPr lang="en-IN" sz="1000" dirty="0"/>
              <a:t> b6 = new </a:t>
            </a:r>
            <a:r>
              <a:rPr lang="en-IN" sz="1000" dirty="0" err="1"/>
              <a:t>JButton</a:t>
            </a:r>
            <a:r>
              <a:rPr lang="en-IN" sz="1000" dirty="0"/>
              <a:t>("Button6");</a:t>
            </a:r>
          </a:p>
          <a:p>
            <a:pPr marL="0" indent="0">
              <a:buNone/>
            </a:pPr>
            <a:r>
              <a:rPr lang="en-IN" sz="1000" dirty="0"/>
              <a:t/>
            </a:r>
            <a:br>
              <a:rPr lang="en-IN" sz="1000" dirty="0"/>
            </a:br>
            <a:r>
              <a:rPr lang="en-IN" sz="1000" dirty="0"/>
              <a:t>        </a:t>
            </a:r>
            <a:r>
              <a:rPr lang="en-IN" sz="1000" dirty="0" err="1"/>
              <a:t>cons.fill</a:t>
            </a:r>
            <a:r>
              <a:rPr lang="en-IN" sz="1000" dirty="0"/>
              <a:t> = </a:t>
            </a:r>
            <a:r>
              <a:rPr lang="en-IN" sz="1000" dirty="0" err="1"/>
              <a:t>GridBagConstraints.HORIZONTAL</a:t>
            </a:r>
            <a:r>
              <a:rPr lang="en-IN" sz="1000" dirty="0"/>
              <a:t>;</a:t>
            </a:r>
          </a:p>
          <a:p>
            <a:pPr marL="0" indent="0">
              <a:buNone/>
            </a:pPr>
            <a:r>
              <a:rPr lang="en-IN" sz="1000" dirty="0"/>
              <a:t>        </a:t>
            </a:r>
            <a:r>
              <a:rPr lang="en-IN" sz="1000" dirty="0" err="1"/>
              <a:t>cons.gridx</a:t>
            </a:r>
            <a:r>
              <a:rPr lang="en-IN" sz="1000" dirty="0"/>
              <a:t> = 0;</a:t>
            </a:r>
          </a:p>
          <a:p>
            <a:pPr marL="0" indent="0">
              <a:buNone/>
            </a:pPr>
            <a:r>
              <a:rPr lang="en-IN" sz="1000" dirty="0"/>
              <a:t>        </a:t>
            </a:r>
            <a:r>
              <a:rPr lang="en-IN" sz="1000" dirty="0" err="1"/>
              <a:t>cons.gridy</a:t>
            </a:r>
            <a:r>
              <a:rPr lang="en-IN" sz="1000" dirty="0"/>
              <a:t> = 0;</a:t>
            </a:r>
          </a:p>
          <a:p>
            <a:pPr marL="0" indent="0">
              <a:buNone/>
            </a:pPr>
            <a:r>
              <a:rPr lang="en-IN" sz="1000" dirty="0"/>
              <a:t/>
            </a:r>
            <a:br>
              <a:rPr lang="en-IN" sz="1000" dirty="0"/>
            </a:br>
            <a:r>
              <a:rPr lang="en-IN" sz="1000" dirty="0"/>
              <a:t>        </a:t>
            </a:r>
            <a:r>
              <a:rPr lang="en-IN" sz="1000" dirty="0" err="1"/>
              <a:t>cons.weightx</a:t>
            </a:r>
            <a:r>
              <a:rPr lang="en-IN" sz="1000" dirty="0"/>
              <a:t> = 0.7;</a:t>
            </a:r>
          </a:p>
          <a:p>
            <a:pPr marL="0" indent="0">
              <a:buNone/>
            </a:pPr>
            <a:r>
              <a:rPr lang="en-IN" sz="1000" dirty="0"/>
              <a:t>        </a:t>
            </a:r>
            <a:r>
              <a:rPr lang="en-IN" sz="1000" dirty="0" err="1"/>
              <a:t>cons.weighty</a:t>
            </a:r>
            <a:r>
              <a:rPr lang="en-IN" sz="1000" dirty="0"/>
              <a:t> = 0.7;</a:t>
            </a:r>
          </a:p>
          <a:p>
            <a:pPr marL="0" indent="0">
              <a:buNone/>
            </a:pPr>
            <a:r>
              <a:rPr lang="en-IN" sz="1000" dirty="0"/>
              <a:t>        </a:t>
            </a:r>
            <a:r>
              <a:rPr lang="en-IN" sz="1000" dirty="0" err="1"/>
              <a:t>gbag.setConstraints</a:t>
            </a:r>
            <a:r>
              <a:rPr lang="en-IN" sz="1000" dirty="0"/>
              <a:t>(b1, cons);</a:t>
            </a:r>
          </a:p>
          <a:p>
            <a:pPr marL="0" indent="0">
              <a:buNone/>
            </a:pPr>
            <a:r>
              <a:rPr lang="en-IN" sz="1000" dirty="0"/>
              <a:t>        </a:t>
            </a:r>
            <a:r>
              <a:rPr lang="en-IN" sz="1000" dirty="0" err="1"/>
              <a:t>c.add</a:t>
            </a:r>
            <a:r>
              <a:rPr lang="en-IN" sz="1000" dirty="0"/>
              <a:t>(b1);</a:t>
            </a:r>
          </a:p>
          <a:p>
            <a:pPr marL="0" indent="0">
              <a:buNone/>
            </a:pPr>
            <a:r>
              <a:rPr lang="en-IN" sz="1000" dirty="0"/>
              <a:t/>
            </a:r>
            <a:br>
              <a:rPr lang="en-IN" sz="1000" dirty="0"/>
            </a:br>
            <a:r>
              <a:rPr lang="en-IN" sz="1000" dirty="0"/>
              <a:t>        </a:t>
            </a:r>
            <a:r>
              <a:rPr lang="en-IN" sz="1000" dirty="0" err="1"/>
              <a:t>cons.gridx</a:t>
            </a:r>
            <a:r>
              <a:rPr lang="en-IN" sz="1000" dirty="0"/>
              <a:t> = 1;</a:t>
            </a:r>
          </a:p>
          <a:p>
            <a:pPr marL="0" indent="0">
              <a:buNone/>
            </a:pPr>
            <a:r>
              <a:rPr lang="en-IN" sz="1000" dirty="0"/>
              <a:t>        </a:t>
            </a:r>
            <a:r>
              <a:rPr lang="en-IN" sz="1000" dirty="0" err="1"/>
              <a:t>cons.gridy</a:t>
            </a:r>
            <a:r>
              <a:rPr lang="en-IN" sz="1000" dirty="0"/>
              <a:t> = 0;</a:t>
            </a:r>
          </a:p>
          <a:p>
            <a:pPr marL="0" indent="0">
              <a:buNone/>
            </a:pPr>
            <a:r>
              <a:rPr lang="en-IN" sz="1000" dirty="0"/>
              <a:t>        </a:t>
            </a:r>
            <a:r>
              <a:rPr lang="en-IN" sz="1000" dirty="0" err="1"/>
              <a:t>gbag.setConstraints</a:t>
            </a:r>
            <a:r>
              <a:rPr lang="en-IN" sz="1000" dirty="0"/>
              <a:t>(b2, cons);</a:t>
            </a:r>
          </a:p>
          <a:p>
            <a:pPr marL="0" indent="0">
              <a:buNone/>
            </a:pPr>
            <a:r>
              <a:rPr lang="en-IN" sz="1000" dirty="0"/>
              <a:t>        </a:t>
            </a:r>
            <a:r>
              <a:rPr lang="en-IN" sz="1000" dirty="0" err="1"/>
              <a:t>c.add</a:t>
            </a:r>
            <a:r>
              <a:rPr lang="en-IN" sz="1000" dirty="0"/>
              <a:t>(b2</a:t>
            </a:r>
            <a:r>
              <a:rPr lang="en-IN" sz="1000" dirty="0" smtClean="0"/>
              <a:t>);</a:t>
            </a:r>
            <a:r>
              <a:rPr lang="en-IN" sz="1000" dirty="0"/>
              <a:t/>
            </a:r>
            <a:br>
              <a:rPr lang="en-IN" sz="1000" dirty="0"/>
            </a:br>
            <a:endParaRPr lang="en-IN" sz="1000" dirty="0"/>
          </a:p>
        </p:txBody>
      </p:sp>
      <p:sp>
        <p:nvSpPr>
          <p:cNvPr id="4"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6" name="TextBox 5"/>
          <p:cNvSpPr txBox="1"/>
          <p:nvPr/>
        </p:nvSpPr>
        <p:spPr>
          <a:xfrm>
            <a:off x="5724128" y="188640"/>
            <a:ext cx="2736304" cy="369332"/>
          </a:xfrm>
          <a:prstGeom prst="rect">
            <a:avLst/>
          </a:prstGeom>
          <a:noFill/>
        </p:spPr>
        <p:txBody>
          <a:bodyPr wrap="square" rtlCol="0">
            <a:spAutoFit/>
          </a:bodyPr>
          <a:lstStyle/>
          <a:p>
            <a:pPr algn="ctr"/>
            <a:r>
              <a:rPr lang="en-US" b="1" i="1" dirty="0" err="1"/>
              <a:t>BoxLayout</a:t>
            </a:r>
            <a:endParaRPr lang="en-IN" b="1" i="1" dirty="0"/>
          </a:p>
        </p:txBody>
      </p:sp>
      <p:sp>
        <p:nvSpPr>
          <p:cNvPr id="7" name="Content Placeholder 2"/>
          <p:cNvSpPr txBox="1">
            <a:spLocks/>
          </p:cNvSpPr>
          <p:nvPr/>
        </p:nvSpPr>
        <p:spPr>
          <a:xfrm>
            <a:off x="3131840" y="260648"/>
            <a:ext cx="4896544" cy="452596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IN" sz="1000" dirty="0" smtClean="0"/>
              <a:t>        </a:t>
            </a:r>
            <a:r>
              <a:rPr lang="en-IN" sz="1000" dirty="0" err="1" smtClean="0"/>
              <a:t>cons.gridx</a:t>
            </a:r>
            <a:r>
              <a:rPr lang="en-IN" sz="1000" dirty="0" smtClean="0"/>
              <a:t> = 2;</a:t>
            </a:r>
          </a:p>
          <a:p>
            <a:pPr marL="0" indent="0">
              <a:buFont typeface="Arial" pitchFamily="34" charset="0"/>
              <a:buNone/>
            </a:pPr>
            <a:r>
              <a:rPr lang="en-IN" sz="1000" dirty="0" smtClean="0"/>
              <a:t>        </a:t>
            </a:r>
            <a:r>
              <a:rPr lang="en-IN" sz="1000" dirty="0" err="1" smtClean="0"/>
              <a:t>cons.gridy</a:t>
            </a:r>
            <a:r>
              <a:rPr lang="en-IN" sz="1000" dirty="0" smtClean="0"/>
              <a:t> = 0;</a:t>
            </a:r>
          </a:p>
          <a:p>
            <a:pPr marL="0" indent="0">
              <a:buFont typeface="Arial" pitchFamily="34" charset="0"/>
              <a:buNone/>
            </a:pPr>
            <a:r>
              <a:rPr lang="en-IN" sz="1000" dirty="0" smtClean="0"/>
              <a:t>        </a:t>
            </a:r>
            <a:r>
              <a:rPr lang="en-IN" sz="1000" dirty="0" err="1" smtClean="0"/>
              <a:t>gbag.setConstraints</a:t>
            </a:r>
            <a:r>
              <a:rPr lang="en-IN" sz="1000" dirty="0" smtClean="0"/>
              <a:t>(b3, cons);</a:t>
            </a:r>
          </a:p>
          <a:p>
            <a:pPr marL="0" indent="0">
              <a:buFont typeface="Arial" pitchFamily="34" charset="0"/>
              <a:buNone/>
            </a:pPr>
            <a:r>
              <a:rPr lang="en-IN" sz="1000" dirty="0" smtClean="0"/>
              <a:t>        </a:t>
            </a:r>
            <a:r>
              <a:rPr lang="en-IN" sz="1000" dirty="0" err="1" smtClean="0"/>
              <a:t>c.add</a:t>
            </a:r>
            <a:r>
              <a:rPr lang="en-IN" sz="1000" dirty="0" smtClean="0"/>
              <a:t>(b3);</a:t>
            </a:r>
          </a:p>
          <a:p>
            <a:pPr marL="0" indent="0">
              <a:buFont typeface="Arial" pitchFamily="34" charset="0"/>
              <a:buNone/>
            </a:pPr>
            <a:r>
              <a:rPr lang="en-IN" sz="1000" dirty="0" smtClean="0"/>
              <a:t/>
            </a:r>
            <a:br>
              <a:rPr lang="en-IN" sz="1000" dirty="0" smtClean="0"/>
            </a:br>
            <a:r>
              <a:rPr lang="en-IN" sz="1000" dirty="0" smtClean="0"/>
              <a:t>        </a:t>
            </a:r>
            <a:r>
              <a:rPr lang="en-IN" sz="1000" dirty="0" err="1" smtClean="0"/>
              <a:t>cons.gridx</a:t>
            </a:r>
            <a:r>
              <a:rPr lang="en-IN" sz="1000" dirty="0" smtClean="0"/>
              <a:t> = 0;</a:t>
            </a:r>
          </a:p>
          <a:p>
            <a:pPr marL="0" indent="0">
              <a:buFont typeface="Arial" pitchFamily="34" charset="0"/>
              <a:buNone/>
            </a:pPr>
            <a:r>
              <a:rPr lang="en-IN" sz="1000" dirty="0" smtClean="0"/>
              <a:t>        </a:t>
            </a:r>
            <a:r>
              <a:rPr lang="en-IN" sz="1000" dirty="0" err="1" smtClean="0"/>
              <a:t>cons.gridy</a:t>
            </a:r>
            <a:r>
              <a:rPr lang="en-IN" sz="1000" dirty="0" smtClean="0"/>
              <a:t> = 1;</a:t>
            </a:r>
          </a:p>
          <a:p>
            <a:pPr marL="0" indent="0">
              <a:buFont typeface="Arial" pitchFamily="34" charset="0"/>
              <a:buNone/>
            </a:pPr>
            <a:r>
              <a:rPr lang="en-IN" sz="1000" dirty="0" smtClean="0"/>
              <a:t>        </a:t>
            </a:r>
            <a:r>
              <a:rPr lang="en-IN" sz="1000" dirty="0" err="1" smtClean="0"/>
              <a:t>cons.ipady</a:t>
            </a:r>
            <a:r>
              <a:rPr lang="en-IN" sz="1000" dirty="0" smtClean="0"/>
              <a:t> = 100;</a:t>
            </a:r>
          </a:p>
          <a:p>
            <a:pPr marL="0" indent="0">
              <a:buFont typeface="Arial" pitchFamily="34" charset="0"/>
              <a:buNone/>
            </a:pPr>
            <a:r>
              <a:rPr lang="en-IN" sz="1000" dirty="0" smtClean="0"/>
              <a:t>        </a:t>
            </a:r>
            <a:r>
              <a:rPr lang="en-IN" sz="1000" dirty="0" err="1" smtClean="0"/>
              <a:t>cons.gridwidth</a:t>
            </a:r>
            <a:r>
              <a:rPr lang="en-IN" sz="1000" dirty="0" smtClean="0"/>
              <a:t> = 3;</a:t>
            </a:r>
          </a:p>
          <a:p>
            <a:pPr marL="0" indent="0">
              <a:buFont typeface="Arial" pitchFamily="34" charset="0"/>
              <a:buNone/>
            </a:pPr>
            <a:r>
              <a:rPr lang="en-IN" sz="1000" dirty="0" smtClean="0"/>
              <a:t>        </a:t>
            </a:r>
          </a:p>
          <a:p>
            <a:pPr marL="0" indent="0">
              <a:buFont typeface="Arial" pitchFamily="34" charset="0"/>
              <a:buNone/>
            </a:pPr>
            <a:r>
              <a:rPr lang="en-IN" sz="1000" dirty="0" smtClean="0"/>
              <a:t>        </a:t>
            </a:r>
            <a:r>
              <a:rPr lang="en-IN" sz="1000" dirty="0" err="1" smtClean="0"/>
              <a:t>gbag.setConstraints</a:t>
            </a:r>
            <a:r>
              <a:rPr lang="en-IN" sz="1000" dirty="0" smtClean="0"/>
              <a:t>(b4, cons);</a:t>
            </a:r>
          </a:p>
          <a:p>
            <a:pPr marL="0" indent="0">
              <a:buFont typeface="Arial" pitchFamily="34" charset="0"/>
              <a:buNone/>
            </a:pPr>
            <a:r>
              <a:rPr lang="en-IN" sz="1000" dirty="0" smtClean="0"/>
              <a:t>        </a:t>
            </a:r>
            <a:r>
              <a:rPr lang="en-IN" sz="1000" dirty="0" err="1" smtClean="0"/>
              <a:t>c.add</a:t>
            </a:r>
            <a:r>
              <a:rPr lang="en-IN" sz="1000" dirty="0" smtClean="0"/>
              <a:t>(b4);</a:t>
            </a:r>
          </a:p>
          <a:p>
            <a:pPr marL="0" indent="0">
              <a:buFont typeface="Arial" pitchFamily="34" charset="0"/>
              <a:buNone/>
            </a:pPr>
            <a:r>
              <a:rPr lang="en-IN" sz="1000" dirty="0" smtClean="0"/>
              <a:t/>
            </a:r>
            <a:br>
              <a:rPr lang="en-IN" sz="1000" dirty="0" smtClean="0"/>
            </a:br>
            <a:r>
              <a:rPr lang="en-IN" sz="1000" dirty="0" smtClean="0"/>
              <a:t>        </a:t>
            </a:r>
            <a:r>
              <a:rPr lang="en-IN" sz="1000" dirty="0" err="1" smtClean="0"/>
              <a:t>cons.gridx</a:t>
            </a:r>
            <a:r>
              <a:rPr lang="en-IN" sz="1000" dirty="0" smtClean="0"/>
              <a:t> = 1;</a:t>
            </a:r>
          </a:p>
          <a:p>
            <a:pPr marL="0" indent="0">
              <a:buFont typeface="Arial" pitchFamily="34" charset="0"/>
              <a:buNone/>
            </a:pPr>
            <a:r>
              <a:rPr lang="en-IN" sz="1000" dirty="0" smtClean="0"/>
              <a:t>        </a:t>
            </a:r>
            <a:r>
              <a:rPr lang="en-IN" sz="1000" dirty="0" err="1" smtClean="0"/>
              <a:t>cons.gridy</a:t>
            </a:r>
            <a:r>
              <a:rPr lang="en-IN" sz="1000" dirty="0" smtClean="0"/>
              <a:t> = 2;</a:t>
            </a:r>
          </a:p>
          <a:p>
            <a:pPr marL="0" indent="0">
              <a:buFont typeface="Arial" pitchFamily="34" charset="0"/>
              <a:buNone/>
            </a:pPr>
            <a:r>
              <a:rPr lang="en-IN" sz="1000" dirty="0" smtClean="0"/>
              <a:t>        </a:t>
            </a:r>
            <a:r>
              <a:rPr lang="en-IN" sz="1000" dirty="0" err="1" smtClean="0"/>
              <a:t>cons.ipady</a:t>
            </a:r>
            <a:r>
              <a:rPr lang="en-IN" sz="1000" dirty="0" smtClean="0"/>
              <a:t> = 0;</a:t>
            </a:r>
          </a:p>
          <a:p>
            <a:pPr marL="0" indent="0">
              <a:buFont typeface="Arial" pitchFamily="34" charset="0"/>
              <a:buNone/>
            </a:pPr>
            <a:r>
              <a:rPr lang="en-IN" sz="1000" dirty="0" smtClean="0"/>
              <a:t>        </a:t>
            </a:r>
            <a:r>
              <a:rPr lang="en-IN" sz="1000" dirty="0" err="1" smtClean="0"/>
              <a:t>cons.weighty</a:t>
            </a:r>
            <a:r>
              <a:rPr lang="en-IN" sz="1000" dirty="0" smtClean="0"/>
              <a:t> = 0.8;</a:t>
            </a:r>
          </a:p>
          <a:p>
            <a:pPr marL="0" indent="0">
              <a:buFont typeface="Arial" pitchFamily="34" charset="0"/>
              <a:buNone/>
            </a:pPr>
            <a:r>
              <a:rPr lang="en-IN" sz="1000" dirty="0" smtClean="0"/>
              <a:t/>
            </a:r>
            <a:br>
              <a:rPr lang="en-IN" sz="1000" dirty="0" smtClean="0"/>
            </a:br>
            <a:r>
              <a:rPr lang="en-IN" sz="1000" dirty="0" smtClean="0"/>
              <a:t>        </a:t>
            </a:r>
            <a:r>
              <a:rPr lang="en-IN" sz="1000" dirty="0" err="1" smtClean="0"/>
              <a:t>cons.anchor</a:t>
            </a:r>
            <a:r>
              <a:rPr lang="en-IN" sz="1000" dirty="0" smtClean="0"/>
              <a:t> = </a:t>
            </a:r>
            <a:r>
              <a:rPr lang="en-IN" sz="1000" dirty="0" err="1" smtClean="0"/>
              <a:t>GridBagConstraints.PAGE_END</a:t>
            </a:r>
            <a:r>
              <a:rPr lang="en-IN" sz="1000" dirty="0" smtClean="0"/>
              <a:t>;</a:t>
            </a:r>
          </a:p>
          <a:p>
            <a:pPr marL="0" indent="0">
              <a:buFont typeface="Arial" pitchFamily="34" charset="0"/>
              <a:buNone/>
            </a:pPr>
            <a:r>
              <a:rPr lang="en-IN" sz="1000" dirty="0" smtClean="0"/>
              <a:t>        </a:t>
            </a:r>
            <a:r>
              <a:rPr lang="en-IN" sz="1000" dirty="0" err="1" smtClean="0"/>
              <a:t>cons.insets</a:t>
            </a:r>
            <a:r>
              <a:rPr lang="en-IN" sz="1000" dirty="0" smtClean="0"/>
              <a:t> = new Insets(0, 0, 50, 0);</a:t>
            </a:r>
          </a:p>
          <a:p>
            <a:pPr marL="0" indent="0">
              <a:buFont typeface="Arial" pitchFamily="34" charset="0"/>
              <a:buNone/>
            </a:pPr>
            <a:r>
              <a:rPr lang="en-IN" sz="1000" dirty="0" smtClean="0"/>
              <a:t>        </a:t>
            </a:r>
            <a:r>
              <a:rPr lang="en-IN" sz="1000" dirty="0" err="1" smtClean="0"/>
              <a:t>cons.gridwidth</a:t>
            </a:r>
            <a:r>
              <a:rPr lang="en-IN" sz="1000" dirty="0" smtClean="0"/>
              <a:t> = 2;</a:t>
            </a:r>
          </a:p>
          <a:p>
            <a:pPr marL="0" indent="0">
              <a:buFont typeface="Arial" pitchFamily="34" charset="0"/>
              <a:buNone/>
            </a:pPr>
            <a:r>
              <a:rPr lang="en-IN" sz="1000" dirty="0" smtClean="0"/>
              <a:t/>
            </a:r>
            <a:br>
              <a:rPr lang="en-IN" sz="1000" dirty="0" smtClean="0"/>
            </a:br>
            <a:r>
              <a:rPr lang="en-IN" sz="1000" dirty="0" smtClean="0"/>
              <a:t>        </a:t>
            </a:r>
            <a:r>
              <a:rPr lang="en-IN" sz="1000" dirty="0" err="1" smtClean="0"/>
              <a:t>gbag.setConstraints</a:t>
            </a:r>
            <a:r>
              <a:rPr lang="en-IN" sz="1000" dirty="0" smtClean="0"/>
              <a:t>(b5, cons);</a:t>
            </a:r>
          </a:p>
          <a:p>
            <a:pPr marL="0" indent="0">
              <a:buFont typeface="Arial" pitchFamily="34" charset="0"/>
              <a:buNone/>
            </a:pPr>
            <a:r>
              <a:rPr lang="en-IN" sz="1000" dirty="0" smtClean="0"/>
              <a:t>        </a:t>
            </a:r>
            <a:r>
              <a:rPr lang="en-IN" sz="1000" dirty="0" err="1" smtClean="0"/>
              <a:t>c.add</a:t>
            </a:r>
            <a:r>
              <a:rPr lang="en-IN" sz="1000" dirty="0" smtClean="0"/>
              <a:t>(b5);</a:t>
            </a:r>
          </a:p>
          <a:p>
            <a:pPr marL="0" indent="0">
              <a:buFont typeface="Arial" pitchFamily="34" charset="0"/>
              <a:buNone/>
            </a:pPr>
            <a:r>
              <a:rPr lang="en-IN" sz="1000" dirty="0" smtClean="0"/>
              <a:t/>
            </a:r>
            <a:br>
              <a:rPr lang="en-IN" sz="1000" dirty="0" smtClean="0"/>
            </a:br>
            <a:r>
              <a:rPr lang="en-IN" sz="1000" dirty="0" smtClean="0"/>
              <a:t>    }</a:t>
            </a:r>
          </a:p>
          <a:p>
            <a:pPr marL="0" indent="0">
              <a:buFont typeface="Arial" pitchFamily="34" charset="0"/>
              <a:buNone/>
            </a:pPr>
            <a:r>
              <a:rPr lang="en-IN" sz="1000" dirty="0" smtClean="0"/>
              <a:t/>
            </a:r>
            <a:br>
              <a:rPr lang="en-IN" sz="1000" dirty="0" smtClean="0"/>
            </a:br>
            <a:r>
              <a:rPr lang="en-IN" sz="1000" dirty="0" smtClean="0"/>
              <a:t>    public static void main(String </a:t>
            </a:r>
            <a:r>
              <a:rPr lang="en-IN" sz="1000" dirty="0" err="1" smtClean="0"/>
              <a:t>args</a:t>
            </a:r>
            <a:r>
              <a:rPr lang="en-IN" sz="1000" dirty="0" smtClean="0"/>
              <a:t>[]) {</a:t>
            </a:r>
          </a:p>
          <a:p>
            <a:pPr marL="0" indent="0">
              <a:buFont typeface="Arial" pitchFamily="34" charset="0"/>
              <a:buNone/>
            </a:pPr>
            <a:r>
              <a:rPr lang="en-IN" sz="1000" dirty="0" smtClean="0"/>
              <a:t>        </a:t>
            </a:r>
            <a:r>
              <a:rPr lang="en-IN" sz="1000" dirty="0" err="1" smtClean="0"/>
              <a:t>GridBagLayoutDemo</a:t>
            </a:r>
            <a:r>
              <a:rPr lang="en-IN" sz="1000" dirty="0" smtClean="0"/>
              <a:t> demo = new </a:t>
            </a:r>
            <a:r>
              <a:rPr lang="en-IN" sz="1000" dirty="0" err="1" smtClean="0"/>
              <a:t>GridBagLayoutDemo</a:t>
            </a:r>
            <a:r>
              <a:rPr lang="en-IN" sz="1000" dirty="0" smtClean="0"/>
              <a:t>();</a:t>
            </a:r>
          </a:p>
          <a:p>
            <a:pPr marL="0" indent="0">
              <a:buFont typeface="Arial" pitchFamily="34" charset="0"/>
              <a:buNone/>
            </a:pPr>
            <a:r>
              <a:rPr lang="en-IN" sz="1000" dirty="0" smtClean="0"/>
              <a:t>        </a:t>
            </a:r>
            <a:r>
              <a:rPr lang="en-IN" sz="1000" dirty="0" err="1" smtClean="0"/>
              <a:t>demo.setSize</a:t>
            </a:r>
            <a:r>
              <a:rPr lang="en-IN" sz="1000" dirty="0" smtClean="0"/>
              <a:t>(500, 300);</a:t>
            </a:r>
          </a:p>
          <a:p>
            <a:pPr marL="0" indent="0">
              <a:buFont typeface="Arial" pitchFamily="34" charset="0"/>
              <a:buNone/>
            </a:pPr>
            <a:r>
              <a:rPr lang="en-IN" sz="1000" dirty="0" smtClean="0"/>
              <a:t>        </a:t>
            </a:r>
            <a:r>
              <a:rPr lang="en-IN" sz="1000" dirty="0" err="1" smtClean="0"/>
              <a:t>demo.setTitle</a:t>
            </a:r>
            <a:r>
              <a:rPr lang="en-IN" sz="1000" dirty="0" smtClean="0"/>
              <a:t>("Grid Layout");</a:t>
            </a:r>
          </a:p>
          <a:p>
            <a:pPr marL="0" indent="0">
              <a:buFont typeface="Arial" pitchFamily="34" charset="0"/>
              <a:buNone/>
            </a:pPr>
            <a:r>
              <a:rPr lang="en-IN" sz="1000" dirty="0" smtClean="0"/>
              <a:t>        </a:t>
            </a:r>
            <a:r>
              <a:rPr lang="en-IN" sz="1000" dirty="0" err="1" smtClean="0"/>
              <a:t>demo.setVisible</a:t>
            </a:r>
            <a:r>
              <a:rPr lang="en-IN" sz="1000" dirty="0" smtClean="0"/>
              <a:t>(true);</a:t>
            </a:r>
          </a:p>
          <a:p>
            <a:pPr marL="0" indent="0">
              <a:buFont typeface="Arial" pitchFamily="34" charset="0"/>
              <a:buNone/>
            </a:pPr>
            <a:r>
              <a:rPr lang="en-IN" sz="1000" dirty="0" smtClean="0"/>
              <a:t>        </a:t>
            </a:r>
            <a:r>
              <a:rPr lang="en-IN" sz="1000" dirty="0" err="1" smtClean="0"/>
              <a:t>demo.setDefaultCloseOperation</a:t>
            </a:r>
            <a:r>
              <a:rPr lang="en-IN" sz="1000" dirty="0" smtClean="0"/>
              <a:t>(</a:t>
            </a:r>
            <a:r>
              <a:rPr lang="en-IN" sz="1000" dirty="0" err="1" smtClean="0"/>
              <a:t>JFrame.EXIT_ON_CLOSE</a:t>
            </a:r>
            <a:r>
              <a:rPr lang="en-IN" sz="1000" dirty="0" smtClean="0"/>
              <a:t>);</a:t>
            </a:r>
          </a:p>
          <a:p>
            <a:pPr marL="0" indent="0">
              <a:buFont typeface="Arial" pitchFamily="34" charset="0"/>
              <a:buNone/>
            </a:pPr>
            <a:r>
              <a:rPr lang="en-IN" sz="1000" dirty="0" smtClean="0"/>
              <a:t>    }</a:t>
            </a:r>
          </a:p>
          <a:p>
            <a:pPr marL="0" indent="0">
              <a:buFont typeface="Arial" pitchFamily="34" charset="0"/>
              <a:buNone/>
            </a:pPr>
            <a:r>
              <a:rPr lang="en-IN" sz="1000" dirty="0" smtClean="0"/>
              <a:t>}</a:t>
            </a:r>
          </a:p>
          <a:p>
            <a:pPr marL="0" indent="0">
              <a:buFont typeface="Arial" pitchFamily="34" charset="0"/>
              <a:buNone/>
            </a:pPr>
            <a:r>
              <a:rPr lang="en-IN" sz="1000" dirty="0" smtClean="0"/>
              <a:t/>
            </a:r>
            <a:br>
              <a:rPr lang="en-IN" sz="1000" dirty="0" smtClean="0"/>
            </a:br>
            <a:endParaRPr lang="en-IN" sz="1000" dirty="0"/>
          </a:p>
        </p:txBody>
      </p:sp>
      <p:pic>
        <p:nvPicPr>
          <p:cNvPr id="9" name="image35.jpeg"/>
          <p:cNvPicPr/>
          <p:nvPr/>
        </p:nvPicPr>
        <p:blipFill>
          <a:blip r:embed="rId2" cstate="print"/>
          <a:stretch>
            <a:fillRect/>
          </a:stretch>
        </p:blipFill>
        <p:spPr>
          <a:xfrm>
            <a:off x="5220072" y="908721"/>
            <a:ext cx="3744416" cy="1944216"/>
          </a:xfrm>
          <a:prstGeom prst="rect">
            <a:avLst/>
          </a:prstGeom>
        </p:spPr>
      </p:pic>
    </p:spTree>
    <p:extLst>
      <p:ext uri="{BB962C8B-B14F-4D97-AF65-F5344CB8AC3E}">
        <p14:creationId xmlns:p14="http://schemas.microsoft.com/office/powerpoint/2010/main" val="15813154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1520" y="260648"/>
            <a:ext cx="4896544" cy="4525963"/>
          </a:xfrm>
        </p:spPr>
        <p:txBody>
          <a:bodyPr>
            <a:noAutofit/>
          </a:bodyPr>
          <a:lstStyle/>
          <a:p>
            <a:pPr marL="0" indent="0">
              <a:buNone/>
            </a:pPr>
            <a:r>
              <a:rPr lang="en-IN" sz="1000" dirty="0"/>
              <a:t>import </a:t>
            </a:r>
            <a:r>
              <a:rPr lang="en-IN" sz="1000" dirty="0" err="1"/>
              <a:t>java.awt</a:t>
            </a:r>
            <a:r>
              <a:rPr lang="en-IN" sz="1000" dirty="0"/>
              <a:t>.*;</a:t>
            </a:r>
          </a:p>
          <a:p>
            <a:pPr marL="0" indent="0">
              <a:buNone/>
            </a:pPr>
            <a:r>
              <a:rPr lang="en-IN" sz="1000" dirty="0"/>
              <a:t>import </a:t>
            </a:r>
            <a:r>
              <a:rPr lang="en-IN" sz="1000" dirty="0" err="1"/>
              <a:t>javax.swing</a:t>
            </a:r>
            <a:r>
              <a:rPr lang="en-IN" sz="1000" dirty="0"/>
              <a:t>.*;</a:t>
            </a:r>
          </a:p>
          <a:p>
            <a:pPr marL="0" indent="0">
              <a:buNone/>
            </a:pPr>
            <a:r>
              <a:rPr lang="en-IN" sz="1000" dirty="0"/>
              <a:t/>
            </a:r>
            <a:br>
              <a:rPr lang="en-IN" sz="1000" dirty="0"/>
            </a:br>
            <a:r>
              <a:rPr lang="en-IN" sz="1000" dirty="0"/>
              <a:t>class </a:t>
            </a:r>
            <a:r>
              <a:rPr lang="en-IN" sz="1000" dirty="0" err="1"/>
              <a:t>BoxLayoutDemo</a:t>
            </a:r>
            <a:r>
              <a:rPr lang="en-IN" sz="1000" dirty="0"/>
              <a:t> extends </a:t>
            </a:r>
            <a:r>
              <a:rPr lang="en-IN" sz="1000" dirty="0" err="1"/>
              <a:t>JFrame</a:t>
            </a:r>
            <a:r>
              <a:rPr lang="en-IN" sz="1000" dirty="0"/>
              <a:t> {</a:t>
            </a:r>
          </a:p>
          <a:p>
            <a:pPr marL="0" indent="0">
              <a:buNone/>
            </a:pPr>
            <a:r>
              <a:rPr lang="en-IN" sz="1000" dirty="0"/>
              <a:t/>
            </a:r>
            <a:br>
              <a:rPr lang="en-IN" sz="1000" dirty="0"/>
            </a:br>
            <a:r>
              <a:rPr lang="en-IN" sz="1000" dirty="0"/>
              <a:t>    </a:t>
            </a:r>
            <a:r>
              <a:rPr lang="en-IN" sz="1000" dirty="0" err="1"/>
              <a:t>BoxLayoutDemo</a:t>
            </a:r>
            <a:r>
              <a:rPr lang="en-IN" sz="1000" dirty="0"/>
              <a:t>() {</a:t>
            </a:r>
          </a:p>
          <a:p>
            <a:pPr marL="0" indent="0">
              <a:buNone/>
            </a:pPr>
            <a:r>
              <a:rPr lang="en-IN" sz="1000" dirty="0"/>
              <a:t>        Container c = </a:t>
            </a:r>
            <a:r>
              <a:rPr lang="en-IN" sz="1000" dirty="0" err="1"/>
              <a:t>getContentPane</a:t>
            </a:r>
            <a:r>
              <a:rPr lang="en-IN" sz="1000" dirty="0"/>
              <a:t>();</a:t>
            </a:r>
          </a:p>
          <a:p>
            <a:pPr marL="0" indent="0">
              <a:buNone/>
            </a:pPr>
            <a:r>
              <a:rPr lang="en-IN" sz="1000" dirty="0"/>
              <a:t>        </a:t>
            </a:r>
            <a:r>
              <a:rPr lang="en-IN" sz="1000" dirty="0" err="1"/>
              <a:t>c.setLayout</a:t>
            </a:r>
            <a:r>
              <a:rPr lang="en-IN" sz="1000" dirty="0"/>
              <a:t>(new </a:t>
            </a:r>
            <a:r>
              <a:rPr lang="en-IN" sz="1000" dirty="0" err="1"/>
              <a:t>FlowLayout</a:t>
            </a:r>
            <a:r>
              <a:rPr lang="en-IN" sz="1000" dirty="0"/>
              <a:t>());</a:t>
            </a:r>
          </a:p>
          <a:p>
            <a:pPr marL="0" indent="0">
              <a:buNone/>
            </a:pPr>
            <a:r>
              <a:rPr lang="en-IN" sz="1000" dirty="0"/>
              <a:t/>
            </a:r>
            <a:br>
              <a:rPr lang="en-IN" sz="1000" dirty="0"/>
            </a:br>
            <a:r>
              <a:rPr lang="en-IN" sz="1000" dirty="0"/>
              <a:t>        MyPanel1 mp1 = new MyPanel1();</a:t>
            </a:r>
          </a:p>
          <a:p>
            <a:pPr marL="0" indent="0">
              <a:buNone/>
            </a:pPr>
            <a:r>
              <a:rPr lang="en-IN" sz="1000" dirty="0"/>
              <a:t>        </a:t>
            </a:r>
            <a:r>
              <a:rPr lang="en-IN" sz="1000" dirty="0" err="1"/>
              <a:t>c.add</a:t>
            </a:r>
            <a:r>
              <a:rPr lang="en-IN" sz="1000" dirty="0"/>
              <a:t>(mp1);</a:t>
            </a:r>
          </a:p>
          <a:p>
            <a:pPr marL="0" indent="0">
              <a:buNone/>
            </a:pPr>
            <a:r>
              <a:rPr lang="en-IN" sz="1000" dirty="0"/>
              <a:t/>
            </a:r>
            <a:br>
              <a:rPr lang="en-IN" sz="1000" dirty="0"/>
            </a:br>
            <a:r>
              <a:rPr lang="en-IN" sz="1000" dirty="0"/>
              <a:t>        MyPanel2 mp2 = new MyPanel2();</a:t>
            </a:r>
          </a:p>
          <a:p>
            <a:pPr marL="0" indent="0">
              <a:buNone/>
            </a:pPr>
            <a:r>
              <a:rPr lang="en-IN" sz="1000" dirty="0"/>
              <a:t>        </a:t>
            </a:r>
            <a:r>
              <a:rPr lang="en-IN" sz="1000" dirty="0" err="1"/>
              <a:t>c.add</a:t>
            </a:r>
            <a:r>
              <a:rPr lang="en-IN" sz="1000" dirty="0"/>
              <a:t>(mp2);</a:t>
            </a:r>
          </a:p>
          <a:p>
            <a:pPr marL="0" indent="0">
              <a:buNone/>
            </a:pPr>
            <a:r>
              <a:rPr lang="en-IN" sz="1000" dirty="0"/>
              <a:t>    }</a:t>
            </a:r>
          </a:p>
          <a:p>
            <a:pPr marL="0" indent="0">
              <a:buNone/>
            </a:pPr>
            <a:r>
              <a:rPr lang="en-IN" sz="1000" dirty="0"/>
              <a:t/>
            </a:r>
            <a:br>
              <a:rPr lang="en-IN" sz="1000" dirty="0"/>
            </a:br>
            <a:r>
              <a:rPr lang="en-IN" sz="1000" dirty="0"/>
              <a:t>    public static void main(String </a:t>
            </a:r>
            <a:r>
              <a:rPr lang="en-IN" sz="1000" dirty="0" err="1"/>
              <a:t>args</a:t>
            </a:r>
            <a:r>
              <a:rPr lang="en-IN" sz="1000" dirty="0"/>
              <a:t>[]) {</a:t>
            </a:r>
          </a:p>
          <a:p>
            <a:pPr marL="0" indent="0">
              <a:buNone/>
            </a:pPr>
            <a:r>
              <a:rPr lang="en-IN" sz="1000" dirty="0"/>
              <a:t>        </a:t>
            </a:r>
            <a:r>
              <a:rPr lang="en-IN" sz="1000" dirty="0" err="1"/>
              <a:t>BoxLayoutDemo</a:t>
            </a:r>
            <a:r>
              <a:rPr lang="en-IN" sz="1000" dirty="0"/>
              <a:t> demo = new </a:t>
            </a:r>
            <a:r>
              <a:rPr lang="en-IN" sz="1000" dirty="0" err="1"/>
              <a:t>BoxLayoutDemo</a:t>
            </a:r>
            <a:r>
              <a:rPr lang="en-IN" sz="1000" dirty="0"/>
              <a:t>();</a:t>
            </a:r>
          </a:p>
          <a:p>
            <a:pPr marL="0" indent="0">
              <a:buNone/>
            </a:pPr>
            <a:r>
              <a:rPr lang="en-IN" sz="1000" dirty="0"/>
              <a:t>        </a:t>
            </a:r>
            <a:r>
              <a:rPr lang="en-IN" sz="1000" dirty="0" err="1"/>
              <a:t>demo.setSize</a:t>
            </a:r>
            <a:r>
              <a:rPr lang="en-IN" sz="1000" dirty="0"/>
              <a:t>(500, 300);</a:t>
            </a:r>
          </a:p>
          <a:p>
            <a:pPr marL="0" indent="0">
              <a:buNone/>
            </a:pPr>
            <a:r>
              <a:rPr lang="en-IN" sz="1000" dirty="0"/>
              <a:t>        </a:t>
            </a:r>
            <a:r>
              <a:rPr lang="en-IN" sz="1000" dirty="0" err="1"/>
              <a:t>demo.setTitle</a:t>
            </a:r>
            <a:r>
              <a:rPr lang="en-IN" sz="1000" dirty="0"/>
              <a:t>("Box Layout");</a:t>
            </a:r>
          </a:p>
          <a:p>
            <a:pPr marL="0" indent="0">
              <a:buNone/>
            </a:pPr>
            <a:r>
              <a:rPr lang="en-IN" sz="1000" dirty="0"/>
              <a:t>        </a:t>
            </a:r>
            <a:r>
              <a:rPr lang="en-IN" sz="1000" dirty="0" err="1"/>
              <a:t>demo.setVisible</a:t>
            </a:r>
            <a:r>
              <a:rPr lang="en-IN" sz="1000" dirty="0"/>
              <a:t>(true);</a:t>
            </a:r>
          </a:p>
          <a:p>
            <a:pPr marL="0" indent="0">
              <a:buNone/>
            </a:pPr>
            <a:r>
              <a:rPr lang="en-IN" sz="1000" dirty="0"/>
              <a:t>        </a:t>
            </a:r>
            <a:r>
              <a:rPr lang="en-IN" sz="1000" dirty="0" err="1"/>
              <a:t>demo.setDefaultCloseOperation</a:t>
            </a:r>
            <a:r>
              <a:rPr lang="en-IN" sz="1000" dirty="0"/>
              <a:t>(</a:t>
            </a:r>
            <a:r>
              <a:rPr lang="en-IN" sz="1000" dirty="0" err="1"/>
              <a:t>JFrame.EXIT_ON_CLOSE</a:t>
            </a:r>
            <a:r>
              <a:rPr lang="en-IN" sz="1000" dirty="0"/>
              <a:t>);</a:t>
            </a:r>
          </a:p>
          <a:p>
            <a:pPr marL="0" indent="0">
              <a:buNone/>
            </a:pPr>
            <a:r>
              <a:rPr lang="en-IN" sz="1000" dirty="0"/>
              <a:t>    }</a:t>
            </a:r>
          </a:p>
          <a:p>
            <a:pPr marL="0" indent="0">
              <a:buNone/>
            </a:pPr>
            <a:r>
              <a:rPr lang="en-IN" sz="1000" dirty="0"/>
              <a:t>}</a:t>
            </a:r>
          </a:p>
          <a:p>
            <a:pPr marL="0" indent="0">
              <a:buNone/>
            </a:pPr>
            <a:r>
              <a:rPr lang="en-IN" sz="1000" dirty="0"/>
              <a:t/>
            </a:r>
            <a:br>
              <a:rPr lang="en-IN" sz="1000" dirty="0"/>
            </a:br>
            <a:r>
              <a:rPr lang="en-IN" sz="1000" dirty="0"/>
              <a:t>class MyPanel1 extends </a:t>
            </a:r>
            <a:r>
              <a:rPr lang="en-IN" sz="1000" dirty="0" err="1"/>
              <a:t>JPanel</a:t>
            </a:r>
            <a:r>
              <a:rPr lang="en-IN" sz="1000" dirty="0"/>
              <a:t> {</a:t>
            </a:r>
          </a:p>
          <a:p>
            <a:pPr marL="0" indent="0">
              <a:buNone/>
            </a:pPr>
            <a:r>
              <a:rPr lang="en-IN" sz="1000" dirty="0"/>
              <a:t/>
            </a:r>
            <a:br>
              <a:rPr lang="en-IN" sz="1000" dirty="0"/>
            </a:br>
            <a:r>
              <a:rPr lang="en-IN" sz="1000" dirty="0"/>
              <a:t>    MyPanel1() {</a:t>
            </a:r>
          </a:p>
          <a:p>
            <a:pPr marL="0" indent="0">
              <a:buNone/>
            </a:pPr>
            <a:r>
              <a:rPr lang="en-IN" sz="1000" dirty="0"/>
              <a:t>        </a:t>
            </a:r>
            <a:r>
              <a:rPr lang="en-IN" sz="1000" dirty="0" err="1"/>
              <a:t>BoxLayout</a:t>
            </a:r>
            <a:r>
              <a:rPr lang="en-IN" sz="1000" dirty="0"/>
              <a:t> box1 = new </a:t>
            </a:r>
            <a:r>
              <a:rPr lang="en-IN" sz="1000" dirty="0" err="1"/>
              <a:t>BoxLayout</a:t>
            </a:r>
            <a:r>
              <a:rPr lang="en-IN" sz="1000" dirty="0"/>
              <a:t>(this, </a:t>
            </a:r>
            <a:r>
              <a:rPr lang="en-IN" sz="1000" dirty="0" err="1"/>
              <a:t>BoxLayout.X_AXIS</a:t>
            </a:r>
            <a:r>
              <a:rPr lang="en-IN" sz="1000" dirty="0"/>
              <a:t>);</a:t>
            </a:r>
          </a:p>
          <a:p>
            <a:pPr marL="0" indent="0">
              <a:buNone/>
            </a:pPr>
            <a:r>
              <a:rPr lang="en-IN" sz="1000" dirty="0"/>
              <a:t>        </a:t>
            </a:r>
            <a:r>
              <a:rPr lang="en-IN" sz="1000" dirty="0" err="1"/>
              <a:t>setLayout</a:t>
            </a:r>
            <a:r>
              <a:rPr lang="en-IN" sz="1000" dirty="0"/>
              <a:t>(box1);</a:t>
            </a:r>
          </a:p>
          <a:p>
            <a:pPr marL="0" indent="0">
              <a:buNone/>
            </a:pPr>
            <a:r>
              <a:rPr lang="en-IN" sz="1000" dirty="0"/>
              <a:t/>
            </a:r>
            <a:br>
              <a:rPr lang="en-IN" sz="1000" dirty="0"/>
            </a:br>
            <a:r>
              <a:rPr lang="en-IN" sz="1000" dirty="0"/>
              <a:t>        </a:t>
            </a:r>
            <a:r>
              <a:rPr lang="en-IN" sz="1000" dirty="0" err="1"/>
              <a:t>JButton</a:t>
            </a:r>
            <a:r>
              <a:rPr lang="en-IN" sz="1000" dirty="0"/>
              <a:t> b1, b2, b3;</a:t>
            </a:r>
          </a:p>
          <a:p>
            <a:pPr marL="0" indent="0">
              <a:buNone/>
            </a:pPr>
            <a:r>
              <a:rPr lang="en-IN" sz="1000" dirty="0"/>
              <a:t>        b1 = new </a:t>
            </a:r>
            <a:r>
              <a:rPr lang="en-IN" sz="1000" dirty="0" err="1"/>
              <a:t>JButton</a:t>
            </a:r>
            <a:r>
              <a:rPr lang="en-IN" sz="1000" dirty="0"/>
              <a:t>("Button1");</a:t>
            </a:r>
          </a:p>
          <a:p>
            <a:pPr marL="0" indent="0">
              <a:buNone/>
            </a:pPr>
            <a:r>
              <a:rPr lang="en-IN" sz="1000" dirty="0"/>
              <a:t>        b2 = new </a:t>
            </a:r>
            <a:r>
              <a:rPr lang="en-IN" sz="1000" dirty="0" err="1"/>
              <a:t>JButton</a:t>
            </a:r>
            <a:r>
              <a:rPr lang="en-IN" sz="1000" dirty="0"/>
              <a:t>("Button2");</a:t>
            </a:r>
          </a:p>
          <a:p>
            <a:pPr marL="0" indent="0">
              <a:buNone/>
            </a:pPr>
            <a:r>
              <a:rPr lang="en-IN" sz="1000" dirty="0"/>
              <a:t>        b3 = new </a:t>
            </a:r>
            <a:r>
              <a:rPr lang="en-IN" sz="1000" dirty="0" err="1"/>
              <a:t>JButton</a:t>
            </a:r>
            <a:r>
              <a:rPr lang="en-IN" sz="1000" dirty="0"/>
              <a:t>("Button3");</a:t>
            </a:r>
          </a:p>
          <a:p>
            <a:pPr marL="0" indent="0">
              <a:buNone/>
            </a:pPr>
            <a:r>
              <a:rPr lang="en-IN" sz="1000" dirty="0"/>
              <a:t/>
            </a:r>
            <a:br>
              <a:rPr lang="en-IN" sz="1000" dirty="0"/>
            </a:br>
            <a:r>
              <a:rPr lang="en-IN" sz="1000" dirty="0"/>
              <a:t>       </a:t>
            </a:r>
            <a:br>
              <a:rPr lang="en-IN" sz="1000" dirty="0"/>
            </a:br>
            <a:endParaRPr lang="en-IN" sz="1000" dirty="0"/>
          </a:p>
          <a:p>
            <a:pPr marL="0" indent="0">
              <a:buNone/>
            </a:pPr>
            <a:endParaRPr lang="en-IN" sz="1000" dirty="0"/>
          </a:p>
        </p:txBody>
      </p:sp>
      <p:sp>
        <p:nvSpPr>
          <p:cNvPr id="4"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6" name="TextBox 5"/>
          <p:cNvSpPr txBox="1"/>
          <p:nvPr/>
        </p:nvSpPr>
        <p:spPr>
          <a:xfrm>
            <a:off x="5724128" y="188640"/>
            <a:ext cx="2736304" cy="369332"/>
          </a:xfrm>
          <a:prstGeom prst="rect">
            <a:avLst/>
          </a:prstGeom>
          <a:noFill/>
        </p:spPr>
        <p:txBody>
          <a:bodyPr wrap="square" rtlCol="0">
            <a:spAutoFit/>
          </a:bodyPr>
          <a:lstStyle/>
          <a:p>
            <a:pPr algn="ctr"/>
            <a:r>
              <a:rPr lang="en-US" b="1" i="1" dirty="0" err="1"/>
              <a:t>GridBag</a:t>
            </a:r>
            <a:r>
              <a:rPr lang="en-US" b="1" i="1" dirty="0"/>
              <a:t> Layout</a:t>
            </a:r>
            <a:endParaRPr lang="en-IN" b="1" i="1" dirty="0"/>
          </a:p>
        </p:txBody>
      </p:sp>
      <p:sp>
        <p:nvSpPr>
          <p:cNvPr id="7" name="Content Placeholder 2"/>
          <p:cNvSpPr txBox="1">
            <a:spLocks/>
          </p:cNvSpPr>
          <p:nvPr/>
        </p:nvSpPr>
        <p:spPr>
          <a:xfrm>
            <a:off x="3779912" y="269369"/>
            <a:ext cx="4896544" cy="452596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IN" sz="1000" dirty="0" smtClean="0"/>
              <a:t> add(b1);</a:t>
            </a:r>
          </a:p>
          <a:p>
            <a:pPr marL="0" indent="0">
              <a:buNone/>
            </a:pPr>
            <a:r>
              <a:rPr lang="en-IN" sz="1000" dirty="0" smtClean="0"/>
              <a:t>        add(b2);</a:t>
            </a:r>
          </a:p>
          <a:p>
            <a:pPr marL="0" indent="0">
              <a:buNone/>
            </a:pPr>
            <a:r>
              <a:rPr lang="en-IN" sz="1000" dirty="0" smtClean="0"/>
              <a:t>        add(b3);</a:t>
            </a:r>
          </a:p>
          <a:p>
            <a:pPr marL="0" indent="0">
              <a:buNone/>
            </a:pPr>
            <a:r>
              <a:rPr lang="en-IN" sz="1000" dirty="0" smtClean="0"/>
              <a:t>    }</a:t>
            </a:r>
          </a:p>
          <a:p>
            <a:pPr marL="0" indent="0">
              <a:buNone/>
            </a:pPr>
            <a:r>
              <a:rPr lang="en-IN" sz="1000" dirty="0" smtClean="0"/>
              <a:t>}</a:t>
            </a:r>
          </a:p>
          <a:p>
            <a:pPr marL="0" indent="0">
              <a:buNone/>
            </a:pPr>
            <a:r>
              <a:rPr lang="en-IN" sz="1000" dirty="0" smtClean="0"/>
              <a:t/>
            </a:r>
            <a:br>
              <a:rPr lang="en-IN" sz="1000" dirty="0" smtClean="0"/>
            </a:br>
            <a:r>
              <a:rPr lang="en-IN" sz="1000" dirty="0" smtClean="0"/>
              <a:t>class MyPanel2 extends </a:t>
            </a:r>
            <a:r>
              <a:rPr lang="en-IN" sz="1000" dirty="0" err="1" smtClean="0"/>
              <a:t>JPanel</a:t>
            </a:r>
            <a:r>
              <a:rPr lang="en-IN" sz="1000" dirty="0" smtClean="0"/>
              <a:t> {</a:t>
            </a:r>
          </a:p>
          <a:p>
            <a:pPr marL="0" indent="0">
              <a:buNone/>
            </a:pPr>
            <a:r>
              <a:rPr lang="en-IN" sz="1000" dirty="0" smtClean="0"/>
              <a:t/>
            </a:r>
            <a:br>
              <a:rPr lang="en-IN" sz="1000" dirty="0" smtClean="0"/>
            </a:br>
            <a:r>
              <a:rPr lang="en-IN" sz="1000" dirty="0" smtClean="0"/>
              <a:t>    MyPanel2()</a:t>
            </a:r>
          </a:p>
          <a:p>
            <a:pPr marL="0" indent="0">
              <a:buNone/>
            </a:pPr>
            <a:r>
              <a:rPr lang="en-IN" sz="1000" dirty="0" smtClean="0"/>
              <a:t/>
            </a:r>
            <a:br>
              <a:rPr lang="en-IN" sz="1000" dirty="0" smtClean="0"/>
            </a:br>
            <a:r>
              <a:rPr lang="en-IN" sz="1000" dirty="0" smtClean="0"/>
              <a:t>{</a:t>
            </a:r>
          </a:p>
          <a:p>
            <a:pPr marL="0" indent="0">
              <a:buNone/>
            </a:pPr>
            <a:r>
              <a:rPr lang="en-IN" sz="1000" dirty="0" err="1" smtClean="0"/>
              <a:t>BoxLayout</a:t>
            </a:r>
            <a:r>
              <a:rPr lang="en-IN" sz="1000" dirty="0" smtClean="0"/>
              <a:t> box2 = new </a:t>
            </a:r>
            <a:r>
              <a:rPr lang="en-IN" sz="1000" dirty="0" err="1" smtClean="0"/>
              <a:t>BoxLayout</a:t>
            </a:r>
            <a:r>
              <a:rPr lang="en-IN" sz="1000" dirty="0" smtClean="0"/>
              <a:t>(this, </a:t>
            </a:r>
            <a:r>
              <a:rPr lang="en-IN" sz="1000" dirty="0" err="1" smtClean="0"/>
              <a:t>BoxLayout.X_AXIS</a:t>
            </a:r>
            <a:r>
              <a:rPr lang="en-IN" sz="1000" dirty="0" smtClean="0"/>
              <a:t>);</a:t>
            </a:r>
          </a:p>
          <a:p>
            <a:pPr marL="0" indent="0">
              <a:buNone/>
            </a:pPr>
            <a:r>
              <a:rPr lang="en-IN" sz="1000" dirty="0" smtClean="0"/>
              <a:t>        </a:t>
            </a:r>
            <a:r>
              <a:rPr lang="en-IN" sz="1000" dirty="0" err="1" smtClean="0"/>
              <a:t>setLayout</a:t>
            </a:r>
            <a:r>
              <a:rPr lang="en-IN" sz="1000" dirty="0" smtClean="0"/>
              <a:t>(box2);</a:t>
            </a:r>
          </a:p>
          <a:p>
            <a:pPr marL="0" indent="0">
              <a:buNone/>
            </a:pPr>
            <a:r>
              <a:rPr lang="en-IN" sz="1000" dirty="0" smtClean="0"/>
              <a:t/>
            </a:r>
            <a:br>
              <a:rPr lang="en-IN" sz="1000" dirty="0" smtClean="0"/>
            </a:br>
            <a:r>
              <a:rPr lang="en-IN" sz="1000" dirty="0" smtClean="0"/>
              <a:t>        </a:t>
            </a:r>
            <a:r>
              <a:rPr lang="en-IN" sz="1000" dirty="0" err="1" smtClean="0"/>
              <a:t>JButton</a:t>
            </a:r>
            <a:r>
              <a:rPr lang="en-IN" sz="1000" dirty="0" smtClean="0"/>
              <a:t> b1, b2, b3;</a:t>
            </a:r>
          </a:p>
          <a:p>
            <a:pPr marL="0" indent="0">
              <a:buNone/>
            </a:pPr>
            <a:r>
              <a:rPr lang="en-IN" sz="1000" dirty="0" smtClean="0"/>
              <a:t>        b1 = new </a:t>
            </a:r>
            <a:r>
              <a:rPr lang="en-IN" sz="1000" dirty="0" err="1" smtClean="0"/>
              <a:t>JButton</a:t>
            </a:r>
            <a:r>
              <a:rPr lang="en-IN" sz="1000" dirty="0" smtClean="0"/>
              <a:t>("Button1");</a:t>
            </a:r>
          </a:p>
          <a:p>
            <a:pPr marL="0" indent="0">
              <a:buNone/>
            </a:pPr>
            <a:r>
              <a:rPr lang="en-IN" sz="1000" dirty="0" smtClean="0"/>
              <a:t>        b2 = new </a:t>
            </a:r>
            <a:r>
              <a:rPr lang="en-IN" sz="1000" dirty="0" err="1" smtClean="0"/>
              <a:t>JButton</a:t>
            </a:r>
            <a:r>
              <a:rPr lang="en-IN" sz="1000" dirty="0" smtClean="0"/>
              <a:t>("Button2");</a:t>
            </a:r>
          </a:p>
          <a:p>
            <a:pPr marL="0" indent="0">
              <a:buNone/>
            </a:pPr>
            <a:r>
              <a:rPr lang="en-IN" sz="1000" dirty="0" smtClean="0"/>
              <a:t>        b3 = new </a:t>
            </a:r>
            <a:r>
              <a:rPr lang="en-IN" sz="1000" dirty="0" err="1" smtClean="0"/>
              <a:t>JButton</a:t>
            </a:r>
            <a:r>
              <a:rPr lang="en-IN" sz="1000" dirty="0" smtClean="0"/>
              <a:t>("Button3");</a:t>
            </a:r>
          </a:p>
          <a:p>
            <a:pPr marL="0" indent="0">
              <a:buNone/>
            </a:pPr>
            <a:r>
              <a:rPr lang="en-IN" sz="1000" dirty="0" smtClean="0"/>
              <a:t/>
            </a:r>
            <a:br>
              <a:rPr lang="en-IN" sz="1000" dirty="0" smtClean="0"/>
            </a:br>
            <a:r>
              <a:rPr lang="en-IN" sz="1000" dirty="0" smtClean="0"/>
              <a:t>        add(b1);</a:t>
            </a:r>
          </a:p>
          <a:p>
            <a:pPr marL="0" indent="0">
              <a:buNone/>
            </a:pPr>
            <a:r>
              <a:rPr lang="en-IN" sz="1000" dirty="0" smtClean="0"/>
              <a:t>        add(b2);</a:t>
            </a:r>
          </a:p>
          <a:p>
            <a:pPr marL="0" indent="0">
              <a:buNone/>
            </a:pPr>
            <a:r>
              <a:rPr lang="en-IN" sz="1000" dirty="0" smtClean="0"/>
              <a:t>        add(b3);</a:t>
            </a:r>
          </a:p>
          <a:p>
            <a:pPr marL="0" indent="0">
              <a:buNone/>
            </a:pPr>
            <a:r>
              <a:rPr lang="en-IN" sz="1000" dirty="0" smtClean="0"/>
              <a:t>    }</a:t>
            </a:r>
          </a:p>
          <a:p>
            <a:pPr marL="0" indent="0">
              <a:buNone/>
            </a:pPr>
            <a:r>
              <a:rPr lang="en-IN" sz="1000" dirty="0" smtClean="0"/>
              <a:t>}</a:t>
            </a:r>
          </a:p>
          <a:p>
            <a:pPr marL="0" indent="0">
              <a:buFont typeface="Arial" pitchFamily="34" charset="0"/>
              <a:buNone/>
            </a:pPr>
            <a:endParaRPr lang="en-IN" sz="1000" dirty="0"/>
          </a:p>
        </p:txBody>
      </p:sp>
      <p:pic>
        <p:nvPicPr>
          <p:cNvPr id="8" name="image36.jpeg"/>
          <p:cNvPicPr/>
          <p:nvPr/>
        </p:nvPicPr>
        <p:blipFill>
          <a:blip r:embed="rId2" cstate="print"/>
          <a:stretch>
            <a:fillRect/>
          </a:stretch>
        </p:blipFill>
        <p:spPr>
          <a:xfrm>
            <a:off x="4596138" y="4501833"/>
            <a:ext cx="4131945" cy="2145665"/>
          </a:xfrm>
          <a:prstGeom prst="rect">
            <a:avLst/>
          </a:prstGeom>
        </p:spPr>
      </p:pic>
    </p:spTree>
    <p:extLst>
      <p:ext uri="{BB962C8B-B14F-4D97-AF65-F5344CB8AC3E}">
        <p14:creationId xmlns:p14="http://schemas.microsoft.com/office/powerpoint/2010/main" val="18524448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764704"/>
            <a:ext cx="8229600" cy="1143000"/>
          </a:xfrm>
        </p:spPr>
        <p:txBody>
          <a:bodyPr>
            <a:noAutofit/>
          </a:bodyPr>
          <a:lstStyle/>
          <a:p>
            <a:r>
              <a:rPr lang="en-US" sz="1500" b="1" dirty="0"/>
              <a:t>Java AWT Label</a:t>
            </a:r>
            <a:r>
              <a:rPr lang="en-IN" sz="1500" b="1" dirty="0"/>
              <a:t/>
            </a:r>
            <a:br>
              <a:rPr lang="en-IN" sz="1500" b="1" dirty="0"/>
            </a:br>
            <a:r>
              <a:rPr lang="en-US" sz="1500" b="1" dirty="0"/>
              <a:t> </a:t>
            </a:r>
            <a:r>
              <a:rPr lang="en-IN" sz="1500" dirty="0"/>
              <a:t/>
            </a:r>
            <a:br>
              <a:rPr lang="en-IN" sz="1500" dirty="0"/>
            </a:br>
            <a:r>
              <a:rPr lang="en-US" sz="1500" dirty="0"/>
              <a:t>The </a:t>
            </a:r>
            <a:r>
              <a:rPr lang="en-US" sz="1500" u="sng" dirty="0">
                <a:hlinkClick r:id="rId2"/>
              </a:rPr>
              <a:t>object</a:t>
            </a:r>
            <a:r>
              <a:rPr lang="en-US" sz="1500" dirty="0">
                <a:hlinkClick r:id="rId2"/>
              </a:rPr>
              <a:t> </a:t>
            </a:r>
            <a:r>
              <a:rPr lang="en-US" sz="1500" dirty="0"/>
              <a:t>of Label class is a component for placing text in a container. It is used to display a single line of read only text. The text can be changed by an application but a user cannot edit it directly.</a:t>
            </a:r>
            <a:r>
              <a:rPr lang="en-IN" sz="1500" dirty="0"/>
              <a:t/>
            </a:r>
            <a:br>
              <a:rPr lang="en-IN" sz="1500" dirty="0"/>
            </a:br>
            <a:r>
              <a:rPr lang="en-US" sz="1500" dirty="0"/>
              <a:t> </a:t>
            </a:r>
            <a:r>
              <a:rPr lang="en-IN" sz="1500" dirty="0"/>
              <a:t/>
            </a:r>
            <a:br>
              <a:rPr lang="en-IN" sz="1500" dirty="0"/>
            </a:br>
            <a:r>
              <a:rPr lang="en-US" sz="1500" dirty="0"/>
              <a:t>AWT Label Class Declaration</a:t>
            </a:r>
            <a:r>
              <a:rPr lang="en-IN" sz="1500" dirty="0"/>
              <a:t/>
            </a:r>
            <a:br>
              <a:rPr lang="en-IN" sz="1500" dirty="0"/>
            </a:br>
            <a:r>
              <a:rPr lang="en-US" sz="1500" b="1" dirty="0">
                <a:solidFill>
                  <a:schemeClr val="tx2">
                    <a:lumMod val="60000"/>
                    <a:lumOff val="40000"/>
                  </a:schemeClr>
                </a:solidFill>
              </a:rPr>
              <a:t>public class </a:t>
            </a:r>
            <a:r>
              <a:rPr lang="en-US" sz="1500" dirty="0">
                <a:solidFill>
                  <a:schemeClr val="tx2">
                    <a:lumMod val="60000"/>
                    <a:lumOff val="40000"/>
                  </a:schemeClr>
                </a:solidFill>
              </a:rPr>
              <a:t>Label </a:t>
            </a:r>
            <a:r>
              <a:rPr lang="en-US" sz="1500" b="1" dirty="0">
                <a:solidFill>
                  <a:schemeClr val="tx2">
                    <a:lumMod val="60000"/>
                    <a:lumOff val="40000"/>
                  </a:schemeClr>
                </a:solidFill>
              </a:rPr>
              <a:t>extends </a:t>
            </a:r>
            <a:r>
              <a:rPr lang="en-US" sz="1500" dirty="0">
                <a:solidFill>
                  <a:schemeClr val="tx2">
                    <a:lumMod val="60000"/>
                    <a:lumOff val="40000"/>
                  </a:schemeClr>
                </a:solidFill>
              </a:rPr>
              <a:t>Component </a:t>
            </a:r>
            <a:r>
              <a:rPr lang="en-US" sz="1500" b="1" dirty="0">
                <a:solidFill>
                  <a:schemeClr val="tx2">
                    <a:lumMod val="60000"/>
                    <a:lumOff val="40000"/>
                  </a:schemeClr>
                </a:solidFill>
              </a:rPr>
              <a:t>implements </a:t>
            </a:r>
            <a:r>
              <a:rPr lang="en-US" sz="1500" dirty="0">
                <a:solidFill>
                  <a:schemeClr val="tx2">
                    <a:lumMod val="60000"/>
                    <a:lumOff val="40000"/>
                  </a:schemeClr>
                </a:solidFill>
              </a:rPr>
              <a:t>Accessible</a:t>
            </a:r>
            <a:endParaRPr lang="en-IN" sz="1500" dirty="0">
              <a:solidFill>
                <a:schemeClr val="tx2">
                  <a:lumMod val="60000"/>
                  <a:lumOff val="40000"/>
                </a:schemeClr>
              </a:solidFill>
            </a:endParaRPr>
          </a:p>
        </p:txBody>
      </p:sp>
      <p:sp>
        <p:nvSpPr>
          <p:cNvPr id="3" name="Content Placeholder 2"/>
          <p:cNvSpPr>
            <a:spLocks noGrp="1"/>
          </p:cNvSpPr>
          <p:nvPr>
            <p:ph idx="1"/>
          </p:nvPr>
        </p:nvSpPr>
        <p:spPr>
          <a:xfrm>
            <a:off x="457200" y="2359421"/>
            <a:ext cx="3898776" cy="4525963"/>
          </a:xfrm>
        </p:spPr>
        <p:txBody>
          <a:bodyPr>
            <a:normAutofit fontScale="70000" lnSpcReduction="20000"/>
          </a:bodyPr>
          <a:lstStyle/>
          <a:p>
            <a:pPr marL="0" indent="0">
              <a:buNone/>
            </a:pPr>
            <a:r>
              <a:rPr lang="en-IN" sz="1400" dirty="0"/>
              <a:t/>
            </a:r>
            <a:br>
              <a:rPr lang="en-IN" sz="1400" dirty="0"/>
            </a:br>
            <a:r>
              <a:rPr lang="en-IN" sz="1400" dirty="0"/>
              <a:t>import </a:t>
            </a:r>
            <a:r>
              <a:rPr lang="en-IN" sz="1400" dirty="0" err="1"/>
              <a:t>java.awt</a:t>
            </a:r>
            <a:r>
              <a:rPr lang="en-IN" sz="1400" dirty="0"/>
              <a:t>.*;</a:t>
            </a:r>
          </a:p>
          <a:p>
            <a:pPr marL="0" indent="0">
              <a:buNone/>
            </a:pPr>
            <a:r>
              <a:rPr lang="en-IN" sz="1400" dirty="0"/>
              <a:t>import </a:t>
            </a:r>
            <a:r>
              <a:rPr lang="en-IN" sz="1400" dirty="0" err="1"/>
              <a:t>java.awt.event</a:t>
            </a:r>
            <a:r>
              <a:rPr lang="en-IN" sz="1400" dirty="0"/>
              <a:t>.*;</a:t>
            </a:r>
          </a:p>
          <a:p>
            <a:pPr marL="0" indent="0">
              <a:buNone/>
            </a:pPr>
            <a:r>
              <a:rPr lang="en-IN" sz="1400" dirty="0"/>
              <a:t/>
            </a:r>
            <a:br>
              <a:rPr lang="en-IN" sz="1400" dirty="0"/>
            </a:br>
            <a:r>
              <a:rPr lang="en-IN" sz="1400" dirty="0"/>
              <a:t>class </a:t>
            </a:r>
            <a:r>
              <a:rPr lang="en-IN" sz="1400" dirty="0" err="1"/>
              <a:t>LabelExample</a:t>
            </a:r>
            <a:r>
              <a:rPr lang="en-IN" sz="1400" dirty="0"/>
              <a:t> {</a:t>
            </a:r>
          </a:p>
          <a:p>
            <a:pPr marL="0" indent="0">
              <a:buNone/>
            </a:pPr>
            <a:r>
              <a:rPr lang="en-IN" sz="1400" dirty="0"/>
              <a:t/>
            </a:r>
            <a:br>
              <a:rPr lang="en-IN" sz="1400" dirty="0"/>
            </a:br>
            <a:r>
              <a:rPr lang="en-IN" sz="1400" dirty="0"/>
              <a:t>    public static void main(String </a:t>
            </a:r>
            <a:r>
              <a:rPr lang="en-IN" sz="1400" dirty="0" err="1"/>
              <a:t>args</a:t>
            </a:r>
            <a:r>
              <a:rPr lang="en-IN" sz="1400" dirty="0"/>
              <a:t>[]) {</a:t>
            </a:r>
          </a:p>
          <a:p>
            <a:pPr marL="0" indent="0">
              <a:buNone/>
            </a:pPr>
            <a:r>
              <a:rPr lang="en-IN" sz="1400" dirty="0"/>
              <a:t>        Frame f = new Frame("Label Example");</a:t>
            </a:r>
          </a:p>
          <a:p>
            <a:pPr marL="0" indent="0">
              <a:buNone/>
            </a:pPr>
            <a:r>
              <a:rPr lang="en-IN" sz="1400" dirty="0"/>
              <a:t>        Label l1, l2;</a:t>
            </a:r>
          </a:p>
          <a:p>
            <a:pPr marL="0" indent="0">
              <a:buNone/>
            </a:pPr>
            <a:r>
              <a:rPr lang="en-IN" sz="1400" dirty="0"/>
              <a:t>        l1 = new Label("User Name");</a:t>
            </a:r>
          </a:p>
          <a:p>
            <a:pPr marL="0" indent="0">
              <a:buNone/>
            </a:pPr>
            <a:r>
              <a:rPr lang="en-IN" sz="1400" dirty="0"/>
              <a:t>        l1.setBounds(50, 100, 100, 30);</a:t>
            </a:r>
          </a:p>
          <a:p>
            <a:pPr marL="0" indent="0">
              <a:buNone/>
            </a:pPr>
            <a:r>
              <a:rPr lang="en-IN" sz="1400" dirty="0"/>
              <a:t>        l2 = new Label("Password");</a:t>
            </a:r>
          </a:p>
          <a:p>
            <a:pPr marL="0" indent="0">
              <a:buNone/>
            </a:pPr>
            <a:r>
              <a:rPr lang="en-IN" sz="1400" dirty="0"/>
              <a:t>        l2.setBounds(50, 150, 100, 30);</a:t>
            </a:r>
          </a:p>
          <a:p>
            <a:pPr marL="0" indent="0">
              <a:buNone/>
            </a:pPr>
            <a:r>
              <a:rPr lang="en-IN" sz="1400" dirty="0"/>
              <a:t>        </a:t>
            </a:r>
            <a:r>
              <a:rPr lang="en-IN" sz="1400" dirty="0" err="1"/>
              <a:t>f.add</a:t>
            </a:r>
            <a:r>
              <a:rPr lang="en-IN" sz="1400" dirty="0"/>
              <a:t>(l1);</a:t>
            </a:r>
          </a:p>
          <a:p>
            <a:pPr marL="0" indent="0">
              <a:buNone/>
            </a:pPr>
            <a:r>
              <a:rPr lang="en-IN" sz="1400" dirty="0"/>
              <a:t>        </a:t>
            </a:r>
            <a:r>
              <a:rPr lang="en-IN" sz="1400" dirty="0" err="1"/>
              <a:t>f.add</a:t>
            </a:r>
            <a:r>
              <a:rPr lang="en-IN" sz="1400" dirty="0"/>
              <a:t>(l2);</a:t>
            </a:r>
          </a:p>
          <a:p>
            <a:pPr marL="0" indent="0">
              <a:buNone/>
            </a:pPr>
            <a:r>
              <a:rPr lang="en-IN" sz="1400" dirty="0"/>
              <a:t>        </a:t>
            </a:r>
            <a:r>
              <a:rPr lang="en-IN" sz="1400" dirty="0" err="1"/>
              <a:t>f.setSize</a:t>
            </a:r>
            <a:r>
              <a:rPr lang="en-IN" sz="1400" dirty="0"/>
              <a:t>(400, 400);</a:t>
            </a:r>
          </a:p>
          <a:p>
            <a:pPr marL="0" indent="0">
              <a:buNone/>
            </a:pPr>
            <a:r>
              <a:rPr lang="en-IN" sz="1400" dirty="0"/>
              <a:t>        </a:t>
            </a:r>
            <a:r>
              <a:rPr lang="en-IN" sz="1400" dirty="0" err="1"/>
              <a:t>f.setLayout</a:t>
            </a:r>
            <a:r>
              <a:rPr lang="en-IN" sz="1400" dirty="0"/>
              <a:t>(null);</a:t>
            </a:r>
          </a:p>
          <a:p>
            <a:pPr marL="0" indent="0">
              <a:buNone/>
            </a:pPr>
            <a:r>
              <a:rPr lang="en-IN" sz="1400" dirty="0"/>
              <a:t>        </a:t>
            </a:r>
            <a:r>
              <a:rPr lang="en-IN" sz="1400" dirty="0" err="1"/>
              <a:t>f.setVisible</a:t>
            </a:r>
            <a:r>
              <a:rPr lang="en-IN" sz="1400" dirty="0"/>
              <a:t>(true);</a:t>
            </a:r>
          </a:p>
          <a:p>
            <a:pPr marL="0" indent="0">
              <a:buNone/>
            </a:pPr>
            <a:r>
              <a:rPr lang="en-IN" sz="1400" dirty="0"/>
              <a:t/>
            </a:r>
            <a:br>
              <a:rPr lang="en-IN" sz="1400" dirty="0"/>
            </a:br>
            <a:r>
              <a:rPr lang="en-IN" sz="1400" dirty="0"/>
              <a:t>        </a:t>
            </a:r>
            <a:r>
              <a:rPr lang="en-IN" sz="1400" dirty="0" err="1"/>
              <a:t>f.addWindowListener</a:t>
            </a:r>
            <a:r>
              <a:rPr lang="en-IN" sz="1400" dirty="0"/>
              <a:t>(new </a:t>
            </a:r>
            <a:r>
              <a:rPr lang="en-IN" sz="1400" dirty="0" err="1"/>
              <a:t>WindowAdapter</a:t>
            </a:r>
            <a:r>
              <a:rPr lang="en-IN" sz="1400" dirty="0"/>
              <a:t>() {</a:t>
            </a:r>
          </a:p>
          <a:p>
            <a:pPr marL="0" indent="0">
              <a:buNone/>
            </a:pPr>
            <a:r>
              <a:rPr lang="en-IN" sz="1400" dirty="0"/>
              <a:t>            public void </a:t>
            </a:r>
            <a:r>
              <a:rPr lang="en-IN" sz="1400" dirty="0" err="1"/>
              <a:t>windowClosing</a:t>
            </a:r>
            <a:r>
              <a:rPr lang="en-IN" sz="1400" dirty="0"/>
              <a:t>(</a:t>
            </a:r>
            <a:r>
              <a:rPr lang="en-IN" sz="1400" dirty="0" err="1"/>
              <a:t>WindowEvent</a:t>
            </a:r>
            <a:r>
              <a:rPr lang="en-IN" sz="1400" dirty="0"/>
              <a:t> e) {</a:t>
            </a:r>
          </a:p>
          <a:p>
            <a:pPr marL="0" indent="0">
              <a:buNone/>
            </a:pPr>
            <a:r>
              <a:rPr lang="en-IN" sz="1400" dirty="0"/>
              <a:t>                </a:t>
            </a:r>
            <a:r>
              <a:rPr lang="en-IN" sz="1400" dirty="0" err="1"/>
              <a:t>System.exit</a:t>
            </a:r>
            <a:r>
              <a:rPr lang="en-IN" sz="1400" dirty="0"/>
              <a:t>(0);</a:t>
            </a:r>
          </a:p>
          <a:p>
            <a:pPr marL="0" indent="0">
              <a:buNone/>
            </a:pPr>
            <a:r>
              <a:rPr lang="en-IN" sz="1400" dirty="0"/>
              <a:t>            }</a:t>
            </a:r>
          </a:p>
          <a:p>
            <a:pPr marL="0" indent="0">
              <a:buNone/>
            </a:pPr>
            <a:r>
              <a:rPr lang="en-IN" sz="1400" dirty="0"/>
              <a:t>        });</a:t>
            </a:r>
          </a:p>
          <a:p>
            <a:pPr marL="0" indent="0">
              <a:buNone/>
            </a:pPr>
            <a:r>
              <a:rPr lang="en-IN" sz="1400" dirty="0"/>
              <a:t/>
            </a:r>
            <a:br>
              <a:rPr lang="en-IN" sz="1400" dirty="0"/>
            </a:br>
            <a:r>
              <a:rPr lang="en-IN" sz="1400" dirty="0"/>
              <a:t>    }</a:t>
            </a:r>
          </a:p>
          <a:p>
            <a:pPr marL="0" indent="0">
              <a:buNone/>
            </a:pPr>
            <a:r>
              <a:rPr lang="en-IN" sz="1400" dirty="0"/>
              <a:t>}</a:t>
            </a:r>
          </a:p>
          <a:p>
            <a:pPr marL="0" indent="0">
              <a:buNone/>
            </a:pPr>
            <a:r>
              <a:rPr lang="en-IN" sz="1400" dirty="0"/>
              <a:t/>
            </a:r>
            <a:br>
              <a:rPr lang="en-IN" sz="1400" dirty="0"/>
            </a:br>
            <a:endParaRPr lang="en-IN" sz="1400" dirty="0"/>
          </a:p>
        </p:txBody>
      </p:sp>
      <p:pic>
        <p:nvPicPr>
          <p:cNvPr id="6" name="image15.png"/>
          <p:cNvPicPr/>
          <p:nvPr/>
        </p:nvPicPr>
        <p:blipFill>
          <a:blip r:embed="rId3" cstate="print"/>
          <a:stretch>
            <a:fillRect/>
          </a:stretch>
        </p:blipFill>
        <p:spPr>
          <a:xfrm>
            <a:off x="4644008" y="2996952"/>
            <a:ext cx="3714750" cy="2590800"/>
          </a:xfrm>
          <a:prstGeom prst="rect">
            <a:avLst/>
          </a:prstGeom>
        </p:spPr>
      </p:pic>
    </p:spTree>
    <p:extLst>
      <p:ext uri="{BB962C8B-B14F-4D97-AF65-F5344CB8AC3E}">
        <p14:creationId xmlns:p14="http://schemas.microsoft.com/office/powerpoint/2010/main" val="23817753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764704"/>
            <a:ext cx="8229600" cy="1143000"/>
          </a:xfrm>
        </p:spPr>
        <p:txBody>
          <a:bodyPr>
            <a:noAutofit/>
          </a:bodyPr>
          <a:lstStyle/>
          <a:p>
            <a:r>
              <a:rPr lang="en-US" sz="1500" b="1" dirty="0"/>
              <a:t>Java AWT </a:t>
            </a:r>
            <a:r>
              <a:rPr lang="en-US" sz="1500" b="1" dirty="0" err="1"/>
              <a:t>TextField</a:t>
            </a:r>
            <a:r>
              <a:rPr lang="en-IN" sz="1500" b="1" dirty="0"/>
              <a:t/>
            </a:r>
            <a:br>
              <a:rPr lang="en-IN" sz="1500" b="1" dirty="0"/>
            </a:br>
            <a:r>
              <a:rPr lang="en-US" sz="1500" b="1" dirty="0"/>
              <a:t> </a:t>
            </a:r>
            <a:r>
              <a:rPr lang="en-IN" sz="1500" dirty="0"/>
              <a:t/>
            </a:r>
            <a:br>
              <a:rPr lang="en-IN" sz="1500" dirty="0"/>
            </a:br>
            <a:r>
              <a:rPr lang="en-US" sz="1500" dirty="0"/>
              <a:t>The </a:t>
            </a:r>
            <a:r>
              <a:rPr lang="en-US" sz="1500" u="sng" dirty="0">
                <a:hlinkClick r:id="rId2"/>
              </a:rPr>
              <a:t>object</a:t>
            </a:r>
            <a:r>
              <a:rPr lang="en-US" sz="1500" dirty="0">
                <a:hlinkClick r:id="rId2"/>
              </a:rPr>
              <a:t> </a:t>
            </a:r>
            <a:r>
              <a:rPr lang="en-US" sz="1500" dirty="0"/>
              <a:t>of a </a:t>
            </a:r>
            <a:r>
              <a:rPr lang="en-US" sz="1500" dirty="0" err="1"/>
              <a:t>TextField</a:t>
            </a:r>
            <a:r>
              <a:rPr lang="en-US" sz="1500" dirty="0"/>
              <a:t> class is a text component that allows the editing of a single line text. It inherits </a:t>
            </a:r>
            <a:r>
              <a:rPr lang="en-US" sz="1500" dirty="0" err="1"/>
              <a:t>TextComponent</a:t>
            </a:r>
            <a:r>
              <a:rPr lang="en-US" sz="1500" dirty="0"/>
              <a:t> class.</a:t>
            </a:r>
            <a:r>
              <a:rPr lang="en-IN" sz="1500" dirty="0"/>
              <a:t/>
            </a:r>
            <a:br>
              <a:rPr lang="en-IN" sz="1500" dirty="0"/>
            </a:br>
            <a:r>
              <a:rPr lang="en-US" sz="1500" dirty="0"/>
              <a:t> </a:t>
            </a:r>
            <a:r>
              <a:rPr lang="en-IN" sz="1500" dirty="0"/>
              <a:t/>
            </a:r>
            <a:br>
              <a:rPr lang="en-IN" sz="1500" dirty="0"/>
            </a:br>
            <a:r>
              <a:rPr lang="en-US" sz="1500" dirty="0"/>
              <a:t>AWT </a:t>
            </a:r>
            <a:r>
              <a:rPr lang="en-US" sz="1500" dirty="0" err="1"/>
              <a:t>TextField</a:t>
            </a:r>
            <a:r>
              <a:rPr lang="en-US" sz="1500" dirty="0"/>
              <a:t> Class Declaration</a:t>
            </a:r>
            <a:r>
              <a:rPr lang="en-IN" sz="1500" dirty="0"/>
              <a:t/>
            </a:r>
            <a:br>
              <a:rPr lang="en-IN" sz="1500" dirty="0"/>
            </a:br>
            <a:r>
              <a:rPr lang="en-US" sz="1500" b="1" dirty="0">
                <a:solidFill>
                  <a:schemeClr val="tx2">
                    <a:lumMod val="60000"/>
                    <a:lumOff val="40000"/>
                  </a:schemeClr>
                </a:solidFill>
              </a:rPr>
              <a:t>public class </a:t>
            </a:r>
            <a:r>
              <a:rPr lang="en-US" sz="1500" dirty="0" err="1">
                <a:solidFill>
                  <a:schemeClr val="tx2">
                    <a:lumMod val="60000"/>
                    <a:lumOff val="40000"/>
                  </a:schemeClr>
                </a:solidFill>
              </a:rPr>
              <a:t>TextField</a:t>
            </a:r>
            <a:r>
              <a:rPr lang="en-US" sz="1500" dirty="0">
                <a:solidFill>
                  <a:schemeClr val="tx2">
                    <a:lumMod val="60000"/>
                    <a:lumOff val="40000"/>
                  </a:schemeClr>
                </a:solidFill>
              </a:rPr>
              <a:t> </a:t>
            </a:r>
            <a:r>
              <a:rPr lang="en-US" sz="1500" b="1" dirty="0">
                <a:solidFill>
                  <a:schemeClr val="tx2">
                    <a:lumMod val="60000"/>
                    <a:lumOff val="40000"/>
                  </a:schemeClr>
                </a:solidFill>
              </a:rPr>
              <a:t>extends </a:t>
            </a:r>
            <a:r>
              <a:rPr lang="en-US" sz="1500" dirty="0" err="1">
                <a:solidFill>
                  <a:schemeClr val="tx2">
                    <a:lumMod val="60000"/>
                    <a:lumOff val="40000"/>
                  </a:schemeClr>
                </a:solidFill>
              </a:rPr>
              <a:t>TextComponent</a:t>
            </a:r>
            <a:endParaRPr lang="en-IN" sz="1500" dirty="0">
              <a:solidFill>
                <a:schemeClr val="tx2">
                  <a:lumMod val="60000"/>
                  <a:lumOff val="40000"/>
                </a:schemeClr>
              </a:solidFill>
            </a:endParaRPr>
          </a:p>
        </p:txBody>
      </p:sp>
      <p:sp>
        <p:nvSpPr>
          <p:cNvPr id="3" name="Content Placeholder 2"/>
          <p:cNvSpPr>
            <a:spLocks noGrp="1"/>
          </p:cNvSpPr>
          <p:nvPr>
            <p:ph idx="1"/>
          </p:nvPr>
        </p:nvSpPr>
        <p:spPr>
          <a:xfrm>
            <a:off x="457200" y="2359421"/>
            <a:ext cx="3898776" cy="4525963"/>
          </a:xfrm>
        </p:spPr>
        <p:txBody>
          <a:bodyPr>
            <a:normAutofit fontScale="92500" lnSpcReduction="20000"/>
          </a:bodyPr>
          <a:lstStyle/>
          <a:p>
            <a:pPr marL="0" indent="0">
              <a:buNone/>
            </a:pPr>
            <a:r>
              <a:rPr lang="en-IN" sz="1100" dirty="0"/>
              <a:t/>
            </a:r>
            <a:br>
              <a:rPr lang="en-IN" sz="1100" dirty="0"/>
            </a:br>
            <a:r>
              <a:rPr lang="en-IN" sz="1100" dirty="0"/>
              <a:t>import </a:t>
            </a:r>
            <a:r>
              <a:rPr lang="en-IN" sz="1100" dirty="0" err="1"/>
              <a:t>java.awt</a:t>
            </a:r>
            <a:r>
              <a:rPr lang="en-IN" sz="1100" dirty="0"/>
              <a:t>.*;</a:t>
            </a:r>
          </a:p>
          <a:p>
            <a:pPr marL="0" indent="0">
              <a:buNone/>
            </a:pPr>
            <a:r>
              <a:rPr lang="en-IN" sz="1100" dirty="0"/>
              <a:t>import </a:t>
            </a:r>
            <a:r>
              <a:rPr lang="en-IN" sz="1100" dirty="0" err="1"/>
              <a:t>java.awt.event</a:t>
            </a:r>
            <a:r>
              <a:rPr lang="en-IN" sz="1100" dirty="0"/>
              <a:t>.*;</a:t>
            </a:r>
          </a:p>
          <a:p>
            <a:pPr marL="0" indent="0">
              <a:buNone/>
            </a:pPr>
            <a:r>
              <a:rPr lang="en-IN" sz="1100" dirty="0"/>
              <a:t/>
            </a:r>
            <a:br>
              <a:rPr lang="en-IN" sz="1100" dirty="0"/>
            </a:br>
            <a:r>
              <a:rPr lang="en-IN" sz="1100" dirty="0"/>
              <a:t>class </a:t>
            </a:r>
            <a:r>
              <a:rPr lang="en-IN" sz="1100" dirty="0" err="1"/>
              <a:t>TextFieldExample</a:t>
            </a:r>
            <a:r>
              <a:rPr lang="en-IN" sz="1100" dirty="0"/>
              <a:t> {</a:t>
            </a:r>
          </a:p>
          <a:p>
            <a:pPr marL="0" indent="0">
              <a:buNone/>
            </a:pPr>
            <a:r>
              <a:rPr lang="en-IN" sz="1100" dirty="0"/>
              <a:t/>
            </a:r>
            <a:br>
              <a:rPr lang="en-IN" sz="1100" dirty="0"/>
            </a:br>
            <a:r>
              <a:rPr lang="en-IN" sz="1100" dirty="0"/>
              <a:t>    public static void main(String </a:t>
            </a:r>
            <a:r>
              <a:rPr lang="en-IN" sz="1100" dirty="0" err="1"/>
              <a:t>args</a:t>
            </a:r>
            <a:r>
              <a:rPr lang="en-IN" sz="1100" dirty="0"/>
              <a:t>[]) {</a:t>
            </a:r>
          </a:p>
          <a:p>
            <a:pPr marL="0" indent="0">
              <a:buNone/>
            </a:pPr>
            <a:r>
              <a:rPr lang="en-IN" sz="1100" dirty="0"/>
              <a:t>        Frame f = new Frame("</a:t>
            </a:r>
            <a:r>
              <a:rPr lang="en-IN" sz="1100" dirty="0" err="1"/>
              <a:t>TextField</a:t>
            </a:r>
            <a:r>
              <a:rPr lang="en-IN" sz="1100" dirty="0"/>
              <a:t> Example");</a:t>
            </a:r>
          </a:p>
          <a:p>
            <a:pPr marL="0" indent="0">
              <a:buNone/>
            </a:pPr>
            <a:r>
              <a:rPr lang="en-IN" sz="1100" dirty="0"/>
              <a:t>        </a:t>
            </a:r>
            <a:r>
              <a:rPr lang="en-IN" sz="1100" dirty="0" err="1"/>
              <a:t>TextField</a:t>
            </a:r>
            <a:r>
              <a:rPr lang="en-IN" sz="1100" dirty="0"/>
              <a:t> t1, t2;</a:t>
            </a:r>
          </a:p>
          <a:p>
            <a:pPr marL="0" indent="0">
              <a:buNone/>
            </a:pPr>
            <a:r>
              <a:rPr lang="en-IN" sz="1100" dirty="0"/>
              <a:t>        t1 = new </a:t>
            </a:r>
            <a:r>
              <a:rPr lang="en-IN" sz="1100" dirty="0" err="1"/>
              <a:t>TextField</a:t>
            </a:r>
            <a:r>
              <a:rPr lang="en-IN" sz="1100" dirty="0"/>
              <a:t>("Anil Kumar");</a:t>
            </a:r>
          </a:p>
          <a:p>
            <a:pPr marL="0" indent="0">
              <a:buNone/>
            </a:pPr>
            <a:r>
              <a:rPr lang="en-IN" sz="1100" dirty="0"/>
              <a:t>        t1.setBounds(50, 100, 200, 30);</a:t>
            </a:r>
          </a:p>
          <a:p>
            <a:pPr marL="0" indent="0">
              <a:buNone/>
            </a:pPr>
            <a:r>
              <a:rPr lang="en-IN" sz="1100" dirty="0"/>
              <a:t>        t2 = new </a:t>
            </a:r>
            <a:r>
              <a:rPr lang="en-IN" sz="1100" dirty="0" err="1"/>
              <a:t>TextField</a:t>
            </a:r>
            <a:r>
              <a:rPr lang="en-IN" sz="1100" dirty="0"/>
              <a:t>("Hyderabad");</a:t>
            </a:r>
          </a:p>
          <a:p>
            <a:pPr marL="0" indent="0">
              <a:buNone/>
            </a:pPr>
            <a:r>
              <a:rPr lang="en-IN" sz="1100" dirty="0"/>
              <a:t>        t2.setBounds(50, 150, 200, 30);</a:t>
            </a:r>
          </a:p>
          <a:p>
            <a:pPr marL="0" indent="0">
              <a:buNone/>
            </a:pPr>
            <a:r>
              <a:rPr lang="en-IN" sz="1100" dirty="0"/>
              <a:t>        </a:t>
            </a:r>
            <a:r>
              <a:rPr lang="en-IN" sz="1100" dirty="0" err="1"/>
              <a:t>f.add</a:t>
            </a:r>
            <a:r>
              <a:rPr lang="en-IN" sz="1100" dirty="0"/>
              <a:t>(t1);</a:t>
            </a:r>
          </a:p>
          <a:p>
            <a:pPr marL="0" indent="0">
              <a:buNone/>
            </a:pPr>
            <a:r>
              <a:rPr lang="en-IN" sz="1100" dirty="0"/>
              <a:t>        </a:t>
            </a:r>
            <a:r>
              <a:rPr lang="en-IN" sz="1100" dirty="0" err="1"/>
              <a:t>f.add</a:t>
            </a:r>
            <a:r>
              <a:rPr lang="en-IN" sz="1100" dirty="0"/>
              <a:t>(t2);</a:t>
            </a:r>
          </a:p>
          <a:p>
            <a:pPr marL="0" indent="0">
              <a:buNone/>
            </a:pPr>
            <a:r>
              <a:rPr lang="en-IN" sz="1100" dirty="0"/>
              <a:t>        </a:t>
            </a:r>
            <a:r>
              <a:rPr lang="en-IN" sz="1100" dirty="0" err="1"/>
              <a:t>f.setSize</a:t>
            </a:r>
            <a:r>
              <a:rPr lang="en-IN" sz="1100" dirty="0"/>
              <a:t>(400, 400);</a:t>
            </a:r>
          </a:p>
          <a:p>
            <a:pPr marL="0" indent="0">
              <a:buNone/>
            </a:pPr>
            <a:r>
              <a:rPr lang="en-IN" sz="1100" dirty="0"/>
              <a:t>        </a:t>
            </a:r>
            <a:r>
              <a:rPr lang="en-IN" sz="1100" dirty="0" err="1"/>
              <a:t>f.setLayout</a:t>
            </a:r>
            <a:r>
              <a:rPr lang="en-IN" sz="1100" dirty="0"/>
              <a:t>(null);</a:t>
            </a:r>
          </a:p>
          <a:p>
            <a:pPr marL="0" indent="0">
              <a:buNone/>
            </a:pPr>
            <a:r>
              <a:rPr lang="en-IN" sz="1100" dirty="0"/>
              <a:t>        </a:t>
            </a:r>
            <a:r>
              <a:rPr lang="en-IN" sz="1100" dirty="0" err="1"/>
              <a:t>f.setVisible</a:t>
            </a:r>
            <a:r>
              <a:rPr lang="en-IN" sz="1100" dirty="0"/>
              <a:t>(true);</a:t>
            </a:r>
          </a:p>
          <a:p>
            <a:pPr marL="0" indent="0">
              <a:buNone/>
            </a:pPr>
            <a:r>
              <a:rPr lang="en-IN" sz="1100" dirty="0"/>
              <a:t/>
            </a:r>
            <a:br>
              <a:rPr lang="en-IN" sz="1100" dirty="0"/>
            </a:br>
            <a:r>
              <a:rPr lang="en-IN" sz="1100" dirty="0"/>
              <a:t>        </a:t>
            </a:r>
            <a:r>
              <a:rPr lang="en-IN" sz="1100" dirty="0" err="1"/>
              <a:t>f.addWindowListener</a:t>
            </a:r>
            <a:r>
              <a:rPr lang="en-IN" sz="1100" dirty="0"/>
              <a:t>(new </a:t>
            </a:r>
            <a:r>
              <a:rPr lang="en-IN" sz="1100" dirty="0" err="1"/>
              <a:t>WindowAdapter</a:t>
            </a:r>
            <a:r>
              <a:rPr lang="en-IN" sz="1100" dirty="0"/>
              <a:t>() {</a:t>
            </a:r>
          </a:p>
          <a:p>
            <a:pPr marL="0" indent="0">
              <a:buNone/>
            </a:pPr>
            <a:r>
              <a:rPr lang="en-IN" sz="1100" dirty="0"/>
              <a:t>            public void </a:t>
            </a:r>
            <a:r>
              <a:rPr lang="en-IN" sz="1100" dirty="0" err="1"/>
              <a:t>windowClosing</a:t>
            </a:r>
            <a:r>
              <a:rPr lang="en-IN" sz="1100" dirty="0"/>
              <a:t>(</a:t>
            </a:r>
            <a:r>
              <a:rPr lang="en-IN" sz="1100" dirty="0" err="1"/>
              <a:t>WindowEvent</a:t>
            </a:r>
            <a:r>
              <a:rPr lang="en-IN" sz="1100" dirty="0"/>
              <a:t> e) {</a:t>
            </a:r>
          </a:p>
          <a:p>
            <a:pPr marL="0" indent="0">
              <a:buNone/>
            </a:pPr>
            <a:r>
              <a:rPr lang="en-IN" sz="1100" dirty="0"/>
              <a:t>                </a:t>
            </a:r>
            <a:r>
              <a:rPr lang="en-IN" sz="1100" dirty="0" err="1"/>
              <a:t>System.exit</a:t>
            </a:r>
            <a:r>
              <a:rPr lang="en-IN" sz="1100" dirty="0"/>
              <a:t>(0);</a:t>
            </a:r>
          </a:p>
          <a:p>
            <a:pPr marL="0" indent="0">
              <a:buNone/>
            </a:pPr>
            <a:r>
              <a:rPr lang="en-IN" sz="1100" dirty="0"/>
              <a:t>            }</a:t>
            </a:r>
          </a:p>
          <a:p>
            <a:pPr marL="0" indent="0">
              <a:buNone/>
            </a:pPr>
            <a:r>
              <a:rPr lang="en-IN" sz="1100" dirty="0"/>
              <a:t>        });</a:t>
            </a:r>
          </a:p>
          <a:p>
            <a:pPr marL="0" indent="0">
              <a:buNone/>
            </a:pPr>
            <a:r>
              <a:rPr lang="en-IN" sz="1100" dirty="0"/>
              <a:t/>
            </a:r>
            <a:br>
              <a:rPr lang="en-IN" sz="1100" dirty="0"/>
            </a:br>
            <a:r>
              <a:rPr lang="en-IN" sz="1100" dirty="0"/>
              <a:t>    }</a:t>
            </a:r>
          </a:p>
          <a:p>
            <a:pPr marL="0" indent="0">
              <a:buNone/>
            </a:pPr>
            <a:r>
              <a:rPr lang="en-IN" sz="1100" dirty="0"/>
              <a:t>}</a:t>
            </a:r>
          </a:p>
          <a:p>
            <a:pPr marL="0" indent="0">
              <a:buNone/>
            </a:pPr>
            <a:r>
              <a:rPr lang="en-IN" sz="1100" dirty="0"/>
              <a:t/>
            </a:r>
            <a:br>
              <a:rPr lang="en-IN" sz="1100" dirty="0"/>
            </a:br>
            <a:endParaRPr lang="en-IN" sz="1100" dirty="0"/>
          </a:p>
        </p:txBody>
      </p:sp>
      <p:sp>
        <p:nvSpPr>
          <p:cNvPr id="4"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grpSp>
        <p:nvGrpSpPr>
          <p:cNvPr id="5" name="Group 1"/>
          <p:cNvGrpSpPr>
            <a:grpSpLocks/>
          </p:cNvGrpSpPr>
          <p:nvPr/>
        </p:nvGrpSpPr>
        <p:grpSpPr bwMode="auto">
          <a:xfrm>
            <a:off x="3347864" y="2348880"/>
            <a:ext cx="5768975" cy="3357563"/>
            <a:chOff x="0" y="0"/>
            <a:chExt cx="9086" cy="5287"/>
          </a:xfrm>
        </p:grpSpPr>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13" y="741"/>
              <a:ext cx="5895" cy="4545"/>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3"/>
            <p:cNvSpPr>
              <a:spLocks noChangeArrowheads="1"/>
            </p:cNvSpPr>
            <p:nvPr/>
          </p:nvSpPr>
          <p:spPr bwMode="auto">
            <a:xfrm>
              <a:off x="0" y="0"/>
              <a:ext cx="9086" cy="83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8" name="Text Box 2"/>
            <p:cNvSpPr txBox="1">
              <a:spLocks noChangeArrowheads="1"/>
            </p:cNvSpPr>
            <p:nvPr/>
          </p:nvSpPr>
          <p:spPr bwMode="auto">
            <a:xfrm>
              <a:off x="28" y="282"/>
              <a:ext cx="754"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Output:</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pSp>
    </p:spTree>
    <p:extLst>
      <p:ext uri="{BB962C8B-B14F-4D97-AF65-F5344CB8AC3E}">
        <p14:creationId xmlns:p14="http://schemas.microsoft.com/office/powerpoint/2010/main" val="2676321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764704"/>
            <a:ext cx="8229600" cy="1143000"/>
          </a:xfrm>
        </p:spPr>
        <p:txBody>
          <a:bodyPr>
            <a:noAutofit/>
          </a:bodyPr>
          <a:lstStyle/>
          <a:p>
            <a:r>
              <a:rPr lang="en-US" sz="1500" b="1" dirty="0"/>
              <a:t>Java AWT </a:t>
            </a:r>
            <a:r>
              <a:rPr lang="en-US" sz="1500" b="1" dirty="0" err="1"/>
              <a:t>TextArea</a:t>
            </a:r>
            <a:r>
              <a:rPr lang="en-IN" sz="1500" b="1" dirty="0"/>
              <a:t/>
            </a:r>
            <a:br>
              <a:rPr lang="en-IN" sz="1500" b="1" dirty="0"/>
            </a:br>
            <a:r>
              <a:rPr lang="en-US" sz="1500" b="1" dirty="0"/>
              <a:t> </a:t>
            </a:r>
            <a:r>
              <a:rPr lang="en-IN" sz="1500" dirty="0"/>
              <a:t/>
            </a:r>
            <a:br>
              <a:rPr lang="en-IN" sz="1500" dirty="0"/>
            </a:br>
            <a:r>
              <a:rPr lang="en-US" sz="1500" dirty="0"/>
              <a:t>The </a:t>
            </a:r>
            <a:r>
              <a:rPr lang="en-US" sz="1500" u="sng" dirty="0">
                <a:hlinkClick r:id="rId2"/>
              </a:rPr>
              <a:t>object</a:t>
            </a:r>
            <a:r>
              <a:rPr lang="en-US" sz="1500" dirty="0">
                <a:hlinkClick r:id="rId2"/>
              </a:rPr>
              <a:t> </a:t>
            </a:r>
            <a:r>
              <a:rPr lang="en-US" sz="1500" dirty="0"/>
              <a:t>of a </a:t>
            </a:r>
            <a:r>
              <a:rPr lang="en-US" sz="1500" dirty="0" err="1"/>
              <a:t>TextArea</a:t>
            </a:r>
            <a:r>
              <a:rPr lang="en-US" sz="1500" dirty="0"/>
              <a:t> class is a multi line region that displays text. It allows the editing of multiple line text. It inherits </a:t>
            </a:r>
            <a:r>
              <a:rPr lang="en-US" sz="1500" dirty="0" err="1"/>
              <a:t>TextComponent</a:t>
            </a:r>
            <a:r>
              <a:rPr lang="en-US" sz="1500" dirty="0"/>
              <a:t> class.</a:t>
            </a:r>
            <a:r>
              <a:rPr lang="en-IN" sz="1500" dirty="0"/>
              <a:t/>
            </a:r>
            <a:br>
              <a:rPr lang="en-IN" sz="1500" dirty="0"/>
            </a:br>
            <a:r>
              <a:rPr lang="en-US" sz="1500" dirty="0"/>
              <a:t> </a:t>
            </a:r>
            <a:r>
              <a:rPr lang="en-IN" sz="1500" dirty="0"/>
              <a:t/>
            </a:r>
            <a:br>
              <a:rPr lang="en-IN" sz="1500" dirty="0"/>
            </a:br>
            <a:r>
              <a:rPr lang="en-US" sz="1500" dirty="0"/>
              <a:t>AWT </a:t>
            </a:r>
            <a:r>
              <a:rPr lang="en-US" sz="1500" dirty="0" err="1"/>
              <a:t>TextArea</a:t>
            </a:r>
            <a:r>
              <a:rPr lang="en-US" sz="1500" dirty="0"/>
              <a:t> Class Declaration</a:t>
            </a:r>
            <a:r>
              <a:rPr lang="en-IN" sz="1500" dirty="0"/>
              <a:t/>
            </a:r>
            <a:br>
              <a:rPr lang="en-IN" sz="1500" dirty="0"/>
            </a:br>
            <a:r>
              <a:rPr lang="en-US" sz="1500" b="1" dirty="0">
                <a:solidFill>
                  <a:schemeClr val="tx2">
                    <a:lumMod val="60000"/>
                    <a:lumOff val="40000"/>
                  </a:schemeClr>
                </a:solidFill>
              </a:rPr>
              <a:t>public class </a:t>
            </a:r>
            <a:r>
              <a:rPr lang="en-US" sz="1500" dirty="0" err="1">
                <a:solidFill>
                  <a:schemeClr val="tx2">
                    <a:lumMod val="60000"/>
                    <a:lumOff val="40000"/>
                  </a:schemeClr>
                </a:solidFill>
              </a:rPr>
              <a:t>TextArea</a:t>
            </a:r>
            <a:r>
              <a:rPr lang="en-US" sz="1500" dirty="0">
                <a:solidFill>
                  <a:schemeClr val="tx2">
                    <a:lumMod val="60000"/>
                    <a:lumOff val="40000"/>
                  </a:schemeClr>
                </a:solidFill>
              </a:rPr>
              <a:t> </a:t>
            </a:r>
            <a:r>
              <a:rPr lang="en-US" sz="1500" b="1" dirty="0">
                <a:solidFill>
                  <a:schemeClr val="tx2">
                    <a:lumMod val="60000"/>
                    <a:lumOff val="40000"/>
                  </a:schemeClr>
                </a:solidFill>
              </a:rPr>
              <a:t>extends </a:t>
            </a:r>
            <a:r>
              <a:rPr lang="en-US" sz="1500" dirty="0" err="1">
                <a:solidFill>
                  <a:schemeClr val="tx2">
                    <a:lumMod val="60000"/>
                    <a:lumOff val="40000"/>
                  </a:schemeClr>
                </a:solidFill>
              </a:rPr>
              <a:t>TextComponent</a:t>
            </a:r>
            <a:endParaRPr lang="en-IN" sz="1500" dirty="0">
              <a:solidFill>
                <a:schemeClr val="tx2">
                  <a:lumMod val="60000"/>
                  <a:lumOff val="40000"/>
                </a:schemeClr>
              </a:solidFill>
            </a:endParaRPr>
          </a:p>
        </p:txBody>
      </p:sp>
      <p:sp>
        <p:nvSpPr>
          <p:cNvPr id="3" name="Content Placeholder 2"/>
          <p:cNvSpPr>
            <a:spLocks noGrp="1"/>
          </p:cNvSpPr>
          <p:nvPr>
            <p:ph idx="1"/>
          </p:nvPr>
        </p:nvSpPr>
        <p:spPr>
          <a:xfrm>
            <a:off x="457200" y="2359421"/>
            <a:ext cx="3898776" cy="4525963"/>
          </a:xfrm>
        </p:spPr>
        <p:txBody>
          <a:bodyPr>
            <a:normAutofit fontScale="92500" lnSpcReduction="10000"/>
          </a:bodyPr>
          <a:lstStyle/>
          <a:p>
            <a:pPr marL="0" indent="0">
              <a:buNone/>
            </a:pPr>
            <a:r>
              <a:rPr lang="en-IN" sz="1100" dirty="0"/>
              <a:t/>
            </a:r>
            <a:br>
              <a:rPr lang="en-IN" sz="1100" dirty="0"/>
            </a:br>
            <a:r>
              <a:rPr lang="en-IN" sz="1100" dirty="0"/>
              <a:t>import </a:t>
            </a:r>
            <a:r>
              <a:rPr lang="en-IN" sz="1100" dirty="0" err="1"/>
              <a:t>java.awt</a:t>
            </a:r>
            <a:r>
              <a:rPr lang="en-IN" sz="1100" dirty="0"/>
              <a:t>.*;</a:t>
            </a:r>
          </a:p>
          <a:p>
            <a:pPr marL="0" indent="0">
              <a:buNone/>
            </a:pPr>
            <a:r>
              <a:rPr lang="en-IN" sz="1100" dirty="0"/>
              <a:t>import </a:t>
            </a:r>
            <a:r>
              <a:rPr lang="en-IN" sz="1100" dirty="0" err="1"/>
              <a:t>java.awt.event</a:t>
            </a:r>
            <a:r>
              <a:rPr lang="en-IN" sz="1100" dirty="0"/>
              <a:t>.*;</a:t>
            </a:r>
          </a:p>
          <a:p>
            <a:pPr marL="0" indent="0">
              <a:buNone/>
            </a:pPr>
            <a:r>
              <a:rPr lang="en-IN" sz="1100" dirty="0"/>
              <a:t/>
            </a:r>
            <a:br>
              <a:rPr lang="en-IN" sz="1100" dirty="0"/>
            </a:br>
            <a:r>
              <a:rPr lang="en-IN" sz="1100" dirty="0"/>
              <a:t>public class </a:t>
            </a:r>
            <a:r>
              <a:rPr lang="en-IN" sz="1100" dirty="0" err="1"/>
              <a:t>TextAreaExample</a:t>
            </a:r>
            <a:r>
              <a:rPr lang="en-IN" sz="1100" dirty="0"/>
              <a:t> {</a:t>
            </a:r>
          </a:p>
          <a:p>
            <a:pPr marL="0" indent="0">
              <a:buNone/>
            </a:pPr>
            <a:r>
              <a:rPr lang="en-IN" sz="1100" dirty="0"/>
              <a:t/>
            </a:r>
            <a:br>
              <a:rPr lang="en-IN" sz="1100" dirty="0"/>
            </a:br>
            <a:r>
              <a:rPr lang="en-IN" sz="1100" dirty="0"/>
              <a:t>    </a:t>
            </a:r>
            <a:r>
              <a:rPr lang="en-IN" sz="1100" dirty="0" err="1"/>
              <a:t>TextAreaExample</a:t>
            </a:r>
            <a:r>
              <a:rPr lang="en-IN" sz="1100" dirty="0"/>
              <a:t>() {</a:t>
            </a:r>
          </a:p>
          <a:p>
            <a:pPr marL="0" indent="0">
              <a:buNone/>
            </a:pPr>
            <a:r>
              <a:rPr lang="en-IN" sz="1100" dirty="0"/>
              <a:t>        Frame f = new Frame();</a:t>
            </a:r>
          </a:p>
          <a:p>
            <a:pPr marL="0" indent="0">
              <a:buNone/>
            </a:pPr>
            <a:r>
              <a:rPr lang="en-IN" sz="1100" dirty="0"/>
              <a:t>        </a:t>
            </a:r>
            <a:r>
              <a:rPr lang="en-IN" sz="1100" dirty="0" err="1"/>
              <a:t>TextArea</a:t>
            </a:r>
            <a:r>
              <a:rPr lang="en-IN" sz="1100" dirty="0"/>
              <a:t> area = new </a:t>
            </a:r>
            <a:r>
              <a:rPr lang="en-IN" sz="1100" dirty="0" err="1"/>
              <a:t>TextArea</a:t>
            </a:r>
            <a:r>
              <a:rPr lang="en-IN" sz="1100" dirty="0"/>
              <a:t>("Welcome to BVRIT HYDERABAD");</a:t>
            </a:r>
          </a:p>
          <a:p>
            <a:pPr marL="0" indent="0">
              <a:buNone/>
            </a:pPr>
            <a:r>
              <a:rPr lang="en-IN" sz="1100" dirty="0"/>
              <a:t>        </a:t>
            </a:r>
            <a:r>
              <a:rPr lang="en-IN" sz="1100" dirty="0" err="1"/>
              <a:t>area.setBounds</a:t>
            </a:r>
            <a:r>
              <a:rPr lang="en-IN" sz="1100" dirty="0"/>
              <a:t>(50, 100, 300, 100);</a:t>
            </a:r>
          </a:p>
          <a:p>
            <a:pPr marL="0" indent="0">
              <a:buNone/>
            </a:pPr>
            <a:r>
              <a:rPr lang="en-IN" sz="1100" dirty="0"/>
              <a:t>        </a:t>
            </a:r>
            <a:r>
              <a:rPr lang="en-IN" sz="1100" dirty="0" err="1"/>
              <a:t>f.add</a:t>
            </a:r>
            <a:r>
              <a:rPr lang="en-IN" sz="1100" dirty="0"/>
              <a:t>(area);</a:t>
            </a:r>
          </a:p>
          <a:p>
            <a:pPr marL="0" indent="0">
              <a:buNone/>
            </a:pPr>
            <a:r>
              <a:rPr lang="en-IN" sz="1100" dirty="0"/>
              <a:t>        </a:t>
            </a:r>
            <a:r>
              <a:rPr lang="en-IN" sz="1100" dirty="0" err="1"/>
              <a:t>f.setSize</a:t>
            </a:r>
            <a:r>
              <a:rPr lang="en-IN" sz="1100" dirty="0"/>
              <a:t>(400, 400);</a:t>
            </a:r>
          </a:p>
          <a:p>
            <a:pPr marL="0" indent="0">
              <a:buNone/>
            </a:pPr>
            <a:r>
              <a:rPr lang="en-IN" sz="1100" dirty="0"/>
              <a:t>        </a:t>
            </a:r>
            <a:r>
              <a:rPr lang="en-IN" sz="1100" dirty="0" err="1"/>
              <a:t>f.setLayout</a:t>
            </a:r>
            <a:r>
              <a:rPr lang="en-IN" sz="1100" dirty="0"/>
              <a:t>(null);</a:t>
            </a:r>
          </a:p>
          <a:p>
            <a:pPr marL="0" indent="0">
              <a:buNone/>
            </a:pPr>
            <a:r>
              <a:rPr lang="en-IN" sz="1100" dirty="0"/>
              <a:t>        </a:t>
            </a:r>
            <a:r>
              <a:rPr lang="en-IN" sz="1100" dirty="0" err="1"/>
              <a:t>f.setVisible</a:t>
            </a:r>
            <a:r>
              <a:rPr lang="en-IN" sz="1100" dirty="0"/>
              <a:t>(true);</a:t>
            </a:r>
          </a:p>
          <a:p>
            <a:pPr marL="0" indent="0">
              <a:buNone/>
            </a:pPr>
            <a:r>
              <a:rPr lang="en-IN" sz="1100" dirty="0"/>
              <a:t>        </a:t>
            </a:r>
            <a:r>
              <a:rPr lang="en-IN" sz="1100" dirty="0" err="1"/>
              <a:t>f.addWindowListener</a:t>
            </a:r>
            <a:r>
              <a:rPr lang="en-IN" sz="1100" dirty="0"/>
              <a:t>(new </a:t>
            </a:r>
            <a:r>
              <a:rPr lang="en-IN" sz="1100" dirty="0" err="1"/>
              <a:t>WindowAdapter</a:t>
            </a:r>
            <a:r>
              <a:rPr lang="en-IN" sz="1100" dirty="0"/>
              <a:t>() {</a:t>
            </a:r>
          </a:p>
          <a:p>
            <a:pPr marL="0" indent="0">
              <a:buNone/>
            </a:pPr>
            <a:r>
              <a:rPr lang="en-IN" sz="1100" dirty="0"/>
              <a:t>            public void </a:t>
            </a:r>
            <a:r>
              <a:rPr lang="en-IN" sz="1100" dirty="0" err="1"/>
              <a:t>windowClosing</a:t>
            </a:r>
            <a:r>
              <a:rPr lang="en-IN" sz="1100" dirty="0"/>
              <a:t>(</a:t>
            </a:r>
            <a:r>
              <a:rPr lang="en-IN" sz="1100" dirty="0" err="1"/>
              <a:t>WindowEvent</a:t>
            </a:r>
            <a:r>
              <a:rPr lang="en-IN" sz="1100" dirty="0"/>
              <a:t> e) {</a:t>
            </a:r>
          </a:p>
          <a:p>
            <a:pPr marL="0" indent="0">
              <a:buNone/>
            </a:pPr>
            <a:r>
              <a:rPr lang="en-IN" sz="1100" dirty="0"/>
              <a:t>                </a:t>
            </a:r>
            <a:r>
              <a:rPr lang="en-IN" sz="1100" dirty="0" err="1"/>
              <a:t>System.exit</a:t>
            </a:r>
            <a:r>
              <a:rPr lang="en-IN" sz="1100" dirty="0"/>
              <a:t>(0);</a:t>
            </a:r>
          </a:p>
          <a:p>
            <a:pPr marL="0" indent="0">
              <a:buNone/>
            </a:pPr>
            <a:r>
              <a:rPr lang="en-IN" sz="1100" dirty="0"/>
              <a:t>            }</a:t>
            </a:r>
          </a:p>
          <a:p>
            <a:pPr marL="0" indent="0">
              <a:buNone/>
            </a:pPr>
            <a:r>
              <a:rPr lang="en-IN" sz="1100" dirty="0"/>
              <a:t>        });</a:t>
            </a:r>
          </a:p>
          <a:p>
            <a:pPr marL="0" indent="0">
              <a:buNone/>
            </a:pPr>
            <a:r>
              <a:rPr lang="en-IN" sz="1100" dirty="0"/>
              <a:t>    }</a:t>
            </a:r>
          </a:p>
          <a:p>
            <a:pPr marL="0" indent="0">
              <a:buNone/>
            </a:pPr>
            <a:r>
              <a:rPr lang="en-IN" sz="1100" dirty="0"/>
              <a:t/>
            </a:r>
            <a:br>
              <a:rPr lang="en-IN" sz="1100" dirty="0"/>
            </a:br>
            <a:r>
              <a:rPr lang="en-IN" sz="1100" dirty="0"/>
              <a:t>    public static void main(String </a:t>
            </a:r>
            <a:r>
              <a:rPr lang="en-IN" sz="1100" dirty="0" err="1"/>
              <a:t>args</a:t>
            </a:r>
            <a:r>
              <a:rPr lang="en-IN" sz="1100" dirty="0"/>
              <a:t>[]) {</a:t>
            </a:r>
          </a:p>
          <a:p>
            <a:pPr marL="0" indent="0">
              <a:buNone/>
            </a:pPr>
            <a:r>
              <a:rPr lang="en-IN" sz="1100" dirty="0"/>
              <a:t>        new </a:t>
            </a:r>
            <a:r>
              <a:rPr lang="en-IN" sz="1100" dirty="0" err="1"/>
              <a:t>TextAreaExample</a:t>
            </a:r>
            <a:r>
              <a:rPr lang="en-IN" sz="1100" dirty="0"/>
              <a:t>();</a:t>
            </a:r>
          </a:p>
          <a:p>
            <a:pPr marL="0" indent="0">
              <a:buNone/>
            </a:pPr>
            <a:r>
              <a:rPr lang="en-IN" sz="1100" dirty="0"/>
              <a:t>    }</a:t>
            </a:r>
          </a:p>
          <a:p>
            <a:pPr marL="0" indent="0">
              <a:buNone/>
            </a:pPr>
            <a:r>
              <a:rPr lang="en-IN" sz="1100" dirty="0"/>
              <a:t>}</a:t>
            </a:r>
          </a:p>
          <a:p>
            <a:pPr marL="0" indent="0">
              <a:buNone/>
            </a:pPr>
            <a:r>
              <a:rPr lang="en-IN" sz="1100" dirty="0"/>
              <a:t/>
            </a:r>
            <a:br>
              <a:rPr lang="en-IN" sz="1100" dirty="0"/>
            </a:br>
            <a:endParaRPr lang="en-IN" sz="1100" dirty="0"/>
          </a:p>
        </p:txBody>
      </p:sp>
      <p:sp>
        <p:nvSpPr>
          <p:cNvPr id="4"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pic>
        <p:nvPicPr>
          <p:cNvPr id="9" name="image17.png"/>
          <p:cNvPicPr/>
          <p:nvPr/>
        </p:nvPicPr>
        <p:blipFill>
          <a:blip r:embed="rId3" cstate="print"/>
          <a:stretch>
            <a:fillRect/>
          </a:stretch>
        </p:blipFill>
        <p:spPr>
          <a:xfrm>
            <a:off x="4759627" y="2708920"/>
            <a:ext cx="3600400" cy="2952328"/>
          </a:xfrm>
          <a:prstGeom prst="rect">
            <a:avLst/>
          </a:prstGeom>
        </p:spPr>
      </p:pic>
    </p:spTree>
    <p:extLst>
      <p:ext uri="{BB962C8B-B14F-4D97-AF65-F5344CB8AC3E}">
        <p14:creationId xmlns:p14="http://schemas.microsoft.com/office/powerpoint/2010/main" val="25797041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764704"/>
            <a:ext cx="8229600" cy="1143000"/>
          </a:xfrm>
        </p:spPr>
        <p:txBody>
          <a:bodyPr>
            <a:noAutofit/>
          </a:bodyPr>
          <a:lstStyle/>
          <a:p>
            <a:r>
              <a:rPr lang="en-US" sz="1500" b="1" dirty="0"/>
              <a:t>Java AWT Checkbox</a:t>
            </a:r>
            <a:r>
              <a:rPr lang="en-IN" sz="1500" b="1" dirty="0"/>
              <a:t/>
            </a:r>
            <a:br>
              <a:rPr lang="en-IN" sz="1500" b="1" dirty="0"/>
            </a:br>
            <a:r>
              <a:rPr lang="en-US" sz="1500" b="1" dirty="0"/>
              <a:t> </a:t>
            </a:r>
            <a:r>
              <a:rPr lang="en-IN" sz="1500" dirty="0"/>
              <a:t/>
            </a:r>
            <a:br>
              <a:rPr lang="en-IN" sz="1500" dirty="0"/>
            </a:br>
            <a:r>
              <a:rPr lang="en-US" sz="1500" dirty="0"/>
              <a:t>The Checkbox class is used to create a checkbox. It is used to turn an option on (true) or off (false). Clicking on a Checkbox changes its state from "on" to "off" or from "off" to "on".</a:t>
            </a:r>
            <a:r>
              <a:rPr lang="en-IN" sz="1500" dirty="0"/>
              <a:t/>
            </a:r>
            <a:br>
              <a:rPr lang="en-IN" sz="1500" dirty="0"/>
            </a:br>
            <a:r>
              <a:rPr lang="en-US" sz="1500" dirty="0"/>
              <a:t> </a:t>
            </a:r>
            <a:r>
              <a:rPr lang="en-IN" sz="1500" dirty="0"/>
              <a:t/>
            </a:r>
            <a:br>
              <a:rPr lang="en-IN" sz="1500" dirty="0"/>
            </a:br>
            <a:r>
              <a:rPr lang="en-US" sz="1500" dirty="0"/>
              <a:t>AWT Checkbox Class Declaration</a:t>
            </a:r>
            <a:r>
              <a:rPr lang="en-IN" sz="1500" dirty="0"/>
              <a:t/>
            </a:r>
            <a:br>
              <a:rPr lang="en-IN" sz="1500" dirty="0"/>
            </a:br>
            <a:r>
              <a:rPr lang="en-US" sz="1500" b="1" dirty="0">
                <a:solidFill>
                  <a:schemeClr val="tx2">
                    <a:lumMod val="60000"/>
                    <a:lumOff val="40000"/>
                  </a:schemeClr>
                </a:solidFill>
              </a:rPr>
              <a:t>public class </a:t>
            </a:r>
            <a:r>
              <a:rPr lang="en-US" sz="1500" dirty="0">
                <a:solidFill>
                  <a:schemeClr val="tx2">
                    <a:lumMod val="60000"/>
                    <a:lumOff val="40000"/>
                  </a:schemeClr>
                </a:solidFill>
              </a:rPr>
              <a:t>Checkbox </a:t>
            </a:r>
            <a:r>
              <a:rPr lang="en-US" sz="1500" b="1" dirty="0">
                <a:solidFill>
                  <a:schemeClr val="tx2">
                    <a:lumMod val="60000"/>
                    <a:lumOff val="40000"/>
                  </a:schemeClr>
                </a:solidFill>
              </a:rPr>
              <a:t>extends </a:t>
            </a:r>
            <a:r>
              <a:rPr lang="en-US" sz="1500" dirty="0">
                <a:solidFill>
                  <a:schemeClr val="tx2">
                    <a:lumMod val="60000"/>
                    <a:lumOff val="40000"/>
                  </a:schemeClr>
                </a:solidFill>
              </a:rPr>
              <a:t>Component </a:t>
            </a:r>
            <a:r>
              <a:rPr lang="en-US" sz="1500" b="1" dirty="0">
                <a:solidFill>
                  <a:schemeClr val="tx2">
                    <a:lumMod val="60000"/>
                    <a:lumOff val="40000"/>
                  </a:schemeClr>
                </a:solidFill>
              </a:rPr>
              <a:t>implements </a:t>
            </a:r>
            <a:r>
              <a:rPr lang="en-US" sz="1500" dirty="0" err="1">
                <a:solidFill>
                  <a:schemeClr val="tx2">
                    <a:lumMod val="60000"/>
                    <a:lumOff val="40000"/>
                  </a:schemeClr>
                </a:solidFill>
              </a:rPr>
              <a:t>ItemSelectable</a:t>
            </a:r>
            <a:r>
              <a:rPr lang="en-US" sz="1500" dirty="0">
                <a:solidFill>
                  <a:schemeClr val="tx2">
                    <a:lumMod val="60000"/>
                    <a:lumOff val="40000"/>
                  </a:schemeClr>
                </a:solidFill>
              </a:rPr>
              <a:t>, Accessible </a:t>
            </a:r>
            <a:endParaRPr lang="en-IN" sz="1500" dirty="0">
              <a:solidFill>
                <a:schemeClr val="tx2">
                  <a:lumMod val="60000"/>
                  <a:lumOff val="40000"/>
                </a:schemeClr>
              </a:solidFill>
            </a:endParaRPr>
          </a:p>
        </p:txBody>
      </p:sp>
      <p:sp>
        <p:nvSpPr>
          <p:cNvPr id="3" name="Content Placeholder 2"/>
          <p:cNvSpPr>
            <a:spLocks noGrp="1"/>
          </p:cNvSpPr>
          <p:nvPr>
            <p:ph idx="1"/>
          </p:nvPr>
        </p:nvSpPr>
        <p:spPr>
          <a:xfrm>
            <a:off x="457200" y="2287413"/>
            <a:ext cx="3898776" cy="4525963"/>
          </a:xfrm>
        </p:spPr>
        <p:txBody>
          <a:bodyPr>
            <a:normAutofit fontScale="70000" lnSpcReduction="20000"/>
          </a:bodyPr>
          <a:lstStyle/>
          <a:p>
            <a:pPr marL="0" indent="0">
              <a:buNone/>
            </a:pPr>
            <a:r>
              <a:rPr lang="en-IN" sz="1100" dirty="0"/>
              <a:t/>
            </a:r>
            <a:br>
              <a:rPr lang="en-IN" sz="1100" dirty="0"/>
            </a:br>
            <a:r>
              <a:rPr lang="en-IN" sz="1100" dirty="0"/>
              <a:t>import </a:t>
            </a:r>
            <a:r>
              <a:rPr lang="en-IN" sz="1100" dirty="0" err="1"/>
              <a:t>java.awt</a:t>
            </a:r>
            <a:r>
              <a:rPr lang="en-IN" sz="1100" dirty="0"/>
              <a:t>.*;</a:t>
            </a:r>
          </a:p>
          <a:p>
            <a:pPr marL="0" indent="0">
              <a:buNone/>
            </a:pPr>
            <a:r>
              <a:rPr lang="en-IN" sz="1100" dirty="0"/>
              <a:t>import </a:t>
            </a:r>
            <a:r>
              <a:rPr lang="en-IN" sz="1100" dirty="0" err="1"/>
              <a:t>java.awt.event</a:t>
            </a:r>
            <a:r>
              <a:rPr lang="en-IN" sz="1100" dirty="0"/>
              <a:t>.*;</a:t>
            </a:r>
          </a:p>
          <a:p>
            <a:pPr marL="0" indent="0">
              <a:buNone/>
            </a:pPr>
            <a:r>
              <a:rPr lang="en-IN" sz="1100" dirty="0"/>
              <a:t/>
            </a:r>
            <a:br>
              <a:rPr lang="en-IN" sz="1100" dirty="0"/>
            </a:br>
            <a:r>
              <a:rPr lang="en-IN" sz="1100" dirty="0"/>
              <a:t>public class </a:t>
            </a:r>
            <a:r>
              <a:rPr lang="en-IN" sz="1100" dirty="0" err="1"/>
              <a:t>CheckboxExample</a:t>
            </a:r>
            <a:r>
              <a:rPr lang="en-IN" sz="1100" dirty="0"/>
              <a:t> {</a:t>
            </a:r>
          </a:p>
          <a:p>
            <a:pPr marL="0" indent="0">
              <a:buNone/>
            </a:pPr>
            <a:r>
              <a:rPr lang="en-IN" sz="1100" dirty="0"/>
              <a:t/>
            </a:r>
            <a:br>
              <a:rPr lang="en-IN" sz="1100" dirty="0"/>
            </a:br>
            <a:r>
              <a:rPr lang="en-IN" sz="1100" dirty="0"/>
              <a:t>    </a:t>
            </a:r>
            <a:r>
              <a:rPr lang="en-IN" sz="1100" dirty="0" err="1"/>
              <a:t>CheckboxExample</a:t>
            </a:r>
            <a:r>
              <a:rPr lang="en-IN" sz="1100" dirty="0"/>
              <a:t>() {</a:t>
            </a:r>
          </a:p>
          <a:p>
            <a:pPr marL="0" indent="0">
              <a:buNone/>
            </a:pPr>
            <a:r>
              <a:rPr lang="en-IN" sz="1100" dirty="0"/>
              <a:t>        Frame f = new Frame("Checkbox Example");</a:t>
            </a:r>
          </a:p>
          <a:p>
            <a:pPr marL="0" indent="0">
              <a:buNone/>
            </a:pPr>
            <a:r>
              <a:rPr lang="en-IN" sz="1100" dirty="0"/>
              <a:t>        Checkbox checkbox1 = new Checkbox("C++");</a:t>
            </a:r>
          </a:p>
          <a:p>
            <a:pPr marL="0" indent="0">
              <a:buNone/>
            </a:pPr>
            <a:r>
              <a:rPr lang="en-IN" sz="1100" dirty="0"/>
              <a:t>        checkbox1.setBounds(100, 100, 50, 50);</a:t>
            </a:r>
          </a:p>
          <a:p>
            <a:pPr marL="0" indent="0">
              <a:buNone/>
            </a:pPr>
            <a:r>
              <a:rPr lang="en-IN" sz="1100" dirty="0"/>
              <a:t>        Checkbox checkbox2 = new Checkbox("Java", true);</a:t>
            </a:r>
          </a:p>
          <a:p>
            <a:pPr marL="0" indent="0">
              <a:buNone/>
            </a:pPr>
            <a:r>
              <a:rPr lang="en-IN" sz="1100" dirty="0"/>
              <a:t>        checkbox2.setBounds(100, 150, 50, 50);</a:t>
            </a:r>
          </a:p>
          <a:p>
            <a:pPr marL="0" indent="0">
              <a:buNone/>
            </a:pPr>
            <a:r>
              <a:rPr lang="en-IN" sz="1100" dirty="0"/>
              <a:t>        Checkbox checkbox3 = new Checkbox("Python");</a:t>
            </a:r>
          </a:p>
          <a:p>
            <a:pPr marL="0" indent="0">
              <a:buNone/>
            </a:pPr>
            <a:r>
              <a:rPr lang="en-IN" sz="1100" dirty="0"/>
              <a:t>        checkbox3.setBounds(100, 200, 70, 50);</a:t>
            </a:r>
          </a:p>
          <a:p>
            <a:pPr marL="0" indent="0">
              <a:buNone/>
            </a:pPr>
            <a:r>
              <a:rPr lang="en-IN" sz="1100" dirty="0"/>
              <a:t>        Checkbox checkbox4 = new Checkbox("Haskell", true);</a:t>
            </a:r>
          </a:p>
          <a:p>
            <a:pPr marL="0" indent="0">
              <a:buNone/>
            </a:pPr>
            <a:r>
              <a:rPr lang="en-IN" sz="1100" dirty="0"/>
              <a:t>        checkbox4.setBounds(100, 250, 70, 50);</a:t>
            </a:r>
          </a:p>
          <a:p>
            <a:pPr marL="0" indent="0">
              <a:buNone/>
            </a:pPr>
            <a:r>
              <a:rPr lang="en-IN" sz="1100" dirty="0"/>
              <a:t>        </a:t>
            </a:r>
            <a:r>
              <a:rPr lang="en-IN" sz="1100" dirty="0" err="1"/>
              <a:t>f.add</a:t>
            </a:r>
            <a:r>
              <a:rPr lang="en-IN" sz="1100" dirty="0"/>
              <a:t>(checkbox1);</a:t>
            </a:r>
          </a:p>
          <a:p>
            <a:pPr marL="0" indent="0">
              <a:buNone/>
            </a:pPr>
            <a:r>
              <a:rPr lang="en-IN" sz="1100" dirty="0"/>
              <a:t>        </a:t>
            </a:r>
            <a:r>
              <a:rPr lang="en-IN" sz="1100" dirty="0" err="1"/>
              <a:t>f.add</a:t>
            </a:r>
            <a:r>
              <a:rPr lang="en-IN" sz="1100" dirty="0"/>
              <a:t>(checkbox2);</a:t>
            </a:r>
          </a:p>
          <a:p>
            <a:pPr marL="0" indent="0">
              <a:buNone/>
            </a:pPr>
            <a:r>
              <a:rPr lang="en-IN" sz="1100" dirty="0"/>
              <a:t>        </a:t>
            </a:r>
            <a:r>
              <a:rPr lang="en-IN" sz="1100" dirty="0" err="1"/>
              <a:t>f.add</a:t>
            </a:r>
            <a:r>
              <a:rPr lang="en-IN" sz="1100" dirty="0"/>
              <a:t>(checkbox3);</a:t>
            </a:r>
          </a:p>
          <a:p>
            <a:pPr marL="0" indent="0">
              <a:buNone/>
            </a:pPr>
            <a:r>
              <a:rPr lang="en-IN" sz="1100" dirty="0"/>
              <a:t>        </a:t>
            </a:r>
            <a:r>
              <a:rPr lang="en-IN" sz="1100" dirty="0" err="1"/>
              <a:t>f.add</a:t>
            </a:r>
            <a:r>
              <a:rPr lang="en-IN" sz="1100" dirty="0"/>
              <a:t>(checkbox4);</a:t>
            </a:r>
          </a:p>
          <a:p>
            <a:pPr marL="0" indent="0">
              <a:buNone/>
            </a:pPr>
            <a:r>
              <a:rPr lang="en-IN" sz="1100" dirty="0"/>
              <a:t>        </a:t>
            </a:r>
            <a:r>
              <a:rPr lang="en-IN" sz="1100" dirty="0" err="1"/>
              <a:t>f.setSize</a:t>
            </a:r>
            <a:r>
              <a:rPr lang="en-IN" sz="1100" dirty="0"/>
              <a:t>(400, 400);</a:t>
            </a:r>
          </a:p>
          <a:p>
            <a:pPr marL="0" indent="0">
              <a:buNone/>
            </a:pPr>
            <a:r>
              <a:rPr lang="en-IN" sz="1100" dirty="0"/>
              <a:t>        </a:t>
            </a:r>
            <a:r>
              <a:rPr lang="en-IN" sz="1100" dirty="0" err="1"/>
              <a:t>f.setLayout</a:t>
            </a:r>
            <a:r>
              <a:rPr lang="en-IN" sz="1100" dirty="0"/>
              <a:t>(null);</a:t>
            </a:r>
          </a:p>
          <a:p>
            <a:pPr marL="0" indent="0">
              <a:buNone/>
            </a:pPr>
            <a:r>
              <a:rPr lang="en-IN" sz="1100" dirty="0"/>
              <a:t>        </a:t>
            </a:r>
            <a:r>
              <a:rPr lang="en-IN" sz="1100" dirty="0" err="1"/>
              <a:t>f.setVisible</a:t>
            </a:r>
            <a:r>
              <a:rPr lang="en-IN" sz="1100" dirty="0"/>
              <a:t>(true);</a:t>
            </a:r>
          </a:p>
          <a:p>
            <a:pPr marL="0" indent="0">
              <a:buNone/>
            </a:pPr>
            <a:r>
              <a:rPr lang="en-IN" sz="1100" dirty="0"/>
              <a:t/>
            </a:r>
            <a:br>
              <a:rPr lang="en-IN" sz="1100" dirty="0"/>
            </a:br>
            <a:r>
              <a:rPr lang="en-IN" sz="1100" dirty="0"/>
              <a:t>        </a:t>
            </a:r>
            <a:r>
              <a:rPr lang="en-IN" sz="1100" dirty="0" err="1"/>
              <a:t>f.addWindowListener</a:t>
            </a:r>
            <a:r>
              <a:rPr lang="en-IN" sz="1100" dirty="0"/>
              <a:t>(new </a:t>
            </a:r>
            <a:r>
              <a:rPr lang="en-IN" sz="1100" dirty="0" err="1"/>
              <a:t>WindowAdapter</a:t>
            </a:r>
            <a:r>
              <a:rPr lang="en-IN" sz="1100" dirty="0"/>
              <a:t>() {</a:t>
            </a:r>
          </a:p>
          <a:p>
            <a:pPr marL="0" indent="0">
              <a:buNone/>
            </a:pPr>
            <a:r>
              <a:rPr lang="en-IN" sz="1100" dirty="0"/>
              <a:t>            public void </a:t>
            </a:r>
            <a:r>
              <a:rPr lang="en-IN" sz="1100" dirty="0" err="1"/>
              <a:t>windowClosing</a:t>
            </a:r>
            <a:r>
              <a:rPr lang="en-IN" sz="1100" dirty="0"/>
              <a:t>(</a:t>
            </a:r>
            <a:r>
              <a:rPr lang="en-IN" sz="1100" dirty="0" err="1"/>
              <a:t>WindowEvent</a:t>
            </a:r>
            <a:r>
              <a:rPr lang="en-IN" sz="1100" dirty="0"/>
              <a:t> e) {</a:t>
            </a:r>
          </a:p>
          <a:p>
            <a:pPr marL="0" indent="0">
              <a:buNone/>
            </a:pPr>
            <a:r>
              <a:rPr lang="en-IN" sz="1100" dirty="0"/>
              <a:t>                </a:t>
            </a:r>
            <a:r>
              <a:rPr lang="en-IN" sz="1100" dirty="0" err="1"/>
              <a:t>System.exit</a:t>
            </a:r>
            <a:r>
              <a:rPr lang="en-IN" sz="1100" dirty="0"/>
              <a:t>(0);</a:t>
            </a:r>
          </a:p>
          <a:p>
            <a:pPr marL="0" indent="0">
              <a:buNone/>
            </a:pPr>
            <a:r>
              <a:rPr lang="en-IN" sz="1100" dirty="0"/>
              <a:t>            }</a:t>
            </a:r>
          </a:p>
          <a:p>
            <a:pPr marL="0" indent="0">
              <a:buNone/>
            </a:pPr>
            <a:r>
              <a:rPr lang="en-IN" sz="1100" dirty="0"/>
              <a:t>        });</a:t>
            </a:r>
          </a:p>
          <a:p>
            <a:pPr marL="0" indent="0">
              <a:buNone/>
            </a:pPr>
            <a:r>
              <a:rPr lang="en-IN" sz="1100" dirty="0"/>
              <a:t>    }</a:t>
            </a:r>
          </a:p>
          <a:p>
            <a:pPr marL="0" indent="0">
              <a:buNone/>
            </a:pPr>
            <a:r>
              <a:rPr lang="en-IN" sz="1100" dirty="0"/>
              <a:t/>
            </a:r>
            <a:br>
              <a:rPr lang="en-IN" sz="1100" dirty="0"/>
            </a:br>
            <a:r>
              <a:rPr lang="en-IN" sz="1100" dirty="0"/>
              <a:t>    public static void main(String </a:t>
            </a:r>
            <a:r>
              <a:rPr lang="en-IN" sz="1100" dirty="0" err="1"/>
              <a:t>args</a:t>
            </a:r>
            <a:r>
              <a:rPr lang="en-IN" sz="1100" dirty="0"/>
              <a:t>[]) {</a:t>
            </a:r>
          </a:p>
          <a:p>
            <a:pPr marL="0" indent="0">
              <a:buNone/>
            </a:pPr>
            <a:r>
              <a:rPr lang="en-IN" sz="1100" dirty="0"/>
              <a:t>        new </a:t>
            </a:r>
            <a:r>
              <a:rPr lang="en-IN" sz="1100" dirty="0" err="1"/>
              <a:t>CheckboxExample</a:t>
            </a:r>
            <a:r>
              <a:rPr lang="en-IN" sz="1100" dirty="0"/>
              <a:t>();</a:t>
            </a:r>
          </a:p>
          <a:p>
            <a:pPr marL="0" indent="0">
              <a:buNone/>
            </a:pPr>
            <a:r>
              <a:rPr lang="en-IN" sz="1100" dirty="0"/>
              <a:t>    }</a:t>
            </a:r>
          </a:p>
          <a:p>
            <a:pPr marL="0" indent="0">
              <a:buNone/>
            </a:pPr>
            <a:r>
              <a:rPr lang="en-IN" sz="1100" dirty="0"/>
              <a:t>}</a:t>
            </a:r>
          </a:p>
          <a:p>
            <a:pPr marL="0" indent="0">
              <a:buNone/>
            </a:pPr>
            <a:r>
              <a:rPr lang="en-IN" sz="1100" dirty="0"/>
              <a:t/>
            </a:r>
            <a:br>
              <a:rPr lang="en-IN" sz="1100" dirty="0"/>
            </a:br>
            <a:endParaRPr lang="en-IN" sz="1100" dirty="0"/>
          </a:p>
        </p:txBody>
      </p:sp>
      <p:sp>
        <p:nvSpPr>
          <p:cNvPr id="4"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pic>
        <p:nvPicPr>
          <p:cNvPr id="6" name="image18.png"/>
          <p:cNvPicPr/>
          <p:nvPr/>
        </p:nvPicPr>
        <p:blipFill>
          <a:blip r:embed="rId2" cstate="print"/>
          <a:stretch>
            <a:fillRect/>
          </a:stretch>
        </p:blipFill>
        <p:spPr>
          <a:xfrm>
            <a:off x="5148064" y="3140968"/>
            <a:ext cx="2619375" cy="2438400"/>
          </a:xfrm>
          <a:prstGeom prst="rect">
            <a:avLst/>
          </a:prstGeom>
        </p:spPr>
      </p:pic>
    </p:spTree>
    <p:extLst>
      <p:ext uri="{BB962C8B-B14F-4D97-AF65-F5344CB8AC3E}">
        <p14:creationId xmlns:p14="http://schemas.microsoft.com/office/powerpoint/2010/main" val="15336667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764704"/>
            <a:ext cx="8229600" cy="1143000"/>
          </a:xfrm>
        </p:spPr>
        <p:txBody>
          <a:bodyPr>
            <a:noAutofit/>
          </a:bodyPr>
          <a:lstStyle/>
          <a:p>
            <a:r>
              <a:rPr lang="en-US" sz="1400" b="1" dirty="0"/>
              <a:t>Java AWT </a:t>
            </a:r>
            <a:r>
              <a:rPr lang="en-US" sz="1400" b="1" dirty="0" err="1"/>
              <a:t>CheckboxGroup</a:t>
            </a:r>
            <a:r>
              <a:rPr lang="en-IN" sz="1400" b="1" dirty="0"/>
              <a:t/>
            </a:r>
            <a:br>
              <a:rPr lang="en-IN" sz="1400" b="1" dirty="0"/>
            </a:br>
            <a:r>
              <a:rPr lang="en-US" sz="1400" b="1" dirty="0"/>
              <a:t> </a:t>
            </a:r>
            <a:r>
              <a:rPr lang="en-IN" sz="1400" dirty="0"/>
              <a:t/>
            </a:r>
            <a:br>
              <a:rPr lang="en-IN" sz="1400" dirty="0"/>
            </a:br>
            <a:r>
              <a:rPr lang="en-US" sz="1400" dirty="0"/>
              <a:t>The object of </a:t>
            </a:r>
            <a:r>
              <a:rPr lang="en-US" sz="1400" dirty="0" err="1"/>
              <a:t>CheckboxGroup</a:t>
            </a:r>
            <a:r>
              <a:rPr lang="en-US" sz="1400" dirty="0"/>
              <a:t> class is used to group together a set of </a:t>
            </a:r>
            <a:r>
              <a:rPr lang="en-US" sz="1400" b="1" u="heavy" dirty="0">
                <a:hlinkClick r:id="rId2"/>
              </a:rPr>
              <a:t>Checkbox</a:t>
            </a:r>
            <a:r>
              <a:rPr lang="en-US" sz="1400" b="1" dirty="0"/>
              <a:t>. </a:t>
            </a:r>
            <a:r>
              <a:rPr lang="en-US" sz="1400" dirty="0"/>
              <a:t>At a time only one check box button is allowed to be in "on" state and remaining check box button in "off" state. It inherits the </a:t>
            </a:r>
            <a:r>
              <a:rPr lang="en-US" sz="1400" b="1" u="heavy" dirty="0">
                <a:hlinkClick r:id="rId3"/>
              </a:rPr>
              <a:t>object class</a:t>
            </a:r>
            <a:r>
              <a:rPr lang="en-US" sz="1400" b="1" dirty="0">
                <a:hlinkClick r:id="rId3"/>
              </a:rPr>
              <a:t>.</a:t>
            </a:r>
            <a:r>
              <a:rPr lang="en-IN" sz="1400" dirty="0"/>
              <a:t/>
            </a:r>
            <a:br>
              <a:rPr lang="en-IN" sz="1400" dirty="0"/>
            </a:br>
            <a:r>
              <a:rPr lang="en-US" sz="1400" b="1" dirty="0"/>
              <a:t> </a:t>
            </a:r>
            <a:r>
              <a:rPr lang="en-IN" sz="1400" dirty="0"/>
              <a:t/>
            </a:r>
            <a:br>
              <a:rPr lang="en-IN" sz="1400" dirty="0"/>
            </a:br>
            <a:r>
              <a:rPr lang="en-US" sz="1400" b="1" dirty="0">
                <a:solidFill>
                  <a:srgbClr val="FF0000"/>
                </a:solidFill>
              </a:rPr>
              <a:t>Note: </a:t>
            </a:r>
            <a:r>
              <a:rPr lang="en-US" sz="1400" b="1" dirty="0" err="1">
                <a:solidFill>
                  <a:srgbClr val="FF0000"/>
                </a:solidFill>
              </a:rPr>
              <a:t>CheckboxGroup</a:t>
            </a:r>
            <a:r>
              <a:rPr lang="en-US" sz="1400" b="1" dirty="0">
                <a:solidFill>
                  <a:srgbClr val="FF0000"/>
                </a:solidFill>
              </a:rPr>
              <a:t> enables you to create radio buttons in AWT. There is no special control for creating radio buttons in AWT.</a:t>
            </a:r>
            <a:r>
              <a:rPr lang="en-IN" sz="1400" b="1" dirty="0">
                <a:solidFill>
                  <a:srgbClr val="FF0000"/>
                </a:solidFill>
              </a:rPr>
              <a:t/>
            </a:r>
            <a:br>
              <a:rPr lang="en-IN" sz="1400" b="1" dirty="0">
                <a:solidFill>
                  <a:srgbClr val="FF0000"/>
                </a:solidFill>
              </a:rPr>
            </a:br>
            <a:r>
              <a:rPr lang="en-US" sz="1400" b="1" dirty="0"/>
              <a:t> </a:t>
            </a:r>
            <a:r>
              <a:rPr lang="en-IN" sz="1400" dirty="0"/>
              <a:t/>
            </a:r>
            <a:br>
              <a:rPr lang="en-IN" sz="1400" dirty="0"/>
            </a:br>
            <a:r>
              <a:rPr lang="en-US" sz="1400" dirty="0"/>
              <a:t>AWT </a:t>
            </a:r>
            <a:r>
              <a:rPr lang="en-US" sz="1400" dirty="0" err="1"/>
              <a:t>CheckboxGroup</a:t>
            </a:r>
            <a:r>
              <a:rPr lang="en-US" sz="1400" dirty="0"/>
              <a:t> Class Declaration</a:t>
            </a:r>
            <a:r>
              <a:rPr lang="en-IN" sz="1400" dirty="0"/>
              <a:t/>
            </a:r>
            <a:br>
              <a:rPr lang="en-IN" sz="1400" dirty="0"/>
            </a:br>
            <a:r>
              <a:rPr lang="en-US" sz="1400" b="1" dirty="0">
                <a:solidFill>
                  <a:schemeClr val="tx2">
                    <a:lumMod val="60000"/>
                    <a:lumOff val="40000"/>
                  </a:schemeClr>
                </a:solidFill>
              </a:rPr>
              <a:t>public class </a:t>
            </a:r>
            <a:r>
              <a:rPr lang="en-US" sz="1400" dirty="0" err="1">
                <a:solidFill>
                  <a:schemeClr val="tx2">
                    <a:lumMod val="60000"/>
                    <a:lumOff val="40000"/>
                  </a:schemeClr>
                </a:solidFill>
              </a:rPr>
              <a:t>CheckboxGroup</a:t>
            </a:r>
            <a:r>
              <a:rPr lang="en-US" sz="1400" dirty="0">
                <a:solidFill>
                  <a:schemeClr val="tx2">
                    <a:lumMod val="60000"/>
                    <a:lumOff val="40000"/>
                  </a:schemeClr>
                </a:solidFill>
              </a:rPr>
              <a:t> </a:t>
            </a:r>
            <a:r>
              <a:rPr lang="en-US" sz="1400" b="1" dirty="0">
                <a:solidFill>
                  <a:schemeClr val="tx2">
                    <a:lumMod val="60000"/>
                    <a:lumOff val="40000"/>
                  </a:schemeClr>
                </a:solidFill>
              </a:rPr>
              <a:t>extends </a:t>
            </a:r>
            <a:r>
              <a:rPr lang="en-US" sz="1400" dirty="0">
                <a:solidFill>
                  <a:schemeClr val="tx2">
                    <a:lumMod val="60000"/>
                    <a:lumOff val="40000"/>
                  </a:schemeClr>
                </a:solidFill>
              </a:rPr>
              <a:t>Object </a:t>
            </a:r>
            <a:r>
              <a:rPr lang="en-US" sz="1400" b="1" dirty="0">
                <a:solidFill>
                  <a:schemeClr val="tx2">
                    <a:lumMod val="60000"/>
                    <a:lumOff val="40000"/>
                  </a:schemeClr>
                </a:solidFill>
              </a:rPr>
              <a:t>implements </a:t>
            </a:r>
            <a:r>
              <a:rPr lang="en-US" sz="1400" dirty="0" err="1">
                <a:solidFill>
                  <a:schemeClr val="tx2">
                    <a:lumMod val="60000"/>
                    <a:lumOff val="40000"/>
                  </a:schemeClr>
                </a:solidFill>
              </a:rPr>
              <a:t>Serializable</a:t>
            </a:r>
            <a:endParaRPr lang="en-IN" sz="1400" dirty="0">
              <a:solidFill>
                <a:schemeClr val="tx2">
                  <a:lumMod val="60000"/>
                  <a:lumOff val="40000"/>
                </a:schemeClr>
              </a:solidFill>
            </a:endParaRPr>
          </a:p>
        </p:txBody>
      </p:sp>
      <p:sp>
        <p:nvSpPr>
          <p:cNvPr id="3" name="Content Placeholder 2"/>
          <p:cNvSpPr>
            <a:spLocks noGrp="1"/>
          </p:cNvSpPr>
          <p:nvPr>
            <p:ph idx="1"/>
          </p:nvPr>
        </p:nvSpPr>
        <p:spPr>
          <a:xfrm>
            <a:off x="457200" y="2287413"/>
            <a:ext cx="3898776" cy="4525963"/>
          </a:xfrm>
        </p:spPr>
        <p:txBody>
          <a:bodyPr>
            <a:normAutofit fontScale="85000" lnSpcReduction="20000"/>
          </a:bodyPr>
          <a:lstStyle/>
          <a:p>
            <a:pPr marL="0" indent="0">
              <a:buNone/>
            </a:pPr>
            <a:r>
              <a:rPr lang="en-IN" sz="1000" dirty="0"/>
              <a:t/>
            </a:r>
            <a:br>
              <a:rPr lang="en-IN" sz="1000" dirty="0"/>
            </a:br>
            <a:r>
              <a:rPr lang="en-IN" sz="1000" dirty="0"/>
              <a:t>import </a:t>
            </a:r>
            <a:r>
              <a:rPr lang="en-IN" sz="1000" dirty="0" err="1"/>
              <a:t>java.awt</a:t>
            </a:r>
            <a:r>
              <a:rPr lang="en-IN" sz="1000" dirty="0"/>
              <a:t>.*;</a:t>
            </a:r>
          </a:p>
          <a:p>
            <a:pPr marL="0" indent="0">
              <a:buNone/>
            </a:pPr>
            <a:r>
              <a:rPr lang="en-IN" sz="1000" dirty="0"/>
              <a:t>import </a:t>
            </a:r>
            <a:r>
              <a:rPr lang="en-IN" sz="1000" dirty="0" err="1"/>
              <a:t>java.awt.event</a:t>
            </a:r>
            <a:r>
              <a:rPr lang="en-IN" sz="1000" dirty="0"/>
              <a:t>.*;</a:t>
            </a:r>
          </a:p>
          <a:p>
            <a:pPr marL="0" indent="0">
              <a:buNone/>
            </a:pPr>
            <a:r>
              <a:rPr lang="en-IN" sz="1000" dirty="0"/>
              <a:t/>
            </a:r>
            <a:br>
              <a:rPr lang="en-IN" sz="1000" dirty="0"/>
            </a:br>
            <a:r>
              <a:rPr lang="en-IN" sz="1000" dirty="0"/>
              <a:t>public class </a:t>
            </a:r>
            <a:r>
              <a:rPr lang="en-IN" sz="1000" dirty="0" err="1"/>
              <a:t>CheckboxGroupExample</a:t>
            </a:r>
            <a:r>
              <a:rPr lang="en-IN" sz="1000" dirty="0"/>
              <a:t> {</a:t>
            </a:r>
          </a:p>
          <a:p>
            <a:pPr marL="0" indent="0">
              <a:buNone/>
            </a:pPr>
            <a:r>
              <a:rPr lang="en-IN" sz="1000" dirty="0"/>
              <a:t/>
            </a:r>
            <a:br>
              <a:rPr lang="en-IN" sz="1000" dirty="0"/>
            </a:br>
            <a:r>
              <a:rPr lang="en-IN" sz="1000" dirty="0"/>
              <a:t>    </a:t>
            </a:r>
            <a:r>
              <a:rPr lang="en-IN" sz="1000" dirty="0" err="1"/>
              <a:t>CheckboxGroupExample</a:t>
            </a:r>
            <a:r>
              <a:rPr lang="en-IN" sz="1000" dirty="0"/>
              <a:t>() {</a:t>
            </a:r>
          </a:p>
          <a:p>
            <a:pPr marL="0" indent="0">
              <a:buNone/>
            </a:pPr>
            <a:r>
              <a:rPr lang="en-IN" sz="1000" dirty="0"/>
              <a:t>        Frame f = new Frame("</a:t>
            </a:r>
            <a:r>
              <a:rPr lang="en-IN" sz="1000" dirty="0" err="1"/>
              <a:t>CheckboxGroup</a:t>
            </a:r>
            <a:r>
              <a:rPr lang="en-IN" sz="1000" dirty="0"/>
              <a:t> Example");</a:t>
            </a:r>
          </a:p>
          <a:p>
            <a:pPr marL="0" indent="0">
              <a:buNone/>
            </a:pPr>
            <a:r>
              <a:rPr lang="en-IN" sz="1000" dirty="0"/>
              <a:t>        </a:t>
            </a:r>
            <a:r>
              <a:rPr lang="en-IN" sz="1000" dirty="0" err="1"/>
              <a:t>CheckboxGroup</a:t>
            </a:r>
            <a:r>
              <a:rPr lang="en-IN" sz="1000" dirty="0"/>
              <a:t> </a:t>
            </a:r>
            <a:r>
              <a:rPr lang="en-IN" sz="1000" dirty="0" err="1"/>
              <a:t>cbg</a:t>
            </a:r>
            <a:r>
              <a:rPr lang="en-IN" sz="1000" dirty="0"/>
              <a:t> = new </a:t>
            </a:r>
            <a:r>
              <a:rPr lang="en-IN" sz="1000" dirty="0" err="1"/>
              <a:t>CheckboxGroup</a:t>
            </a:r>
            <a:r>
              <a:rPr lang="en-IN" sz="1000" dirty="0"/>
              <a:t>();</a:t>
            </a:r>
          </a:p>
          <a:p>
            <a:pPr marL="0" indent="0">
              <a:buNone/>
            </a:pPr>
            <a:r>
              <a:rPr lang="en-IN" sz="1000" dirty="0"/>
              <a:t>        Checkbox checkBox1 = new Checkbox("C++", </a:t>
            </a:r>
            <a:r>
              <a:rPr lang="en-IN" sz="1000" dirty="0" err="1"/>
              <a:t>cbg</a:t>
            </a:r>
            <a:r>
              <a:rPr lang="en-IN" sz="1000" dirty="0"/>
              <a:t>, false);</a:t>
            </a:r>
          </a:p>
          <a:p>
            <a:pPr marL="0" indent="0">
              <a:buNone/>
            </a:pPr>
            <a:r>
              <a:rPr lang="en-IN" sz="1000" dirty="0"/>
              <a:t>        checkBox1.setBounds(100, 100, 50, 50);</a:t>
            </a:r>
          </a:p>
          <a:p>
            <a:pPr marL="0" indent="0">
              <a:buNone/>
            </a:pPr>
            <a:r>
              <a:rPr lang="en-IN" sz="1000" dirty="0"/>
              <a:t>        Checkbox checkBox2 = new Checkbox("Java", </a:t>
            </a:r>
            <a:r>
              <a:rPr lang="en-IN" sz="1000" dirty="0" err="1"/>
              <a:t>cbg</a:t>
            </a:r>
            <a:r>
              <a:rPr lang="en-IN" sz="1000" dirty="0"/>
              <a:t>, true);</a:t>
            </a:r>
          </a:p>
          <a:p>
            <a:pPr marL="0" indent="0">
              <a:buNone/>
            </a:pPr>
            <a:r>
              <a:rPr lang="en-IN" sz="1000" dirty="0"/>
              <a:t>        checkBox2.setBounds(100, 150, 50, 50);</a:t>
            </a:r>
          </a:p>
          <a:p>
            <a:pPr marL="0" indent="0">
              <a:buNone/>
            </a:pPr>
            <a:r>
              <a:rPr lang="en-IN" sz="1000" dirty="0"/>
              <a:t>        </a:t>
            </a:r>
            <a:r>
              <a:rPr lang="en-IN" sz="1000" dirty="0" err="1"/>
              <a:t>f.add</a:t>
            </a:r>
            <a:r>
              <a:rPr lang="en-IN" sz="1000" dirty="0"/>
              <a:t>(checkBox1);</a:t>
            </a:r>
          </a:p>
          <a:p>
            <a:pPr marL="0" indent="0">
              <a:buNone/>
            </a:pPr>
            <a:r>
              <a:rPr lang="en-IN" sz="1000" dirty="0"/>
              <a:t>        </a:t>
            </a:r>
            <a:r>
              <a:rPr lang="en-IN" sz="1000" dirty="0" err="1"/>
              <a:t>f.add</a:t>
            </a:r>
            <a:r>
              <a:rPr lang="en-IN" sz="1000" dirty="0"/>
              <a:t>(checkBox2);</a:t>
            </a:r>
          </a:p>
          <a:p>
            <a:pPr marL="0" indent="0">
              <a:buNone/>
            </a:pPr>
            <a:r>
              <a:rPr lang="en-IN" sz="1000" dirty="0"/>
              <a:t>        </a:t>
            </a:r>
            <a:r>
              <a:rPr lang="en-IN" sz="1000" dirty="0" err="1"/>
              <a:t>f.setSize</a:t>
            </a:r>
            <a:r>
              <a:rPr lang="en-IN" sz="1000" dirty="0"/>
              <a:t>(400, 400);</a:t>
            </a:r>
          </a:p>
          <a:p>
            <a:pPr marL="0" indent="0">
              <a:buNone/>
            </a:pPr>
            <a:r>
              <a:rPr lang="en-IN" sz="1000" dirty="0"/>
              <a:t>        </a:t>
            </a:r>
            <a:r>
              <a:rPr lang="en-IN" sz="1000" dirty="0" err="1"/>
              <a:t>f.setLayout</a:t>
            </a:r>
            <a:r>
              <a:rPr lang="en-IN" sz="1000" dirty="0"/>
              <a:t>(null);</a:t>
            </a:r>
          </a:p>
          <a:p>
            <a:pPr marL="0" indent="0">
              <a:buNone/>
            </a:pPr>
            <a:r>
              <a:rPr lang="en-IN" sz="1000" dirty="0"/>
              <a:t>        </a:t>
            </a:r>
            <a:r>
              <a:rPr lang="en-IN" sz="1000" dirty="0" err="1"/>
              <a:t>f.setVisible</a:t>
            </a:r>
            <a:r>
              <a:rPr lang="en-IN" sz="1000" dirty="0"/>
              <a:t>(true);</a:t>
            </a:r>
          </a:p>
          <a:p>
            <a:pPr marL="0" indent="0">
              <a:buNone/>
            </a:pPr>
            <a:r>
              <a:rPr lang="en-IN" sz="1000" dirty="0"/>
              <a:t/>
            </a:r>
            <a:br>
              <a:rPr lang="en-IN" sz="1000" dirty="0"/>
            </a:br>
            <a:r>
              <a:rPr lang="en-IN" sz="1000" dirty="0"/>
              <a:t>        </a:t>
            </a:r>
            <a:r>
              <a:rPr lang="en-IN" sz="1000" dirty="0" err="1"/>
              <a:t>f.addWindowListener</a:t>
            </a:r>
            <a:r>
              <a:rPr lang="en-IN" sz="1000" dirty="0"/>
              <a:t>(new </a:t>
            </a:r>
            <a:r>
              <a:rPr lang="en-IN" sz="1000" dirty="0" err="1"/>
              <a:t>WindowAdapter</a:t>
            </a:r>
            <a:r>
              <a:rPr lang="en-IN" sz="1000" dirty="0"/>
              <a:t>() {</a:t>
            </a:r>
          </a:p>
          <a:p>
            <a:pPr marL="0" indent="0">
              <a:buNone/>
            </a:pPr>
            <a:r>
              <a:rPr lang="en-IN" sz="1000" dirty="0"/>
              <a:t>            public void </a:t>
            </a:r>
            <a:r>
              <a:rPr lang="en-IN" sz="1000" dirty="0" err="1"/>
              <a:t>windowClosing</a:t>
            </a:r>
            <a:r>
              <a:rPr lang="en-IN" sz="1000" dirty="0"/>
              <a:t>(</a:t>
            </a:r>
            <a:r>
              <a:rPr lang="en-IN" sz="1000" dirty="0" err="1"/>
              <a:t>WindowEvent</a:t>
            </a:r>
            <a:r>
              <a:rPr lang="en-IN" sz="1000" dirty="0"/>
              <a:t> e) {</a:t>
            </a:r>
          </a:p>
          <a:p>
            <a:pPr marL="0" indent="0">
              <a:buNone/>
            </a:pPr>
            <a:r>
              <a:rPr lang="en-IN" sz="1000" dirty="0"/>
              <a:t>                </a:t>
            </a:r>
            <a:r>
              <a:rPr lang="en-IN" sz="1000" dirty="0" err="1"/>
              <a:t>System.exit</a:t>
            </a:r>
            <a:r>
              <a:rPr lang="en-IN" sz="1000" dirty="0"/>
              <a:t>(0);</a:t>
            </a:r>
          </a:p>
          <a:p>
            <a:pPr marL="0" indent="0">
              <a:buNone/>
            </a:pPr>
            <a:r>
              <a:rPr lang="en-IN" sz="1000" dirty="0"/>
              <a:t>            }</a:t>
            </a:r>
          </a:p>
          <a:p>
            <a:pPr marL="0" indent="0">
              <a:buNone/>
            </a:pPr>
            <a:r>
              <a:rPr lang="en-IN" sz="1000" dirty="0"/>
              <a:t>        });</a:t>
            </a:r>
          </a:p>
          <a:p>
            <a:pPr marL="0" indent="0">
              <a:buNone/>
            </a:pPr>
            <a:r>
              <a:rPr lang="en-IN" sz="1000" dirty="0"/>
              <a:t>    }</a:t>
            </a:r>
          </a:p>
          <a:p>
            <a:pPr marL="0" indent="0">
              <a:buNone/>
            </a:pPr>
            <a:r>
              <a:rPr lang="en-IN" sz="1000" dirty="0"/>
              <a:t/>
            </a:r>
            <a:br>
              <a:rPr lang="en-IN" sz="1000" dirty="0"/>
            </a:br>
            <a:r>
              <a:rPr lang="en-IN" sz="1000" dirty="0"/>
              <a:t>    public static void main(String </a:t>
            </a:r>
            <a:r>
              <a:rPr lang="en-IN" sz="1000" dirty="0" err="1"/>
              <a:t>args</a:t>
            </a:r>
            <a:r>
              <a:rPr lang="en-IN" sz="1000" dirty="0"/>
              <a:t>[]) {</a:t>
            </a:r>
          </a:p>
          <a:p>
            <a:pPr marL="0" indent="0">
              <a:buNone/>
            </a:pPr>
            <a:r>
              <a:rPr lang="en-IN" sz="1000" dirty="0"/>
              <a:t>        new </a:t>
            </a:r>
            <a:r>
              <a:rPr lang="en-IN" sz="1000" dirty="0" err="1"/>
              <a:t>CheckboxGroupExample</a:t>
            </a:r>
            <a:r>
              <a:rPr lang="en-IN" sz="1000" dirty="0"/>
              <a:t>();</a:t>
            </a:r>
          </a:p>
          <a:p>
            <a:pPr marL="0" indent="0">
              <a:buNone/>
            </a:pPr>
            <a:r>
              <a:rPr lang="en-IN" sz="1000" dirty="0"/>
              <a:t>    }</a:t>
            </a:r>
          </a:p>
          <a:p>
            <a:pPr marL="0" indent="0">
              <a:buNone/>
            </a:pPr>
            <a:r>
              <a:rPr lang="en-IN" sz="1000" dirty="0"/>
              <a:t>}</a:t>
            </a:r>
          </a:p>
          <a:p>
            <a:pPr marL="0" indent="0">
              <a:buNone/>
            </a:pPr>
            <a:r>
              <a:rPr lang="en-IN" sz="1000" dirty="0"/>
              <a:t/>
            </a:r>
            <a:br>
              <a:rPr lang="en-IN" sz="1000" dirty="0"/>
            </a:br>
            <a:endParaRPr lang="en-IN" sz="1000" dirty="0"/>
          </a:p>
        </p:txBody>
      </p:sp>
      <p:sp>
        <p:nvSpPr>
          <p:cNvPr id="4"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pic>
        <p:nvPicPr>
          <p:cNvPr id="7" name="image19.jpeg"/>
          <p:cNvPicPr/>
          <p:nvPr/>
        </p:nvPicPr>
        <p:blipFill>
          <a:blip r:embed="rId4" cstate="print"/>
          <a:stretch>
            <a:fillRect/>
          </a:stretch>
        </p:blipFill>
        <p:spPr>
          <a:xfrm>
            <a:off x="4283968" y="3573016"/>
            <a:ext cx="3801110" cy="1767205"/>
          </a:xfrm>
          <a:prstGeom prst="rect">
            <a:avLst/>
          </a:prstGeom>
        </p:spPr>
      </p:pic>
    </p:spTree>
    <p:extLst>
      <p:ext uri="{BB962C8B-B14F-4D97-AF65-F5344CB8AC3E}">
        <p14:creationId xmlns:p14="http://schemas.microsoft.com/office/powerpoint/2010/main" val="31321985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764704"/>
            <a:ext cx="8229600" cy="1143000"/>
          </a:xfrm>
        </p:spPr>
        <p:txBody>
          <a:bodyPr>
            <a:noAutofit/>
          </a:bodyPr>
          <a:lstStyle/>
          <a:p>
            <a:r>
              <a:rPr lang="en-US" sz="1500" b="1" dirty="0"/>
              <a:t>Java AWT Choice</a:t>
            </a:r>
            <a:r>
              <a:rPr lang="en-IN" sz="1500" b="1" dirty="0"/>
              <a:t/>
            </a:r>
            <a:br>
              <a:rPr lang="en-IN" sz="1500" b="1" dirty="0"/>
            </a:br>
            <a:r>
              <a:rPr lang="en-US" sz="1500" b="1" dirty="0"/>
              <a:t> </a:t>
            </a:r>
            <a:r>
              <a:rPr lang="en-IN" sz="1500" dirty="0"/>
              <a:t/>
            </a:r>
            <a:br>
              <a:rPr lang="en-IN" sz="1500" dirty="0"/>
            </a:br>
            <a:r>
              <a:rPr lang="en-US" sz="1500" dirty="0"/>
              <a:t>The object of Choice class is used to show </a:t>
            </a:r>
            <a:r>
              <a:rPr lang="en-US" sz="1500" u="sng" dirty="0">
                <a:hlinkClick r:id="rId2"/>
              </a:rPr>
              <a:t>popup menu</a:t>
            </a:r>
            <a:r>
              <a:rPr lang="en-US" sz="1500" dirty="0">
                <a:hlinkClick r:id="rId2"/>
              </a:rPr>
              <a:t> </a:t>
            </a:r>
            <a:r>
              <a:rPr lang="en-US" sz="1500" dirty="0"/>
              <a:t>of choices. Choice selected by user is shown on the top of a menu. It inherits Component class.</a:t>
            </a:r>
            <a:r>
              <a:rPr lang="en-IN" sz="1500" dirty="0"/>
              <a:t/>
            </a:r>
            <a:br>
              <a:rPr lang="en-IN" sz="1500" dirty="0"/>
            </a:br>
            <a:r>
              <a:rPr lang="en-US" sz="1500" dirty="0"/>
              <a:t> </a:t>
            </a:r>
            <a:r>
              <a:rPr lang="en-IN" sz="1500" dirty="0"/>
              <a:t/>
            </a:r>
            <a:br>
              <a:rPr lang="en-IN" sz="1500" dirty="0"/>
            </a:br>
            <a:r>
              <a:rPr lang="en-US" sz="1500" dirty="0"/>
              <a:t>AWT Choice Class Declaration</a:t>
            </a:r>
            <a:r>
              <a:rPr lang="en-IN" sz="1500" dirty="0"/>
              <a:t/>
            </a:r>
            <a:br>
              <a:rPr lang="en-IN" sz="1500" dirty="0"/>
            </a:br>
            <a:r>
              <a:rPr lang="en-US" sz="1500" b="1" dirty="0">
                <a:solidFill>
                  <a:schemeClr val="tx2">
                    <a:lumMod val="60000"/>
                    <a:lumOff val="40000"/>
                  </a:schemeClr>
                </a:solidFill>
              </a:rPr>
              <a:t>public class </a:t>
            </a:r>
            <a:r>
              <a:rPr lang="en-US" sz="1500" dirty="0">
                <a:solidFill>
                  <a:schemeClr val="tx2">
                    <a:lumMod val="60000"/>
                    <a:lumOff val="40000"/>
                  </a:schemeClr>
                </a:solidFill>
              </a:rPr>
              <a:t>Choice </a:t>
            </a:r>
            <a:r>
              <a:rPr lang="en-US" sz="1500" b="1" dirty="0">
                <a:solidFill>
                  <a:schemeClr val="tx2">
                    <a:lumMod val="60000"/>
                    <a:lumOff val="40000"/>
                  </a:schemeClr>
                </a:solidFill>
              </a:rPr>
              <a:t>extends </a:t>
            </a:r>
            <a:r>
              <a:rPr lang="en-US" sz="1500" dirty="0">
                <a:solidFill>
                  <a:schemeClr val="tx2">
                    <a:lumMod val="60000"/>
                    <a:lumOff val="40000"/>
                  </a:schemeClr>
                </a:solidFill>
              </a:rPr>
              <a:t>Component </a:t>
            </a:r>
            <a:r>
              <a:rPr lang="en-US" sz="1500" b="1" dirty="0">
                <a:solidFill>
                  <a:schemeClr val="tx2">
                    <a:lumMod val="60000"/>
                    <a:lumOff val="40000"/>
                  </a:schemeClr>
                </a:solidFill>
              </a:rPr>
              <a:t>implements </a:t>
            </a:r>
            <a:r>
              <a:rPr lang="en-US" sz="1500" dirty="0" err="1">
                <a:solidFill>
                  <a:schemeClr val="tx2">
                    <a:lumMod val="60000"/>
                    <a:lumOff val="40000"/>
                  </a:schemeClr>
                </a:solidFill>
              </a:rPr>
              <a:t>ItemSelectable</a:t>
            </a:r>
            <a:r>
              <a:rPr lang="en-US" sz="1500" dirty="0">
                <a:solidFill>
                  <a:schemeClr val="tx2">
                    <a:lumMod val="60000"/>
                    <a:lumOff val="40000"/>
                  </a:schemeClr>
                </a:solidFill>
              </a:rPr>
              <a:t>, Accessible </a:t>
            </a:r>
            <a:endParaRPr lang="en-IN" sz="1500" dirty="0">
              <a:solidFill>
                <a:schemeClr val="tx2">
                  <a:lumMod val="60000"/>
                  <a:lumOff val="40000"/>
                </a:schemeClr>
              </a:solidFill>
            </a:endParaRPr>
          </a:p>
        </p:txBody>
      </p:sp>
      <p:sp>
        <p:nvSpPr>
          <p:cNvPr id="3" name="Content Placeholder 2"/>
          <p:cNvSpPr>
            <a:spLocks noGrp="1"/>
          </p:cNvSpPr>
          <p:nvPr>
            <p:ph idx="1"/>
          </p:nvPr>
        </p:nvSpPr>
        <p:spPr>
          <a:xfrm>
            <a:off x="745232" y="2287413"/>
            <a:ext cx="3898776" cy="4525963"/>
          </a:xfrm>
        </p:spPr>
        <p:txBody>
          <a:bodyPr>
            <a:normAutofit fontScale="92500" lnSpcReduction="10000"/>
          </a:bodyPr>
          <a:lstStyle/>
          <a:p>
            <a:pPr marL="0" indent="0">
              <a:buNone/>
            </a:pPr>
            <a:r>
              <a:rPr lang="en-IN" sz="900" dirty="0"/>
              <a:t/>
            </a:r>
            <a:br>
              <a:rPr lang="en-IN" sz="900" dirty="0"/>
            </a:br>
            <a:r>
              <a:rPr lang="en-IN" sz="900" dirty="0"/>
              <a:t>import </a:t>
            </a:r>
            <a:r>
              <a:rPr lang="en-IN" sz="900" dirty="0" err="1"/>
              <a:t>java.awt</a:t>
            </a:r>
            <a:r>
              <a:rPr lang="en-IN" sz="900" dirty="0"/>
              <a:t>.*;</a:t>
            </a:r>
          </a:p>
          <a:p>
            <a:pPr marL="0" indent="0">
              <a:buNone/>
            </a:pPr>
            <a:r>
              <a:rPr lang="en-IN" sz="900" dirty="0"/>
              <a:t>import </a:t>
            </a:r>
            <a:r>
              <a:rPr lang="en-IN" sz="900" dirty="0" err="1"/>
              <a:t>java.awt.event</a:t>
            </a:r>
            <a:r>
              <a:rPr lang="en-IN" sz="900" dirty="0"/>
              <a:t>.*;</a:t>
            </a:r>
          </a:p>
          <a:p>
            <a:pPr marL="0" indent="0">
              <a:buNone/>
            </a:pPr>
            <a:r>
              <a:rPr lang="en-IN" sz="900" dirty="0"/>
              <a:t/>
            </a:r>
            <a:br>
              <a:rPr lang="en-IN" sz="900" dirty="0"/>
            </a:br>
            <a:r>
              <a:rPr lang="en-IN" sz="900" dirty="0"/>
              <a:t>public class </a:t>
            </a:r>
            <a:r>
              <a:rPr lang="en-IN" sz="900" dirty="0" err="1"/>
              <a:t>ChoiceExample</a:t>
            </a:r>
            <a:r>
              <a:rPr lang="en-IN" sz="900" dirty="0"/>
              <a:t> {</a:t>
            </a:r>
          </a:p>
          <a:p>
            <a:pPr marL="0" indent="0">
              <a:buNone/>
            </a:pPr>
            <a:r>
              <a:rPr lang="en-IN" sz="900" dirty="0"/>
              <a:t/>
            </a:r>
            <a:br>
              <a:rPr lang="en-IN" sz="900" dirty="0"/>
            </a:br>
            <a:r>
              <a:rPr lang="en-IN" sz="900" dirty="0"/>
              <a:t>    </a:t>
            </a:r>
            <a:r>
              <a:rPr lang="en-IN" sz="900" dirty="0" err="1"/>
              <a:t>ChoiceExample</a:t>
            </a:r>
            <a:r>
              <a:rPr lang="en-IN" sz="900" dirty="0"/>
              <a:t>() {</a:t>
            </a:r>
          </a:p>
          <a:p>
            <a:pPr marL="0" indent="0">
              <a:buNone/>
            </a:pPr>
            <a:r>
              <a:rPr lang="en-IN" sz="900" dirty="0"/>
              <a:t>        Frame f = new Frame();</a:t>
            </a:r>
          </a:p>
          <a:p>
            <a:pPr marL="0" indent="0">
              <a:buNone/>
            </a:pPr>
            <a:r>
              <a:rPr lang="en-IN" sz="900" dirty="0"/>
              <a:t>        Choice c = new Choice();</a:t>
            </a:r>
          </a:p>
          <a:p>
            <a:pPr marL="0" indent="0">
              <a:buNone/>
            </a:pPr>
            <a:r>
              <a:rPr lang="en-IN" sz="900" dirty="0"/>
              <a:t>        </a:t>
            </a:r>
            <a:r>
              <a:rPr lang="en-IN" sz="900" dirty="0" err="1"/>
              <a:t>c.setBounds</a:t>
            </a:r>
            <a:r>
              <a:rPr lang="en-IN" sz="900" dirty="0"/>
              <a:t>(100, 100, 75, 75);</a:t>
            </a:r>
          </a:p>
          <a:p>
            <a:pPr marL="0" indent="0">
              <a:buNone/>
            </a:pPr>
            <a:r>
              <a:rPr lang="en-IN" sz="900" dirty="0"/>
              <a:t>        </a:t>
            </a:r>
            <a:r>
              <a:rPr lang="en-IN" sz="900" dirty="0" err="1"/>
              <a:t>c.add</a:t>
            </a:r>
            <a:r>
              <a:rPr lang="en-IN" sz="900" dirty="0"/>
              <a:t>("C++");</a:t>
            </a:r>
          </a:p>
          <a:p>
            <a:pPr marL="0" indent="0">
              <a:buNone/>
            </a:pPr>
            <a:r>
              <a:rPr lang="en-IN" sz="900" dirty="0"/>
              <a:t>        </a:t>
            </a:r>
            <a:r>
              <a:rPr lang="en-IN" sz="900" dirty="0" err="1"/>
              <a:t>c.add</a:t>
            </a:r>
            <a:r>
              <a:rPr lang="en-IN" sz="900" dirty="0"/>
              <a:t>("Java");</a:t>
            </a:r>
          </a:p>
          <a:p>
            <a:pPr marL="0" indent="0">
              <a:buNone/>
            </a:pPr>
            <a:r>
              <a:rPr lang="en-IN" sz="900" dirty="0"/>
              <a:t>        </a:t>
            </a:r>
            <a:r>
              <a:rPr lang="en-IN" sz="900" dirty="0" err="1"/>
              <a:t>c.add</a:t>
            </a:r>
            <a:r>
              <a:rPr lang="en-IN" sz="900" dirty="0"/>
              <a:t>("Python");</a:t>
            </a:r>
          </a:p>
          <a:p>
            <a:pPr marL="0" indent="0">
              <a:buNone/>
            </a:pPr>
            <a:r>
              <a:rPr lang="en-IN" sz="900" dirty="0"/>
              <a:t>        </a:t>
            </a:r>
            <a:r>
              <a:rPr lang="en-IN" sz="900" dirty="0" err="1"/>
              <a:t>c.add</a:t>
            </a:r>
            <a:r>
              <a:rPr lang="en-IN" sz="900" dirty="0"/>
              <a:t>("Haskell");</a:t>
            </a:r>
          </a:p>
          <a:p>
            <a:pPr marL="0" indent="0">
              <a:buNone/>
            </a:pPr>
            <a:r>
              <a:rPr lang="en-IN" sz="900" dirty="0"/>
              <a:t>        </a:t>
            </a:r>
            <a:r>
              <a:rPr lang="en-IN" sz="900" dirty="0" err="1"/>
              <a:t>c.add</a:t>
            </a:r>
            <a:r>
              <a:rPr lang="en-IN" sz="900" dirty="0"/>
              <a:t>("</a:t>
            </a:r>
            <a:r>
              <a:rPr lang="en-IN" sz="900" dirty="0" err="1"/>
              <a:t>Clojure</a:t>
            </a:r>
            <a:r>
              <a:rPr lang="en-IN" sz="900" dirty="0"/>
              <a:t>");</a:t>
            </a:r>
          </a:p>
          <a:p>
            <a:pPr marL="0" indent="0">
              <a:buNone/>
            </a:pPr>
            <a:r>
              <a:rPr lang="en-IN" sz="900" dirty="0"/>
              <a:t>        </a:t>
            </a:r>
            <a:r>
              <a:rPr lang="en-IN" sz="900" dirty="0" err="1"/>
              <a:t>f.add</a:t>
            </a:r>
            <a:r>
              <a:rPr lang="en-IN" sz="900" dirty="0"/>
              <a:t>(c);</a:t>
            </a:r>
          </a:p>
          <a:p>
            <a:pPr marL="0" indent="0">
              <a:buNone/>
            </a:pPr>
            <a:r>
              <a:rPr lang="en-IN" sz="900" dirty="0"/>
              <a:t>        </a:t>
            </a:r>
            <a:r>
              <a:rPr lang="en-IN" sz="900" dirty="0" err="1"/>
              <a:t>f.setSize</a:t>
            </a:r>
            <a:r>
              <a:rPr lang="en-IN" sz="900" dirty="0"/>
              <a:t>(400, 400);</a:t>
            </a:r>
          </a:p>
          <a:p>
            <a:pPr marL="0" indent="0">
              <a:buNone/>
            </a:pPr>
            <a:r>
              <a:rPr lang="en-IN" sz="900" dirty="0"/>
              <a:t>        </a:t>
            </a:r>
            <a:r>
              <a:rPr lang="en-IN" sz="900" dirty="0" err="1"/>
              <a:t>f.setLayout</a:t>
            </a:r>
            <a:r>
              <a:rPr lang="en-IN" sz="900" dirty="0"/>
              <a:t>(null);</a:t>
            </a:r>
          </a:p>
          <a:p>
            <a:pPr marL="0" indent="0">
              <a:buNone/>
            </a:pPr>
            <a:r>
              <a:rPr lang="en-IN" sz="900" dirty="0"/>
              <a:t>        </a:t>
            </a:r>
            <a:r>
              <a:rPr lang="en-IN" sz="900" dirty="0" err="1"/>
              <a:t>f.setVisible</a:t>
            </a:r>
            <a:r>
              <a:rPr lang="en-IN" sz="900" dirty="0"/>
              <a:t>(true);</a:t>
            </a:r>
          </a:p>
          <a:p>
            <a:pPr marL="0" indent="0">
              <a:buNone/>
            </a:pPr>
            <a:r>
              <a:rPr lang="en-IN" sz="900" dirty="0"/>
              <a:t/>
            </a:r>
            <a:br>
              <a:rPr lang="en-IN" sz="900" dirty="0"/>
            </a:br>
            <a:r>
              <a:rPr lang="en-IN" sz="900" dirty="0"/>
              <a:t>        </a:t>
            </a:r>
            <a:r>
              <a:rPr lang="en-IN" sz="900" dirty="0" err="1"/>
              <a:t>f.addWindowListener</a:t>
            </a:r>
            <a:r>
              <a:rPr lang="en-IN" sz="900" dirty="0"/>
              <a:t>(new </a:t>
            </a:r>
            <a:r>
              <a:rPr lang="en-IN" sz="900" dirty="0" err="1"/>
              <a:t>WindowAdapter</a:t>
            </a:r>
            <a:r>
              <a:rPr lang="en-IN" sz="900" dirty="0"/>
              <a:t>() {</a:t>
            </a:r>
          </a:p>
          <a:p>
            <a:pPr marL="0" indent="0">
              <a:buNone/>
            </a:pPr>
            <a:r>
              <a:rPr lang="en-IN" sz="900" dirty="0"/>
              <a:t>            public void </a:t>
            </a:r>
            <a:r>
              <a:rPr lang="en-IN" sz="900" dirty="0" err="1"/>
              <a:t>windowClosing</a:t>
            </a:r>
            <a:r>
              <a:rPr lang="en-IN" sz="900" dirty="0"/>
              <a:t>(</a:t>
            </a:r>
            <a:r>
              <a:rPr lang="en-IN" sz="900" dirty="0" err="1"/>
              <a:t>WindowEvent</a:t>
            </a:r>
            <a:r>
              <a:rPr lang="en-IN" sz="900" dirty="0"/>
              <a:t> e) {</a:t>
            </a:r>
          </a:p>
          <a:p>
            <a:pPr marL="0" indent="0">
              <a:buNone/>
            </a:pPr>
            <a:r>
              <a:rPr lang="en-IN" sz="900" dirty="0"/>
              <a:t>                </a:t>
            </a:r>
            <a:r>
              <a:rPr lang="en-IN" sz="900" dirty="0" err="1"/>
              <a:t>System.exit</a:t>
            </a:r>
            <a:r>
              <a:rPr lang="en-IN" sz="900" dirty="0"/>
              <a:t>(0);</a:t>
            </a:r>
          </a:p>
          <a:p>
            <a:pPr marL="0" indent="0">
              <a:buNone/>
            </a:pPr>
            <a:r>
              <a:rPr lang="en-IN" sz="900" dirty="0"/>
              <a:t>            }</a:t>
            </a:r>
          </a:p>
          <a:p>
            <a:pPr marL="0" indent="0">
              <a:buNone/>
            </a:pPr>
            <a:r>
              <a:rPr lang="en-IN" sz="900" dirty="0"/>
              <a:t>        });</a:t>
            </a:r>
          </a:p>
          <a:p>
            <a:pPr marL="0" indent="0">
              <a:buNone/>
            </a:pPr>
            <a:r>
              <a:rPr lang="en-IN" sz="900" dirty="0"/>
              <a:t>    }</a:t>
            </a:r>
          </a:p>
          <a:p>
            <a:pPr marL="0" indent="0">
              <a:buNone/>
            </a:pPr>
            <a:r>
              <a:rPr lang="en-IN" sz="900" dirty="0"/>
              <a:t/>
            </a:r>
            <a:br>
              <a:rPr lang="en-IN" sz="900" dirty="0"/>
            </a:br>
            <a:r>
              <a:rPr lang="en-IN" sz="900" dirty="0"/>
              <a:t>    public static void main(String </a:t>
            </a:r>
            <a:r>
              <a:rPr lang="en-IN" sz="900" dirty="0" err="1"/>
              <a:t>args</a:t>
            </a:r>
            <a:r>
              <a:rPr lang="en-IN" sz="900" dirty="0"/>
              <a:t>[]) {</a:t>
            </a:r>
          </a:p>
          <a:p>
            <a:pPr marL="0" indent="0">
              <a:buNone/>
            </a:pPr>
            <a:r>
              <a:rPr lang="en-IN" sz="900" dirty="0"/>
              <a:t>        new </a:t>
            </a:r>
            <a:r>
              <a:rPr lang="en-IN" sz="900" dirty="0" err="1"/>
              <a:t>ChoiceExample</a:t>
            </a:r>
            <a:r>
              <a:rPr lang="en-IN" sz="900" dirty="0"/>
              <a:t>();</a:t>
            </a:r>
          </a:p>
          <a:p>
            <a:pPr marL="0" indent="0">
              <a:buNone/>
            </a:pPr>
            <a:r>
              <a:rPr lang="en-IN" sz="900" dirty="0"/>
              <a:t>    }</a:t>
            </a:r>
          </a:p>
          <a:p>
            <a:pPr marL="0" indent="0">
              <a:buNone/>
            </a:pPr>
            <a:r>
              <a:rPr lang="en-IN" sz="900" dirty="0"/>
              <a:t>}</a:t>
            </a:r>
          </a:p>
          <a:p>
            <a:pPr marL="0" indent="0">
              <a:buNone/>
            </a:pPr>
            <a:r>
              <a:rPr lang="en-IN" sz="900" dirty="0"/>
              <a:t/>
            </a:r>
            <a:br>
              <a:rPr lang="en-IN" sz="900" dirty="0"/>
            </a:br>
            <a:endParaRPr lang="en-IN" sz="900" dirty="0"/>
          </a:p>
        </p:txBody>
      </p:sp>
      <p:sp>
        <p:nvSpPr>
          <p:cNvPr id="4"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pic>
        <p:nvPicPr>
          <p:cNvPr id="6" name="image20.png"/>
          <p:cNvPicPr/>
          <p:nvPr/>
        </p:nvPicPr>
        <p:blipFill>
          <a:blip r:embed="rId3" cstate="print"/>
          <a:stretch>
            <a:fillRect/>
          </a:stretch>
        </p:blipFill>
        <p:spPr>
          <a:xfrm>
            <a:off x="5148064" y="2996952"/>
            <a:ext cx="2646045" cy="2752725"/>
          </a:xfrm>
          <a:prstGeom prst="rect">
            <a:avLst/>
          </a:prstGeom>
        </p:spPr>
      </p:pic>
    </p:spTree>
    <p:extLst>
      <p:ext uri="{BB962C8B-B14F-4D97-AF65-F5344CB8AC3E}">
        <p14:creationId xmlns:p14="http://schemas.microsoft.com/office/powerpoint/2010/main" val="29906631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764704"/>
            <a:ext cx="8229600" cy="1143000"/>
          </a:xfrm>
        </p:spPr>
        <p:txBody>
          <a:bodyPr>
            <a:noAutofit/>
          </a:bodyPr>
          <a:lstStyle/>
          <a:p>
            <a:r>
              <a:rPr lang="en-US" sz="1500" b="1" dirty="0"/>
              <a:t>Java AWT List</a:t>
            </a:r>
            <a:r>
              <a:rPr lang="en-IN" sz="1500" b="1" dirty="0"/>
              <a:t/>
            </a:r>
            <a:br>
              <a:rPr lang="en-IN" sz="1500" b="1" dirty="0"/>
            </a:br>
            <a:r>
              <a:rPr lang="en-US" sz="1500" b="1" dirty="0"/>
              <a:t> </a:t>
            </a:r>
            <a:r>
              <a:rPr lang="en-IN" sz="1500" dirty="0"/>
              <a:t/>
            </a:r>
            <a:br>
              <a:rPr lang="en-IN" sz="1500" dirty="0"/>
            </a:br>
            <a:r>
              <a:rPr lang="en-US" sz="1500" dirty="0"/>
              <a:t>The object of List class represents a list of text items. By the help of list, user can choose either one item or multiple items. It inherits Component class.</a:t>
            </a:r>
            <a:r>
              <a:rPr lang="en-IN" sz="1500" dirty="0"/>
              <a:t/>
            </a:r>
            <a:br>
              <a:rPr lang="en-IN" sz="1500" dirty="0"/>
            </a:br>
            <a:r>
              <a:rPr lang="en-US" sz="1500" dirty="0"/>
              <a:t> </a:t>
            </a:r>
            <a:r>
              <a:rPr lang="en-IN" sz="1500" dirty="0"/>
              <a:t/>
            </a:r>
            <a:br>
              <a:rPr lang="en-IN" sz="1500" dirty="0"/>
            </a:br>
            <a:r>
              <a:rPr lang="en-US" sz="1500" dirty="0"/>
              <a:t>AWT List class Declaration</a:t>
            </a:r>
            <a:r>
              <a:rPr lang="en-IN" sz="1500" dirty="0"/>
              <a:t/>
            </a:r>
            <a:br>
              <a:rPr lang="en-IN" sz="1500" dirty="0"/>
            </a:br>
            <a:r>
              <a:rPr lang="en-US" sz="1500" b="1" dirty="0">
                <a:solidFill>
                  <a:schemeClr val="tx2">
                    <a:lumMod val="60000"/>
                    <a:lumOff val="40000"/>
                  </a:schemeClr>
                </a:solidFill>
              </a:rPr>
              <a:t>public class </a:t>
            </a:r>
            <a:r>
              <a:rPr lang="en-US" sz="1500" dirty="0">
                <a:solidFill>
                  <a:schemeClr val="tx2">
                    <a:lumMod val="60000"/>
                    <a:lumOff val="40000"/>
                  </a:schemeClr>
                </a:solidFill>
              </a:rPr>
              <a:t>List </a:t>
            </a:r>
            <a:r>
              <a:rPr lang="en-US" sz="1500" b="1" dirty="0">
                <a:solidFill>
                  <a:schemeClr val="tx2">
                    <a:lumMod val="60000"/>
                    <a:lumOff val="40000"/>
                  </a:schemeClr>
                </a:solidFill>
              </a:rPr>
              <a:t>extends </a:t>
            </a:r>
            <a:r>
              <a:rPr lang="en-US" sz="1500" dirty="0">
                <a:solidFill>
                  <a:schemeClr val="tx2">
                    <a:lumMod val="60000"/>
                    <a:lumOff val="40000"/>
                  </a:schemeClr>
                </a:solidFill>
              </a:rPr>
              <a:t>Component </a:t>
            </a:r>
            <a:r>
              <a:rPr lang="en-US" sz="1500" b="1" dirty="0">
                <a:solidFill>
                  <a:schemeClr val="tx2">
                    <a:lumMod val="60000"/>
                    <a:lumOff val="40000"/>
                  </a:schemeClr>
                </a:solidFill>
              </a:rPr>
              <a:t>implements </a:t>
            </a:r>
            <a:r>
              <a:rPr lang="en-US" sz="1500" dirty="0" err="1">
                <a:solidFill>
                  <a:schemeClr val="tx2">
                    <a:lumMod val="60000"/>
                    <a:lumOff val="40000"/>
                  </a:schemeClr>
                </a:solidFill>
              </a:rPr>
              <a:t>ItemSelectable</a:t>
            </a:r>
            <a:r>
              <a:rPr lang="en-US" sz="1500" dirty="0">
                <a:solidFill>
                  <a:schemeClr val="tx2">
                    <a:lumMod val="60000"/>
                    <a:lumOff val="40000"/>
                  </a:schemeClr>
                </a:solidFill>
              </a:rPr>
              <a:t>, Accessible </a:t>
            </a:r>
            <a:endParaRPr lang="en-IN" sz="1500" dirty="0">
              <a:solidFill>
                <a:schemeClr val="tx2">
                  <a:lumMod val="60000"/>
                  <a:lumOff val="40000"/>
                </a:schemeClr>
              </a:solidFill>
            </a:endParaRPr>
          </a:p>
        </p:txBody>
      </p:sp>
      <p:sp>
        <p:nvSpPr>
          <p:cNvPr id="3" name="Content Placeholder 2"/>
          <p:cNvSpPr>
            <a:spLocks noGrp="1"/>
          </p:cNvSpPr>
          <p:nvPr>
            <p:ph idx="1"/>
          </p:nvPr>
        </p:nvSpPr>
        <p:spPr>
          <a:xfrm>
            <a:off x="745232" y="2287413"/>
            <a:ext cx="3898776" cy="4525963"/>
          </a:xfrm>
        </p:spPr>
        <p:txBody>
          <a:bodyPr>
            <a:normAutofit fontScale="92500" lnSpcReduction="10000"/>
          </a:bodyPr>
          <a:lstStyle/>
          <a:p>
            <a:pPr marL="0" indent="0">
              <a:buNone/>
            </a:pPr>
            <a:r>
              <a:rPr lang="en-IN" sz="900" dirty="0"/>
              <a:t/>
            </a:r>
            <a:br>
              <a:rPr lang="en-IN" sz="900" dirty="0"/>
            </a:br>
            <a:r>
              <a:rPr lang="en-IN" sz="900" dirty="0"/>
              <a:t>import </a:t>
            </a:r>
            <a:r>
              <a:rPr lang="en-IN" sz="900" dirty="0" err="1"/>
              <a:t>java.awt</a:t>
            </a:r>
            <a:r>
              <a:rPr lang="en-IN" sz="900" dirty="0"/>
              <a:t>.*;</a:t>
            </a:r>
          </a:p>
          <a:p>
            <a:pPr marL="0" indent="0">
              <a:buNone/>
            </a:pPr>
            <a:r>
              <a:rPr lang="en-IN" sz="900" dirty="0"/>
              <a:t>import </a:t>
            </a:r>
            <a:r>
              <a:rPr lang="en-IN" sz="900" dirty="0" err="1"/>
              <a:t>java.awt.event</a:t>
            </a:r>
            <a:r>
              <a:rPr lang="en-IN" sz="900" dirty="0"/>
              <a:t>.*;</a:t>
            </a:r>
          </a:p>
          <a:p>
            <a:pPr marL="0" indent="0">
              <a:buNone/>
            </a:pPr>
            <a:r>
              <a:rPr lang="en-IN" sz="900" dirty="0"/>
              <a:t/>
            </a:r>
            <a:br>
              <a:rPr lang="en-IN" sz="900" dirty="0"/>
            </a:br>
            <a:r>
              <a:rPr lang="en-IN" sz="900" dirty="0"/>
              <a:t>public class </a:t>
            </a:r>
            <a:r>
              <a:rPr lang="en-IN" sz="900" dirty="0" err="1"/>
              <a:t>ListExample</a:t>
            </a:r>
            <a:r>
              <a:rPr lang="en-IN" sz="900" dirty="0"/>
              <a:t> {</a:t>
            </a:r>
          </a:p>
          <a:p>
            <a:pPr marL="0" indent="0">
              <a:buNone/>
            </a:pPr>
            <a:r>
              <a:rPr lang="en-IN" sz="900" dirty="0"/>
              <a:t/>
            </a:r>
            <a:br>
              <a:rPr lang="en-IN" sz="900" dirty="0"/>
            </a:br>
            <a:r>
              <a:rPr lang="en-IN" sz="900" dirty="0"/>
              <a:t>    </a:t>
            </a:r>
            <a:r>
              <a:rPr lang="en-IN" sz="900" dirty="0" err="1"/>
              <a:t>ListExample</a:t>
            </a:r>
            <a:r>
              <a:rPr lang="en-IN" sz="900" dirty="0"/>
              <a:t>() {</a:t>
            </a:r>
          </a:p>
          <a:p>
            <a:pPr marL="0" indent="0">
              <a:buNone/>
            </a:pPr>
            <a:r>
              <a:rPr lang="en-IN" sz="900" dirty="0"/>
              <a:t>        Frame f = new Frame();</a:t>
            </a:r>
          </a:p>
          <a:p>
            <a:pPr marL="0" indent="0">
              <a:buNone/>
            </a:pPr>
            <a:r>
              <a:rPr lang="en-IN" sz="900" dirty="0"/>
              <a:t>        List l1 = new List(5);</a:t>
            </a:r>
          </a:p>
          <a:p>
            <a:pPr marL="0" indent="0">
              <a:buNone/>
            </a:pPr>
            <a:r>
              <a:rPr lang="en-IN" sz="900" dirty="0"/>
              <a:t>        l1.setBounds(100, 100, 100, 75);</a:t>
            </a:r>
          </a:p>
          <a:p>
            <a:pPr marL="0" indent="0">
              <a:buNone/>
            </a:pPr>
            <a:r>
              <a:rPr lang="en-IN" sz="900" dirty="0"/>
              <a:t>        l1.add("Anil");</a:t>
            </a:r>
          </a:p>
          <a:p>
            <a:pPr marL="0" indent="0">
              <a:buNone/>
            </a:pPr>
            <a:r>
              <a:rPr lang="en-IN" sz="900" dirty="0"/>
              <a:t>        l1.add("Gabber");</a:t>
            </a:r>
          </a:p>
          <a:p>
            <a:pPr marL="0" indent="0">
              <a:buNone/>
            </a:pPr>
            <a:r>
              <a:rPr lang="en-IN" sz="900" dirty="0"/>
              <a:t>        l1.add("</a:t>
            </a:r>
            <a:r>
              <a:rPr lang="en-IN" sz="900" dirty="0" err="1"/>
              <a:t>Akshara</a:t>
            </a:r>
            <a:r>
              <a:rPr lang="en-IN" sz="900" dirty="0"/>
              <a:t>");</a:t>
            </a:r>
          </a:p>
          <a:p>
            <a:pPr marL="0" indent="0">
              <a:buNone/>
            </a:pPr>
            <a:r>
              <a:rPr lang="en-IN" sz="900" dirty="0"/>
              <a:t>        l1.add("</a:t>
            </a:r>
            <a:r>
              <a:rPr lang="en-IN" sz="900" dirty="0" err="1"/>
              <a:t>Vikram</a:t>
            </a:r>
            <a:r>
              <a:rPr lang="en-IN" sz="900" dirty="0"/>
              <a:t>");</a:t>
            </a:r>
          </a:p>
          <a:p>
            <a:pPr marL="0" indent="0">
              <a:buNone/>
            </a:pPr>
            <a:r>
              <a:rPr lang="en-IN" sz="900" dirty="0"/>
              <a:t>        l1.add("Vijay");</a:t>
            </a:r>
          </a:p>
          <a:p>
            <a:pPr marL="0" indent="0">
              <a:buNone/>
            </a:pPr>
            <a:r>
              <a:rPr lang="en-IN" sz="900" dirty="0"/>
              <a:t>        </a:t>
            </a:r>
            <a:r>
              <a:rPr lang="en-IN" sz="900" dirty="0" err="1"/>
              <a:t>f.add</a:t>
            </a:r>
            <a:r>
              <a:rPr lang="en-IN" sz="900" dirty="0"/>
              <a:t>(l1);</a:t>
            </a:r>
          </a:p>
          <a:p>
            <a:pPr marL="0" indent="0">
              <a:buNone/>
            </a:pPr>
            <a:r>
              <a:rPr lang="en-IN" sz="900" dirty="0"/>
              <a:t>        </a:t>
            </a:r>
            <a:r>
              <a:rPr lang="en-IN" sz="900" dirty="0" err="1"/>
              <a:t>f.setSize</a:t>
            </a:r>
            <a:r>
              <a:rPr lang="en-IN" sz="900" dirty="0"/>
              <a:t>(400, 400);</a:t>
            </a:r>
          </a:p>
          <a:p>
            <a:pPr marL="0" indent="0">
              <a:buNone/>
            </a:pPr>
            <a:r>
              <a:rPr lang="en-IN" sz="900" dirty="0"/>
              <a:t>        </a:t>
            </a:r>
            <a:r>
              <a:rPr lang="en-IN" sz="900" dirty="0" err="1"/>
              <a:t>f.setLayout</a:t>
            </a:r>
            <a:r>
              <a:rPr lang="en-IN" sz="900" dirty="0"/>
              <a:t>(null);</a:t>
            </a:r>
          </a:p>
          <a:p>
            <a:pPr marL="0" indent="0">
              <a:buNone/>
            </a:pPr>
            <a:r>
              <a:rPr lang="en-IN" sz="900" dirty="0"/>
              <a:t>        </a:t>
            </a:r>
            <a:r>
              <a:rPr lang="en-IN" sz="900" dirty="0" err="1"/>
              <a:t>f.setVisible</a:t>
            </a:r>
            <a:r>
              <a:rPr lang="en-IN" sz="900" dirty="0"/>
              <a:t>(true);</a:t>
            </a:r>
          </a:p>
          <a:p>
            <a:pPr marL="0" indent="0">
              <a:buNone/>
            </a:pPr>
            <a:r>
              <a:rPr lang="en-IN" sz="900" dirty="0"/>
              <a:t/>
            </a:r>
            <a:br>
              <a:rPr lang="en-IN" sz="900" dirty="0"/>
            </a:br>
            <a:r>
              <a:rPr lang="en-IN" sz="900" dirty="0"/>
              <a:t>        </a:t>
            </a:r>
            <a:r>
              <a:rPr lang="en-IN" sz="900" dirty="0" err="1"/>
              <a:t>f.addWindowListener</a:t>
            </a:r>
            <a:r>
              <a:rPr lang="en-IN" sz="900" dirty="0"/>
              <a:t>(new </a:t>
            </a:r>
            <a:r>
              <a:rPr lang="en-IN" sz="900" dirty="0" err="1"/>
              <a:t>WindowAdapter</a:t>
            </a:r>
            <a:r>
              <a:rPr lang="en-IN" sz="900" dirty="0"/>
              <a:t>() {</a:t>
            </a:r>
          </a:p>
          <a:p>
            <a:pPr marL="0" indent="0">
              <a:buNone/>
            </a:pPr>
            <a:r>
              <a:rPr lang="en-IN" sz="900" dirty="0"/>
              <a:t>            public void </a:t>
            </a:r>
            <a:r>
              <a:rPr lang="en-IN" sz="900" dirty="0" err="1"/>
              <a:t>windowClosing</a:t>
            </a:r>
            <a:r>
              <a:rPr lang="en-IN" sz="900" dirty="0"/>
              <a:t>(</a:t>
            </a:r>
            <a:r>
              <a:rPr lang="en-IN" sz="900" dirty="0" err="1"/>
              <a:t>WindowEvent</a:t>
            </a:r>
            <a:r>
              <a:rPr lang="en-IN" sz="900" dirty="0"/>
              <a:t> e) {</a:t>
            </a:r>
          </a:p>
          <a:p>
            <a:pPr marL="0" indent="0">
              <a:buNone/>
            </a:pPr>
            <a:r>
              <a:rPr lang="en-IN" sz="900" dirty="0"/>
              <a:t>                </a:t>
            </a:r>
            <a:r>
              <a:rPr lang="en-IN" sz="900" dirty="0" err="1"/>
              <a:t>System.exit</a:t>
            </a:r>
            <a:r>
              <a:rPr lang="en-IN" sz="900" dirty="0"/>
              <a:t>(0);</a:t>
            </a:r>
          </a:p>
          <a:p>
            <a:pPr marL="0" indent="0">
              <a:buNone/>
            </a:pPr>
            <a:r>
              <a:rPr lang="en-IN" sz="900" dirty="0"/>
              <a:t>            }</a:t>
            </a:r>
          </a:p>
          <a:p>
            <a:pPr marL="0" indent="0">
              <a:buNone/>
            </a:pPr>
            <a:r>
              <a:rPr lang="en-IN" sz="900" dirty="0"/>
              <a:t>        });</a:t>
            </a:r>
          </a:p>
          <a:p>
            <a:pPr marL="0" indent="0">
              <a:buNone/>
            </a:pPr>
            <a:r>
              <a:rPr lang="en-IN" sz="900" dirty="0"/>
              <a:t>    }</a:t>
            </a:r>
          </a:p>
          <a:p>
            <a:pPr marL="0" indent="0">
              <a:buNone/>
            </a:pPr>
            <a:r>
              <a:rPr lang="en-IN" sz="900" dirty="0"/>
              <a:t/>
            </a:r>
            <a:br>
              <a:rPr lang="en-IN" sz="900" dirty="0"/>
            </a:br>
            <a:r>
              <a:rPr lang="en-IN" sz="900" dirty="0"/>
              <a:t>    public static void main(String </a:t>
            </a:r>
            <a:r>
              <a:rPr lang="en-IN" sz="900" dirty="0" err="1"/>
              <a:t>args</a:t>
            </a:r>
            <a:r>
              <a:rPr lang="en-IN" sz="900" dirty="0"/>
              <a:t>[]) {</a:t>
            </a:r>
          </a:p>
          <a:p>
            <a:pPr marL="0" indent="0">
              <a:buNone/>
            </a:pPr>
            <a:r>
              <a:rPr lang="en-IN" sz="900" dirty="0"/>
              <a:t>        new </a:t>
            </a:r>
            <a:r>
              <a:rPr lang="en-IN" sz="900" dirty="0" err="1"/>
              <a:t>ListExample</a:t>
            </a:r>
            <a:r>
              <a:rPr lang="en-IN" sz="900" dirty="0"/>
              <a:t>();</a:t>
            </a:r>
          </a:p>
          <a:p>
            <a:pPr marL="0" indent="0">
              <a:buNone/>
            </a:pPr>
            <a:r>
              <a:rPr lang="en-IN" sz="900" dirty="0"/>
              <a:t>    }</a:t>
            </a:r>
          </a:p>
          <a:p>
            <a:pPr marL="0" indent="0">
              <a:buNone/>
            </a:pPr>
            <a:r>
              <a:rPr lang="en-IN" sz="900" dirty="0"/>
              <a:t>}</a:t>
            </a:r>
          </a:p>
          <a:p>
            <a:pPr marL="0" indent="0">
              <a:buNone/>
            </a:pPr>
            <a:r>
              <a:rPr lang="en-IN" sz="900" dirty="0"/>
              <a:t/>
            </a:r>
            <a:br>
              <a:rPr lang="en-IN" sz="900" dirty="0"/>
            </a:br>
            <a:endParaRPr lang="en-IN" sz="900" dirty="0"/>
          </a:p>
        </p:txBody>
      </p:sp>
      <p:sp>
        <p:nvSpPr>
          <p:cNvPr id="4"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pic>
        <p:nvPicPr>
          <p:cNvPr id="7" name="image21.png"/>
          <p:cNvPicPr/>
          <p:nvPr/>
        </p:nvPicPr>
        <p:blipFill>
          <a:blip r:embed="rId2" cstate="print"/>
          <a:stretch>
            <a:fillRect/>
          </a:stretch>
        </p:blipFill>
        <p:spPr>
          <a:xfrm>
            <a:off x="5220072" y="3068960"/>
            <a:ext cx="2476500" cy="2533650"/>
          </a:xfrm>
          <a:prstGeom prst="rect">
            <a:avLst/>
          </a:prstGeom>
        </p:spPr>
      </p:pic>
    </p:spTree>
    <p:extLst>
      <p:ext uri="{BB962C8B-B14F-4D97-AF65-F5344CB8AC3E}">
        <p14:creationId xmlns:p14="http://schemas.microsoft.com/office/powerpoint/2010/main" val="34976963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78</TotalTime>
  <Words>141</Words>
  <Application>Microsoft Office PowerPoint</Application>
  <PresentationFormat>On-screen Show (4:3)</PresentationFormat>
  <Paragraphs>578</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Office Theme</vt:lpstr>
      <vt:lpstr>PowerPoint Presentation</vt:lpstr>
      <vt:lpstr>Java AWT Button   The button class is used to create a labeled button that has platform independent implementation. The application result in some action when the button is pushed.   AWT Button Class declaration : public class Button extends Component implements Accessible</vt:lpstr>
      <vt:lpstr>Java AWT Label   The object of Label class is a component for placing text in a container. It is used to display a single line of read only text. The text can be changed by an application but a user cannot edit it directly.   AWT Label Class Declaration public class Label extends Component implements Accessible</vt:lpstr>
      <vt:lpstr>Java AWT TextField   The object of a TextField class is a text component that allows the editing of a single line text. It inherits TextComponent class.   AWT TextField Class Declaration public class TextField extends TextComponent</vt:lpstr>
      <vt:lpstr>Java AWT TextArea   The object of a TextArea class is a multi line region that displays text. It allows the editing of multiple line text. It inherits TextComponent class.   AWT TextArea Class Declaration public class TextArea extends TextComponent</vt:lpstr>
      <vt:lpstr>Java AWT Checkbox   The Checkbox class is used to create a checkbox. It is used to turn an option on (true) or off (false). Clicking on a Checkbox changes its state from "on" to "off" or from "off" to "on".   AWT Checkbox Class Declaration public class Checkbox extends Component implements ItemSelectable, Accessible </vt:lpstr>
      <vt:lpstr>Java AWT CheckboxGroup   The object of CheckboxGroup class is used to group together a set of Checkbox. At a time only one check box button is allowed to be in "on" state and remaining check box button in "off" state. It inherits the object class.   Note: CheckboxGroup enables you to create radio buttons in AWT. There is no special control for creating radio buttons in AWT.   AWT CheckboxGroup Class Declaration public class CheckboxGroup extends Object implements Serializable</vt:lpstr>
      <vt:lpstr>Java AWT Choice   The object of Choice class is used to show popup menu of choices. Choice selected by user is shown on the top of a menu. It inherits Component class.   AWT Choice Class Declaration public class Choice extends Component implements ItemSelectable, Accessible </vt:lpstr>
      <vt:lpstr>Java AWT List   The object of List class represents a list of text items. By the help of list, user can choose either one item or multiple items. It inherits Component class.   AWT List class Declaration public class List extends Component implements ItemSelectable, Accessible </vt:lpstr>
      <vt:lpstr>Java AWT Scrollbar   The object of Scrollbar class is used to add horizontal and vertical scrollbar. Scrollbar is a GUI component allows us to see invisible number of rows and columns.   AWT Scrollbar class declaration public class Scrollbar extends Component implements Adjustable, Accessible </vt:lpstr>
      <vt:lpstr>Java AWT MenuItem and Menu    The object of MenuItem class adds a simple labeled menu item on menu. The items used in a menu must belong to the MenuItem or any of its subclass.    The object of Menu class is a pull down menu component which is displayed on the menu bar. It inherits the MenuItem class.      AWT MenuItem class declaration public class MenuItem extends MenuComponent implements Accessible   AWT Menu class declaration public class Menu extends MenuItem implements MenuContainer, Accessible</vt:lpstr>
      <vt:lpstr>PowerPoint Presentation</vt:lpstr>
      <vt:lpstr>Java AWT PopupMenu   PopupMenu can be dynamically popped up at specific position within a component. It inherits the Menu class.   AWT PopupMenu class declaration public class PopupMenu extends Menu implements MenuContainer, Accessible  </vt:lpstr>
      <vt:lpstr>Java AWT Panel   The Panel is a simplest container class. It provides space in which an application can attach any other component. It inherits the Container class.   It doesn't have title bar.   AWT Panel class declaration public class Panel extends Container implements Accessible</vt:lpstr>
      <vt:lpstr>Layout Managers  We Create several components like push buttons, checkboxes, radio buttons etc. in GUI. After creating these components, they should be placed in the fram (in AWT) or container (in Swing). While arranging them in the frame or container, they can be arranged in a perticular manner by using layout mangers. We have LayoutManger interface in java.awt package which is implemented in various classes which provides various layouts to arrange the components.  The following classes represents the layout managers in java : </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Buttons in Java</dc:title>
  <dc:creator>Mehul Jain</dc:creator>
  <cp:lastModifiedBy>Mehul Jain</cp:lastModifiedBy>
  <cp:revision>6</cp:revision>
  <dcterms:created xsi:type="dcterms:W3CDTF">2024-10-27T12:10:23Z</dcterms:created>
  <dcterms:modified xsi:type="dcterms:W3CDTF">2024-10-27T13:28:35Z</dcterms:modified>
</cp:coreProperties>
</file>