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9495" autoAdjust="0"/>
  </p:normalViewPr>
  <p:slideViewPr>
    <p:cSldViewPr>
      <p:cViewPr varScale="1">
        <p:scale>
          <a:sx n="59" d="100"/>
          <a:sy n="59" d="100"/>
        </p:scale>
        <p:origin x="8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mailto:SNEKAAARTHI200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nekaashok/climate_analysis/blob/main/climate_analysis.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24012" y="153731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18849" y="4850687"/>
            <a:ext cx="8239551" cy="1401666"/>
          </a:xfrm>
          <a:prstGeom prst="rect">
            <a:avLst/>
          </a:prstGeom>
        </p:spPr>
        <p:txBody>
          <a:bodyPr vert="horz" wrap="square" lIns="0" tIns="16510" rIns="0" bIns="0" rtlCol="0">
            <a:spAutoFit/>
          </a:bodyPr>
          <a:lstStyle/>
          <a:p>
            <a:r>
              <a:rPr lang="en-US" sz="2400" b="1" dirty="0">
                <a:latin typeface="Calibri" panose="020F0502020204030204" pitchFamily="34" charset="0"/>
                <a:cs typeface="Calibri" panose="020F0502020204030204" pitchFamily="34" charset="0"/>
              </a:rPr>
              <a:t>Presented by:</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 </a:t>
            </a:r>
            <a:r>
              <a:rPr lang="en-US" sz="2200" dirty="0" err="1">
                <a:latin typeface="Calibri" panose="020F0502020204030204" pitchFamily="34" charset="0"/>
                <a:cs typeface="Calibri" panose="020F0502020204030204" pitchFamily="34" charset="0"/>
              </a:rPr>
              <a:t>Sneka</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                        B.TECH AI&amp;DS III</a:t>
            </a:r>
            <a:br>
              <a:rPr lang="en-IN"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                        Sir </a:t>
            </a:r>
            <a:r>
              <a:rPr lang="en-US" sz="2200" dirty="0" err="1">
                <a:latin typeface="Calibri" panose="020F0502020204030204" pitchFamily="34" charset="0"/>
                <a:cs typeface="Calibri" panose="020F0502020204030204" pitchFamily="34" charset="0"/>
              </a:rPr>
              <a:t>Issac</a:t>
            </a:r>
            <a:r>
              <a:rPr lang="en-US" sz="2200" dirty="0">
                <a:latin typeface="Calibri" panose="020F0502020204030204" pitchFamily="34" charset="0"/>
                <a:cs typeface="Calibri" panose="020F0502020204030204" pitchFamily="34" charset="0"/>
              </a:rPr>
              <a:t> Newton College Of Engineering &amp; Technology</a:t>
            </a:r>
          </a:p>
        </p:txBody>
      </p:sp>
      <p:sp>
        <p:nvSpPr>
          <p:cNvPr id="13" name="Rectangle 12"/>
          <p:cNvSpPr/>
          <p:nvPr/>
        </p:nvSpPr>
        <p:spPr>
          <a:xfrm>
            <a:off x="914400" y="2644549"/>
            <a:ext cx="9448800" cy="1200329"/>
          </a:xfrm>
          <a:prstGeom prst="rect">
            <a:avLst/>
          </a:prstGeom>
        </p:spPr>
        <p:txBody>
          <a:bodyPr wrap="square">
            <a:spAutoFit/>
          </a:bodyPr>
          <a:lstStyle/>
          <a:p>
            <a:pPr algn="ctr"/>
            <a:r>
              <a:rPr lang="en-US" sz="3600" b="1" dirty="0">
                <a:latin typeface="Constantia" panose="02030602050306030303" pitchFamily="18" charset="0"/>
              </a:rPr>
              <a:t>AI for Earth Observation and Climate Analysis </a:t>
            </a:r>
            <a:endParaRPr lang="en-IN" sz="3600" b="1" dirty="0">
              <a:latin typeface="Constantia" panose="020306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FFB3-51FE-4384-BE1F-BDDAD4EAAB2E}"/>
              </a:ext>
            </a:extLst>
          </p:cNvPr>
          <p:cNvSpPr>
            <a:spLocks noGrp="1"/>
          </p:cNvSpPr>
          <p:nvPr>
            <p:ph type="title"/>
          </p:nvPr>
        </p:nvSpPr>
        <p:spPr/>
        <p:txBody>
          <a:bodyPr/>
          <a:lstStyle/>
          <a:p>
            <a:r>
              <a:rPr lang="en-IN" dirty="0">
                <a:latin typeface="+mj-lt"/>
              </a:rPr>
              <a:t>APPLICATION AREAS</a:t>
            </a:r>
            <a:endParaRPr lang="en-US" dirty="0">
              <a:latin typeface="+mj-lt"/>
            </a:endParaRPr>
          </a:p>
        </p:txBody>
      </p:sp>
      <p:sp>
        <p:nvSpPr>
          <p:cNvPr id="3" name="Rectangle 2">
            <a:extLst>
              <a:ext uri="{FF2B5EF4-FFF2-40B4-BE49-F238E27FC236}">
                <a16:creationId xmlns:a16="http://schemas.microsoft.com/office/drawing/2014/main" id="{C1457A5C-AAC8-410C-87E7-FEE80424E62E}"/>
              </a:ext>
            </a:extLst>
          </p:cNvPr>
          <p:cNvSpPr/>
          <p:nvPr/>
        </p:nvSpPr>
        <p:spPr>
          <a:xfrm>
            <a:off x="749889" y="1371600"/>
            <a:ext cx="8388668" cy="4524315"/>
          </a:xfrm>
          <a:prstGeom prst="rect">
            <a:avLst/>
          </a:prstGeom>
        </p:spPr>
        <p:txBody>
          <a:bodyPr wrap="square">
            <a:spAutoFit/>
          </a:bodyPr>
          <a:lstStyle/>
          <a:p>
            <a:pPr marL="342900" indent="-342900">
              <a:buFont typeface="Wingdings" panose="05000000000000000000" pitchFamily="2" charset="2"/>
              <a:buChar char="ü"/>
            </a:pPr>
            <a:r>
              <a:rPr lang="en-US" sz="2400" b="1" dirty="0">
                <a:solidFill>
                  <a:srgbClr val="0D0D0D"/>
                </a:solidFill>
              </a:rPr>
              <a:t>Environmental Monitoring:</a:t>
            </a:r>
            <a:r>
              <a:rPr lang="en-US" sz="2400" dirty="0">
                <a:solidFill>
                  <a:srgbClr val="0D0D0D"/>
                </a:solidFill>
              </a:rPr>
              <a:t> Tracking environmental changes such as deforestation and pollution levels.</a:t>
            </a:r>
          </a:p>
          <a:p>
            <a:pPr marL="342900" indent="-342900">
              <a:buFont typeface="Wingdings" panose="05000000000000000000" pitchFamily="2" charset="2"/>
              <a:buChar char="ü"/>
            </a:pPr>
            <a:r>
              <a:rPr lang="en-US" sz="2400" b="1" dirty="0">
                <a:solidFill>
                  <a:srgbClr val="0D0D0D"/>
                </a:solidFill>
              </a:rPr>
              <a:t>Climate Prediction:</a:t>
            </a:r>
            <a:r>
              <a:rPr lang="en-US" sz="2400" dirty="0">
                <a:solidFill>
                  <a:srgbClr val="0D0D0D"/>
                </a:solidFill>
              </a:rPr>
              <a:t> Forecasting weather patterns and long-term climate trends.</a:t>
            </a:r>
          </a:p>
          <a:p>
            <a:pPr marL="342900" indent="-342900">
              <a:buFont typeface="Wingdings" panose="05000000000000000000" pitchFamily="2" charset="2"/>
              <a:buChar char="ü"/>
            </a:pPr>
            <a:r>
              <a:rPr lang="en-US" sz="2400" b="1" dirty="0">
                <a:solidFill>
                  <a:srgbClr val="0D0D0D"/>
                </a:solidFill>
              </a:rPr>
              <a:t>Disaster Management:</a:t>
            </a:r>
            <a:r>
              <a:rPr lang="en-US" sz="2400" dirty="0">
                <a:solidFill>
                  <a:srgbClr val="0D0D0D"/>
                </a:solidFill>
              </a:rPr>
              <a:t> Early detection and response to natural disasters.</a:t>
            </a:r>
          </a:p>
          <a:p>
            <a:pPr marL="342900" indent="-342900">
              <a:buFont typeface="Wingdings" panose="05000000000000000000" pitchFamily="2" charset="2"/>
              <a:buChar char="ü"/>
            </a:pPr>
            <a:r>
              <a:rPr lang="en-US" sz="2400" b="1" dirty="0">
                <a:solidFill>
                  <a:srgbClr val="0D0D0D"/>
                </a:solidFill>
              </a:rPr>
              <a:t>Sustainable Development:</a:t>
            </a:r>
            <a:r>
              <a:rPr lang="en-US" sz="2400" dirty="0">
                <a:solidFill>
                  <a:srgbClr val="0D0D0D"/>
                </a:solidFill>
              </a:rPr>
              <a:t> Supporting ecosystem conservation and land use planning.</a:t>
            </a:r>
          </a:p>
          <a:p>
            <a:pPr marL="342900" indent="-342900">
              <a:buFont typeface="Wingdings" panose="05000000000000000000" pitchFamily="2" charset="2"/>
              <a:buChar char="ü"/>
            </a:pPr>
            <a:r>
              <a:rPr lang="en-US" sz="2400" b="1" dirty="0">
                <a:solidFill>
                  <a:srgbClr val="0D0D0D"/>
                </a:solidFill>
              </a:rPr>
              <a:t>Policy Support:</a:t>
            </a:r>
            <a:r>
              <a:rPr lang="en-US" sz="2400" dirty="0">
                <a:solidFill>
                  <a:srgbClr val="0D0D0D"/>
                </a:solidFill>
              </a:rPr>
              <a:t> Providing data-driven insights for environmental policymaking.</a:t>
            </a:r>
          </a:p>
          <a:p>
            <a:pPr marL="342900" indent="-342900">
              <a:buFont typeface="Wingdings" panose="05000000000000000000" pitchFamily="2" charset="2"/>
              <a:buChar char="ü"/>
            </a:pPr>
            <a:r>
              <a:rPr lang="en-US" sz="2400" b="1" dirty="0">
                <a:solidFill>
                  <a:srgbClr val="0D0D0D"/>
                </a:solidFill>
              </a:rPr>
              <a:t>Public Awareness:</a:t>
            </a:r>
            <a:r>
              <a:rPr lang="en-US" sz="2400" dirty="0">
                <a:solidFill>
                  <a:srgbClr val="0D0D0D"/>
                </a:solidFill>
              </a:rPr>
              <a:t> Educating and engaging the public on environmental issues using real-time data.</a:t>
            </a:r>
            <a:endParaRPr lang="en-US" sz="2400" b="0" i="0" dirty="0">
              <a:solidFill>
                <a:srgbClr val="0D0D0D"/>
              </a:solidFill>
              <a:effectLst/>
            </a:endParaRPr>
          </a:p>
        </p:txBody>
      </p:sp>
    </p:spTree>
    <p:extLst>
      <p:ext uri="{BB962C8B-B14F-4D97-AF65-F5344CB8AC3E}">
        <p14:creationId xmlns:p14="http://schemas.microsoft.com/office/powerpoint/2010/main" val="307707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1888-E02F-4D45-9CB4-0AE5C3D806DC}"/>
              </a:ext>
            </a:extLst>
          </p:cNvPr>
          <p:cNvSpPr>
            <a:spLocks noGrp="1"/>
          </p:cNvSpPr>
          <p:nvPr>
            <p:ph type="ctrTitle"/>
          </p:nvPr>
        </p:nvSpPr>
        <p:spPr>
          <a:xfrm>
            <a:off x="4038600" y="2401967"/>
            <a:ext cx="5800851" cy="615553"/>
          </a:xfrm>
        </p:spPr>
        <p:txBody>
          <a:bodyPr/>
          <a:lstStyle/>
          <a:p>
            <a:r>
              <a:rPr lang="en-IN" sz="4000" b="1" dirty="0">
                <a:latin typeface="Arial Black" panose="020B0A04020102020204" pitchFamily="34" charset="0"/>
              </a:rPr>
              <a:t>THANK YOU</a:t>
            </a:r>
            <a:endParaRPr lang="en-US" sz="4000" b="1" dirty="0">
              <a:latin typeface="Arial Black" panose="020B0A04020102020204" pitchFamily="34" charset="0"/>
            </a:endParaRPr>
          </a:p>
        </p:txBody>
      </p:sp>
      <p:sp>
        <p:nvSpPr>
          <p:cNvPr id="3" name="Subtitle 2">
            <a:extLst>
              <a:ext uri="{FF2B5EF4-FFF2-40B4-BE49-F238E27FC236}">
                <a16:creationId xmlns:a16="http://schemas.microsoft.com/office/drawing/2014/main" id="{EA5577D8-4CFE-4684-9B9C-D429962BDA8B}"/>
              </a:ext>
            </a:extLst>
          </p:cNvPr>
          <p:cNvSpPr>
            <a:spLocks noGrp="1"/>
          </p:cNvSpPr>
          <p:nvPr>
            <p:ph type="subTitle" idx="4"/>
          </p:nvPr>
        </p:nvSpPr>
        <p:spPr>
          <a:xfrm>
            <a:off x="685800" y="5562600"/>
            <a:ext cx="8534400" cy="677108"/>
          </a:xfrm>
        </p:spPr>
        <p:txBody>
          <a:bodyPr/>
          <a:lstStyle/>
          <a:p>
            <a:r>
              <a:rPr lang="en-IN" sz="2400" b="1" dirty="0">
                <a:latin typeface="+mj-lt"/>
              </a:rPr>
              <a:t>CONTACT:</a:t>
            </a:r>
          </a:p>
          <a:p>
            <a:r>
              <a:rPr lang="en-IN" dirty="0"/>
              <a:t>	</a:t>
            </a:r>
            <a:r>
              <a:rPr lang="en-IN" sz="2000" dirty="0">
                <a:hlinkClick r:id="rId2"/>
              </a:rPr>
              <a:t>SNEKAAARTHI2004@GMAIL.COM</a:t>
            </a:r>
            <a:endParaRPr lang="en-US" sz="2000" dirty="0"/>
          </a:p>
        </p:txBody>
      </p:sp>
    </p:spTree>
    <p:extLst>
      <p:ext uri="{BB962C8B-B14F-4D97-AF65-F5344CB8AC3E}">
        <p14:creationId xmlns:p14="http://schemas.microsoft.com/office/powerpoint/2010/main" val="215062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144250" y="5510212"/>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 name="Rectangle 1">
            <a:extLst>
              <a:ext uri="{FF2B5EF4-FFF2-40B4-BE49-F238E27FC236}">
                <a16:creationId xmlns:a16="http://schemas.microsoft.com/office/drawing/2014/main" id="{4370146A-AF0D-484D-9674-0479EC25B937}"/>
              </a:ext>
            </a:extLst>
          </p:cNvPr>
          <p:cNvSpPr/>
          <p:nvPr/>
        </p:nvSpPr>
        <p:spPr>
          <a:xfrm>
            <a:off x="3048000" y="1582341"/>
            <a:ext cx="6043041" cy="4093428"/>
          </a:xfrm>
          <a:prstGeom prst="rect">
            <a:avLst/>
          </a:prstGeom>
        </p:spPr>
        <p:txBody>
          <a:bodyPr wrap="square">
            <a:spAutoFit/>
          </a:bodyPr>
          <a:lstStyle/>
          <a:p>
            <a:pPr marL="342900" indent="-342900">
              <a:buFont typeface="Wingdings" panose="05000000000000000000" pitchFamily="2" charset="2"/>
              <a:buChar char="ü"/>
            </a:pPr>
            <a:r>
              <a:rPr lang="en-US" sz="2000" b="1" dirty="0"/>
              <a:t>PROJECT STATEMENT</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PROJECT OVERVIEW</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PROJECT MODELLING</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RESULTS</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SOLUTION AND ITS PROPOSITIONS</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WOWS IN MY SOLUTION</a:t>
            </a:r>
          </a:p>
          <a:p>
            <a:pPr marL="342900" indent="-342900">
              <a:buFont typeface="Wingdings" panose="05000000000000000000" pitchFamily="2" charset="2"/>
              <a:buChar char="ü"/>
            </a:pPr>
            <a:endParaRPr lang="en-US" sz="2000" b="1" dirty="0"/>
          </a:p>
          <a:p>
            <a:pPr marL="342900" indent="-342900">
              <a:buFont typeface="Wingdings" panose="05000000000000000000" pitchFamily="2" charset="2"/>
              <a:buChar char="ü"/>
            </a:pPr>
            <a:r>
              <a:rPr lang="en-US" sz="2000" b="1" dirty="0"/>
              <a:t>APPLICATION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A44DFC-38EB-41F4-B824-1F8151389EF9}"/>
              </a:ext>
            </a:extLst>
          </p:cNvPr>
          <p:cNvSpPr>
            <a:spLocks noGrp="1"/>
          </p:cNvSpPr>
          <p:nvPr>
            <p:ph type="title"/>
          </p:nvPr>
        </p:nvSpPr>
        <p:spPr>
          <a:xfrm>
            <a:off x="755332" y="430589"/>
            <a:ext cx="10681335" cy="758190"/>
          </a:xfrm>
        </p:spPr>
        <p:txBody>
          <a:bodyPr/>
          <a:lstStyle/>
          <a:p>
            <a:r>
              <a:rPr lang="en-IN" dirty="0">
                <a:latin typeface="+mj-lt"/>
              </a:rPr>
              <a:t>PROJECT STATEMENT</a:t>
            </a:r>
            <a:endParaRPr lang="en-US" dirty="0">
              <a:latin typeface="+mj-lt"/>
            </a:endParaRPr>
          </a:p>
        </p:txBody>
      </p:sp>
      <p:sp>
        <p:nvSpPr>
          <p:cNvPr id="15" name="Rectangle 14">
            <a:extLst>
              <a:ext uri="{FF2B5EF4-FFF2-40B4-BE49-F238E27FC236}">
                <a16:creationId xmlns:a16="http://schemas.microsoft.com/office/drawing/2014/main" id="{B8E7CA2D-D5E1-4273-848D-3DA8C528B5AB}"/>
              </a:ext>
            </a:extLst>
          </p:cNvPr>
          <p:cNvSpPr/>
          <p:nvPr/>
        </p:nvSpPr>
        <p:spPr>
          <a:xfrm>
            <a:off x="755332" y="1524001"/>
            <a:ext cx="8388668" cy="4524315"/>
          </a:xfrm>
          <a:prstGeom prst="rect">
            <a:avLst/>
          </a:prstGeom>
        </p:spPr>
        <p:txBody>
          <a:bodyPr wrap="square">
            <a:spAutoFit/>
          </a:bodyPr>
          <a:lstStyle/>
          <a:p>
            <a:r>
              <a:rPr lang="en-US" sz="2400" dirty="0">
                <a:solidFill>
                  <a:srgbClr val="0D0D0D"/>
                </a:solidFill>
              </a:rPr>
              <a:t>Utilizing AI to transform Earth observation and climate analysis, facilitating proactive environmental management and informed decision-making.</a:t>
            </a:r>
          </a:p>
          <a:p>
            <a:pPr marL="285750" indent="-285750">
              <a:buFont typeface="Wingdings" panose="05000000000000000000" pitchFamily="2" charset="2"/>
              <a:buChar char="ü"/>
            </a:pPr>
            <a:r>
              <a:rPr lang="en-US" sz="2400" b="1" dirty="0">
                <a:solidFill>
                  <a:srgbClr val="0D0D0D"/>
                </a:solidFill>
              </a:rPr>
              <a:t>Objective:</a:t>
            </a:r>
            <a:r>
              <a:rPr lang="en-US" sz="2400" dirty="0">
                <a:solidFill>
                  <a:srgbClr val="0D0D0D"/>
                </a:solidFill>
              </a:rPr>
              <a:t> Revolutionize monitoring and analysis using AI algorithms.</a:t>
            </a:r>
          </a:p>
          <a:p>
            <a:pPr marL="285750" indent="-285750">
              <a:buFont typeface="Wingdings" panose="05000000000000000000" pitchFamily="2" charset="2"/>
              <a:buChar char="ü"/>
            </a:pPr>
            <a:r>
              <a:rPr lang="en-US" sz="2400" b="1" dirty="0">
                <a:solidFill>
                  <a:srgbClr val="0D0D0D"/>
                </a:solidFill>
              </a:rPr>
              <a:t>Approach:</a:t>
            </a:r>
            <a:r>
              <a:rPr lang="en-US" sz="2400" dirty="0">
                <a:solidFill>
                  <a:srgbClr val="0D0D0D"/>
                </a:solidFill>
              </a:rPr>
              <a:t> Integrate AI with Earth observation systems and foster interdisciplinary collaboration.</a:t>
            </a:r>
          </a:p>
          <a:p>
            <a:pPr marL="285750" indent="-285750">
              <a:buFont typeface="Wingdings" panose="05000000000000000000" pitchFamily="2" charset="2"/>
              <a:buChar char="ü"/>
            </a:pPr>
            <a:r>
              <a:rPr lang="en-US" sz="2400" b="1" dirty="0">
                <a:solidFill>
                  <a:srgbClr val="0D0D0D"/>
                </a:solidFill>
              </a:rPr>
              <a:t>Impact:</a:t>
            </a:r>
            <a:r>
              <a:rPr lang="en-US" sz="2400" dirty="0">
                <a:solidFill>
                  <a:srgbClr val="0D0D0D"/>
                </a:solidFill>
              </a:rPr>
              <a:t> Accurate monitoring, improved climate understanding, empowered decision-makers, and sustainable solutions.</a:t>
            </a:r>
          </a:p>
          <a:p>
            <a:pPr marL="285750" indent="-285750">
              <a:buFont typeface="Wingdings" panose="05000000000000000000" pitchFamily="2" charset="2"/>
              <a:buChar char="ü"/>
            </a:pPr>
            <a:r>
              <a:rPr lang="en-US" sz="2400" b="1" dirty="0">
                <a:solidFill>
                  <a:srgbClr val="0D0D0D"/>
                </a:solidFill>
              </a:rPr>
              <a:t>Milestones:</a:t>
            </a:r>
            <a:r>
              <a:rPr lang="en-US" sz="2400" dirty="0">
                <a:solidFill>
                  <a:srgbClr val="0D0D0D"/>
                </a:solidFill>
              </a:rPr>
              <a:t> Data collection, AI model development, collaborative testing, stakeholder engagement, continuous improvement.</a:t>
            </a:r>
            <a:endParaRPr lang="en-US" sz="2400" b="0" i="0" dirty="0">
              <a:solidFill>
                <a:srgbClr val="0D0D0D"/>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01000"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mj-lt"/>
              </a:rPr>
              <a:t>PROJECT</a:t>
            </a:r>
            <a:r>
              <a:rPr lang="en-IN" sz="4250" spc="5" dirty="0">
                <a:latin typeface="+mj-lt"/>
              </a:rPr>
              <a:t> </a:t>
            </a:r>
            <a:r>
              <a:rPr sz="4250" spc="-20" dirty="0">
                <a:latin typeface="+mj-lt"/>
              </a:rPr>
              <a:t>OVERVIEW</a:t>
            </a:r>
            <a:endParaRPr sz="4250" dirty="0">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a:extLst>
              <a:ext uri="{FF2B5EF4-FFF2-40B4-BE49-F238E27FC236}">
                <a16:creationId xmlns:a16="http://schemas.microsoft.com/office/drawing/2014/main" id="{D08CCC91-D1AF-4A35-B0DF-14FBF62ABE85}"/>
              </a:ext>
            </a:extLst>
          </p:cNvPr>
          <p:cNvSpPr/>
          <p:nvPr/>
        </p:nvSpPr>
        <p:spPr>
          <a:xfrm>
            <a:off x="866360" y="1598197"/>
            <a:ext cx="7157403" cy="4524315"/>
          </a:xfrm>
          <a:prstGeom prst="rect">
            <a:avLst/>
          </a:prstGeom>
        </p:spPr>
        <p:txBody>
          <a:bodyPr wrap="square">
            <a:spAutoFit/>
          </a:bodyPr>
          <a:lstStyle/>
          <a:p>
            <a:pPr marL="342900" indent="-342900">
              <a:buFont typeface="Wingdings" panose="05000000000000000000" pitchFamily="2" charset="2"/>
              <a:buChar char="ü"/>
            </a:pPr>
            <a:r>
              <a:rPr lang="en-US" sz="2400" dirty="0">
                <a:solidFill>
                  <a:srgbClr val="0D0D0D"/>
                </a:solidFill>
              </a:rPr>
              <a:t>Traditional methods of Earth observation and climate analysis struggle to keep pace with the complexity and scale of environmental data, hindering our ability to understand and mitigate the impacts of climate change and environmental degradation.</a:t>
            </a:r>
          </a:p>
          <a:p>
            <a:pPr marL="342900" indent="-342900">
              <a:buFont typeface="Wingdings" panose="05000000000000000000" pitchFamily="2" charset="2"/>
              <a:buChar char="ü"/>
            </a:pPr>
            <a:endParaRPr lang="en-US" sz="2400" dirty="0">
              <a:solidFill>
                <a:srgbClr val="0D0D0D"/>
              </a:solidFill>
            </a:endParaRPr>
          </a:p>
          <a:p>
            <a:pPr marL="342900" indent="-342900">
              <a:buFont typeface="Wingdings" panose="05000000000000000000" pitchFamily="2" charset="2"/>
              <a:buChar char="ü"/>
            </a:pPr>
            <a:r>
              <a:rPr lang="en-US" sz="2400" dirty="0"/>
              <a:t>Leveraging artificial intelligence presents an opportunity to revolutionize Earth observation and climate analysis by improving data processing efficiency, enhancing predictive capabilities, and enabling timely, actionable insights for decision-makers.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96000"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8">
            <a:extLst>
              <a:ext uri="{FF2B5EF4-FFF2-40B4-BE49-F238E27FC236}">
                <a16:creationId xmlns:a16="http://schemas.microsoft.com/office/drawing/2014/main" id="{0F584320-2393-48A3-B9CF-97D8AFCDC98F}"/>
              </a:ext>
            </a:extLst>
          </p:cNvPr>
          <p:cNvSpPr/>
          <p:nvPr/>
        </p:nvSpPr>
        <p:spPr>
          <a:xfrm>
            <a:off x="914400" y="1711089"/>
            <a:ext cx="8077200" cy="3477875"/>
          </a:xfrm>
          <a:prstGeom prst="rect">
            <a:avLst/>
          </a:prstGeom>
        </p:spPr>
        <p:txBody>
          <a:bodyPr wrap="square">
            <a:spAutoFit/>
          </a:bodyPr>
          <a:lstStyle/>
          <a:p>
            <a:pPr marL="342900" indent="-342900">
              <a:buFont typeface="Wingdings" panose="05000000000000000000" pitchFamily="2" charset="2"/>
              <a:buChar char="ü"/>
            </a:pPr>
            <a:r>
              <a:rPr lang="en-US" sz="2200" b="1" dirty="0">
                <a:solidFill>
                  <a:srgbClr val="0D0D0D"/>
                </a:solidFill>
              </a:rPr>
              <a:t>Policymakers &amp; Government Agencies</a:t>
            </a:r>
            <a:r>
              <a:rPr lang="en-US" sz="2200" dirty="0">
                <a:solidFill>
                  <a:srgbClr val="0D0D0D"/>
                </a:solidFill>
              </a:rPr>
              <a:t>: Inform policy decisions on environmental conservation and disaster management.</a:t>
            </a:r>
          </a:p>
          <a:p>
            <a:pPr marL="342900" indent="-342900">
              <a:buFont typeface="Wingdings" panose="05000000000000000000" pitchFamily="2" charset="2"/>
              <a:buChar char="ü"/>
            </a:pPr>
            <a:r>
              <a:rPr lang="en-US" sz="2200" b="1" dirty="0">
                <a:solidFill>
                  <a:srgbClr val="0D0D0D"/>
                </a:solidFill>
              </a:rPr>
              <a:t>Environmental Scientists &amp; Researchers</a:t>
            </a:r>
            <a:r>
              <a:rPr lang="en-US" sz="2200" dirty="0">
                <a:solidFill>
                  <a:srgbClr val="0D0D0D"/>
                </a:solidFill>
              </a:rPr>
              <a:t>: Conduct in-depth analysis for studying climate trends and ecological changes.</a:t>
            </a:r>
          </a:p>
          <a:p>
            <a:pPr marL="342900" indent="-342900">
              <a:buFont typeface="Wingdings" panose="05000000000000000000" pitchFamily="2" charset="2"/>
              <a:buChar char="ü"/>
            </a:pPr>
            <a:r>
              <a:rPr lang="en-US" sz="2200" b="1" dirty="0">
                <a:solidFill>
                  <a:srgbClr val="0D0D0D"/>
                </a:solidFill>
              </a:rPr>
              <a:t>Non-Governmental Organizations (NGOs)</a:t>
            </a:r>
            <a:r>
              <a:rPr lang="en-US" sz="2200" dirty="0">
                <a:solidFill>
                  <a:srgbClr val="0D0D0D"/>
                </a:solidFill>
              </a:rPr>
              <a:t>: Support conservation efforts and community resilience initiatives.</a:t>
            </a:r>
          </a:p>
          <a:p>
            <a:pPr marL="342900" indent="-342900">
              <a:buFont typeface="Wingdings" panose="05000000000000000000" pitchFamily="2" charset="2"/>
              <a:buChar char="ü"/>
            </a:pPr>
            <a:r>
              <a:rPr lang="en-US" sz="2200" b="1" dirty="0">
                <a:solidFill>
                  <a:srgbClr val="0D0D0D"/>
                </a:solidFill>
              </a:rPr>
              <a:t>Industries &amp; Corporations</a:t>
            </a:r>
            <a:r>
              <a:rPr lang="en-US" sz="2200" dirty="0">
                <a:solidFill>
                  <a:srgbClr val="0D0D0D"/>
                </a:solidFill>
              </a:rPr>
              <a:t>: Implement sustainable practices and comply with environmental regulations.</a:t>
            </a:r>
          </a:p>
          <a:p>
            <a:pPr marL="342900" indent="-342900">
              <a:buFont typeface="Wingdings" panose="05000000000000000000" pitchFamily="2" charset="2"/>
              <a:buChar char="ü"/>
            </a:pPr>
            <a:r>
              <a:rPr lang="en-US" sz="2200" b="1" dirty="0">
                <a:solidFill>
                  <a:srgbClr val="0D0D0D"/>
                </a:solidFill>
              </a:rPr>
              <a:t>General Public</a:t>
            </a:r>
            <a:r>
              <a:rPr lang="en-US" sz="2200" dirty="0">
                <a:solidFill>
                  <a:srgbClr val="0D0D0D"/>
                </a:solidFill>
              </a:rPr>
              <a:t>: Access real-time environmental data for informed decision-making.</a:t>
            </a:r>
            <a:endParaRPr lang="en-US" sz="2200" b="0" i="0" dirty="0">
              <a:solidFill>
                <a:srgbClr val="0D0D0D"/>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245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latin typeface="+mj-lt"/>
              </a:rPr>
              <a:t>Y</a:t>
            </a: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10" name="Rectangle 9">
            <a:extLst>
              <a:ext uri="{FF2B5EF4-FFF2-40B4-BE49-F238E27FC236}">
                <a16:creationId xmlns:a16="http://schemas.microsoft.com/office/drawing/2014/main" id="{736AFB23-88E1-4026-A963-D5A9C47F3C6A}"/>
              </a:ext>
            </a:extLst>
          </p:cNvPr>
          <p:cNvSpPr/>
          <p:nvPr/>
        </p:nvSpPr>
        <p:spPr>
          <a:xfrm>
            <a:off x="3048000" y="1729264"/>
            <a:ext cx="6096000" cy="4524315"/>
          </a:xfrm>
          <a:prstGeom prst="rect">
            <a:avLst/>
          </a:prstGeom>
        </p:spPr>
        <p:txBody>
          <a:bodyPr>
            <a:spAutoFit/>
          </a:bodyPr>
          <a:lstStyle/>
          <a:p>
            <a:r>
              <a:rPr lang="en-US" sz="2400" dirty="0">
                <a:solidFill>
                  <a:srgbClr val="0D0D0D"/>
                </a:solidFill>
              </a:rPr>
              <a:t>Integration of advanced AI techniques with Earth observation systems.</a:t>
            </a:r>
          </a:p>
          <a:p>
            <a:pPr marL="342900" indent="-342900">
              <a:buFont typeface="Wingdings" panose="05000000000000000000" pitchFamily="2" charset="2"/>
              <a:buChar char="ü"/>
            </a:pPr>
            <a:r>
              <a:rPr lang="en-US" sz="2000" b="1" dirty="0">
                <a:solidFill>
                  <a:srgbClr val="0D0D0D"/>
                </a:solidFill>
              </a:rPr>
              <a:t>Accuracy and Efficiency:</a:t>
            </a:r>
            <a:r>
              <a:rPr lang="en-US" sz="2000" dirty="0">
                <a:solidFill>
                  <a:srgbClr val="0D0D0D"/>
                </a:solidFill>
              </a:rPr>
              <a:t> Improved data analysis for precise monitoring.</a:t>
            </a:r>
          </a:p>
          <a:p>
            <a:pPr marL="342900" indent="-342900">
              <a:buFont typeface="Wingdings" panose="05000000000000000000" pitchFamily="2" charset="2"/>
              <a:buChar char="ü"/>
            </a:pPr>
            <a:r>
              <a:rPr lang="en-US" sz="2000" b="1" dirty="0">
                <a:solidFill>
                  <a:srgbClr val="0D0D0D"/>
                </a:solidFill>
              </a:rPr>
              <a:t>Timely Insights:</a:t>
            </a:r>
            <a:r>
              <a:rPr lang="en-US" sz="2000" dirty="0">
                <a:solidFill>
                  <a:srgbClr val="0D0D0D"/>
                </a:solidFill>
              </a:rPr>
              <a:t> Proactive measures based on real-time data.</a:t>
            </a:r>
          </a:p>
          <a:p>
            <a:pPr marL="342900" indent="-342900">
              <a:buFont typeface="Wingdings" panose="05000000000000000000" pitchFamily="2" charset="2"/>
              <a:buChar char="ü"/>
            </a:pPr>
            <a:r>
              <a:rPr lang="en-US" sz="2000" b="1" dirty="0">
                <a:solidFill>
                  <a:srgbClr val="0D0D0D"/>
                </a:solidFill>
              </a:rPr>
              <a:t>Predictive Capabilities:</a:t>
            </a:r>
            <a:r>
              <a:rPr lang="en-US" sz="2000" dirty="0">
                <a:solidFill>
                  <a:srgbClr val="0D0D0D"/>
                </a:solidFill>
              </a:rPr>
              <a:t> Reliable weather forecasts and climate projections.</a:t>
            </a:r>
          </a:p>
          <a:p>
            <a:pPr marL="342900" indent="-342900">
              <a:buFont typeface="Wingdings" panose="05000000000000000000" pitchFamily="2" charset="2"/>
              <a:buChar char="ü"/>
            </a:pPr>
            <a:r>
              <a:rPr lang="en-US" sz="2000" b="1" dirty="0">
                <a:solidFill>
                  <a:srgbClr val="0D0D0D"/>
                </a:solidFill>
              </a:rPr>
              <a:t>Cross-Disciplinary Collaboration:</a:t>
            </a:r>
            <a:r>
              <a:rPr lang="en-US" sz="2000" dirty="0">
                <a:solidFill>
                  <a:srgbClr val="0D0D0D"/>
                </a:solidFill>
              </a:rPr>
              <a:t> Holistic approaches to environmental challenges.</a:t>
            </a:r>
          </a:p>
          <a:p>
            <a:pPr marL="342900" indent="-342900">
              <a:buFont typeface="Wingdings" panose="05000000000000000000" pitchFamily="2" charset="2"/>
              <a:buChar char="ü"/>
            </a:pPr>
            <a:r>
              <a:rPr lang="en-US" sz="2000" b="1" dirty="0">
                <a:solidFill>
                  <a:srgbClr val="0D0D0D"/>
                </a:solidFill>
              </a:rPr>
              <a:t>User-Friendly Interfaces:</a:t>
            </a:r>
            <a:r>
              <a:rPr lang="en-US" sz="2000" dirty="0">
                <a:solidFill>
                  <a:srgbClr val="0D0D0D"/>
                </a:solidFill>
              </a:rPr>
              <a:t> Accessible decision-support tools for diverse stakeholders.</a:t>
            </a:r>
          </a:p>
          <a:p>
            <a:pPr marL="342900" indent="-342900">
              <a:buFont typeface="Wingdings" panose="05000000000000000000" pitchFamily="2" charset="2"/>
              <a:buChar char="ü"/>
            </a:pPr>
            <a:r>
              <a:rPr lang="en-US" sz="2000" b="1" dirty="0">
                <a:solidFill>
                  <a:srgbClr val="0D0D0D"/>
                </a:solidFill>
              </a:rPr>
              <a:t>Sustainability and Resilience:</a:t>
            </a:r>
            <a:r>
              <a:rPr lang="en-US" sz="2000" dirty="0">
                <a:solidFill>
                  <a:srgbClr val="0D0D0D"/>
                </a:solidFill>
              </a:rPr>
              <a:t> Building a sustainable and resilient future.</a:t>
            </a:r>
            <a:endParaRPr lang="en-US" sz="2000" b="0" i="0" dirty="0">
              <a:solidFill>
                <a:srgbClr val="0D0D0D"/>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49035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sz="4250" spc="10" dirty="0">
                <a:latin typeface="+mj-lt"/>
              </a:rPr>
              <a:t>WOW</a:t>
            </a:r>
            <a:r>
              <a:rPr sz="4250" spc="85" dirty="0">
                <a:latin typeface="+mj-lt"/>
              </a:rPr>
              <a:t> </a:t>
            </a:r>
            <a:r>
              <a:rPr sz="4250" spc="10" dirty="0">
                <a:latin typeface="+mj-lt"/>
              </a:rPr>
              <a:t>IN</a:t>
            </a:r>
            <a:r>
              <a:rPr sz="4250" spc="-5" dirty="0">
                <a:latin typeface="+mj-lt"/>
              </a:rPr>
              <a:t> </a:t>
            </a:r>
            <a:r>
              <a:rPr sz="4250" spc="15" dirty="0">
                <a:latin typeface="+mj-lt"/>
              </a:rPr>
              <a:t>YOUR</a:t>
            </a:r>
            <a:r>
              <a:rPr sz="4250" spc="-10" dirty="0">
                <a:latin typeface="+mj-lt"/>
              </a:rPr>
              <a:t> </a:t>
            </a:r>
            <a:r>
              <a:rPr sz="4250" spc="20" dirty="0">
                <a:latin typeface="+mj-lt"/>
              </a:rPr>
              <a:t>SOLUTION</a:t>
            </a:r>
            <a:endParaRPr sz="4250" dirty="0">
              <a:latin typeface="+mj-lt"/>
            </a:endParaRPr>
          </a:p>
        </p:txBody>
      </p:sp>
      <p:sp>
        <p:nvSpPr>
          <p:cNvPr id="9" name="Rectangle 8">
            <a:extLst>
              <a:ext uri="{FF2B5EF4-FFF2-40B4-BE49-F238E27FC236}">
                <a16:creationId xmlns:a16="http://schemas.microsoft.com/office/drawing/2014/main" id="{EDC5C125-5AF0-4799-AD0E-BDCFBF33C2A3}"/>
              </a:ext>
            </a:extLst>
          </p:cNvPr>
          <p:cNvSpPr/>
          <p:nvPr/>
        </p:nvSpPr>
        <p:spPr>
          <a:xfrm>
            <a:off x="2251581" y="1168537"/>
            <a:ext cx="7086600" cy="5632311"/>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0D0D0D"/>
                </a:solidFill>
              </a:rPr>
              <a:t>Unprecedented Precision:</a:t>
            </a:r>
            <a:r>
              <a:rPr lang="en-US" sz="2000" dirty="0">
                <a:solidFill>
                  <a:srgbClr val="0D0D0D"/>
                </a:solidFill>
              </a:rPr>
              <a:t> AI unlocks unparalleled accuracy in data analysis, providing insights at an unprecedented scale and detail.</a:t>
            </a:r>
          </a:p>
          <a:p>
            <a:pPr marL="342900" indent="-342900">
              <a:buFont typeface="Wingdings" panose="05000000000000000000" pitchFamily="2" charset="2"/>
              <a:buChar char="ü"/>
            </a:pPr>
            <a:r>
              <a:rPr lang="en-US" sz="2000" b="1" dirty="0">
                <a:solidFill>
                  <a:srgbClr val="0D0D0D"/>
                </a:solidFill>
              </a:rPr>
              <a:t>Real-Time Actionability:</a:t>
            </a:r>
            <a:r>
              <a:rPr lang="en-US" sz="2000" dirty="0">
                <a:solidFill>
                  <a:srgbClr val="0D0D0D"/>
                </a:solidFill>
              </a:rPr>
              <a:t> Instant processing enables proactive decision-making, responding swiftly to emerging environmental threats.</a:t>
            </a:r>
          </a:p>
          <a:p>
            <a:pPr marL="342900" indent="-342900">
              <a:buFont typeface="Wingdings" panose="05000000000000000000" pitchFamily="2" charset="2"/>
              <a:buChar char="ü"/>
            </a:pPr>
            <a:r>
              <a:rPr lang="en-US" sz="2000" b="1" dirty="0">
                <a:solidFill>
                  <a:srgbClr val="0D0D0D"/>
                </a:solidFill>
              </a:rPr>
              <a:t>Next-Level Predictive Power:</a:t>
            </a:r>
            <a:r>
              <a:rPr lang="en-US" sz="2000" dirty="0">
                <a:solidFill>
                  <a:srgbClr val="0D0D0D"/>
                </a:solidFill>
              </a:rPr>
              <a:t> AI models revolutionize forecasting accuracy, offering foresight into climate patterns and environmental changes.</a:t>
            </a:r>
          </a:p>
          <a:p>
            <a:pPr marL="342900" indent="-342900">
              <a:buFont typeface="Wingdings" panose="05000000000000000000" pitchFamily="2" charset="2"/>
              <a:buChar char="ü"/>
            </a:pPr>
            <a:r>
              <a:rPr lang="en-US" sz="2000" b="1" dirty="0">
                <a:solidFill>
                  <a:srgbClr val="0D0D0D"/>
                </a:solidFill>
              </a:rPr>
              <a:t>Collaborative Innovation:</a:t>
            </a:r>
            <a:r>
              <a:rPr lang="en-US" sz="2000" dirty="0">
                <a:solidFill>
                  <a:srgbClr val="0D0D0D"/>
                </a:solidFill>
              </a:rPr>
              <a:t> Interdisciplinary collaboration amplifies collective intelligence to tackle environmental challenges with innovative strategies.</a:t>
            </a:r>
          </a:p>
          <a:p>
            <a:pPr marL="342900" indent="-342900">
              <a:buFont typeface="Wingdings" panose="05000000000000000000" pitchFamily="2" charset="2"/>
              <a:buChar char="ü"/>
            </a:pPr>
            <a:r>
              <a:rPr lang="en-US" sz="2000" b="1" dirty="0">
                <a:solidFill>
                  <a:srgbClr val="0D0D0D"/>
                </a:solidFill>
              </a:rPr>
              <a:t>Accessible Empowerment:</a:t>
            </a:r>
            <a:r>
              <a:rPr lang="en-US" sz="2000" dirty="0">
                <a:solidFill>
                  <a:srgbClr val="0D0D0D"/>
                </a:solidFill>
              </a:rPr>
              <a:t> Intuitive interfaces democratize environmental insights, empowering stakeholders across sectors.</a:t>
            </a:r>
          </a:p>
          <a:p>
            <a:pPr marL="342900" indent="-342900">
              <a:buFont typeface="Wingdings" panose="05000000000000000000" pitchFamily="2" charset="2"/>
              <a:buChar char="ü"/>
            </a:pPr>
            <a:r>
              <a:rPr lang="en-US" sz="2000" b="1" dirty="0">
                <a:solidFill>
                  <a:srgbClr val="0D0D0D"/>
                </a:solidFill>
              </a:rPr>
              <a:t>Transformational Sustainability:</a:t>
            </a:r>
            <a:r>
              <a:rPr lang="en-US" sz="2000" dirty="0">
                <a:solidFill>
                  <a:srgbClr val="0D0D0D"/>
                </a:solidFill>
              </a:rPr>
              <a:t> AI doesn't just address issues; it revolutionizes our approach, paving the way for a sustainable future.</a:t>
            </a:r>
            <a:endParaRPr lang="en-US" sz="2000" b="0" i="0" dirty="0">
              <a:solidFill>
                <a:srgbClr val="0D0D0D"/>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pic>
        <p:nvPicPr>
          <p:cNvPr id="11" name="Picture 10">
            <a:extLst>
              <a:ext uri="{FF2B5EF4-FFF2-40B4-BE49-F238E27FC236}">
                <a16:creationId xmlns:a16="http://schemas.microsoft.com/office/drawing/2014/main" id="{36A3CECC-2A27-4839-81A9-DD4D5DE22D36}"/>
              </a:ext>
            </a:extLst>
          </p:cNvPr>
          <p:cNvPicPr>
            <a:picLocks noChangeAspect="1"/>
          </p:cNvPicPr>
          <p:nvPr/>
        </p:nvPicPr>
        <p:blipFill rotWithShape="1">
          <a:blip r:embed="rId2">
            <a:extLst>
              <a:ext uri="{28A0092B-C50C-407E-A947-70E740481C1C}">
                <a14:useLocalDpi xmlns:a14="http://schemas.microsoft.com/office/drawing/2010/main" val="0"/>
              </a:ext>
            </a:extLst>
          </a:blip>
          <a:srcRect t="17778" r="5628"/>
          <a:stretch/>
        </p:blipFill>
        <p:spPr>
          <a:xfrm>
            <a:off x="752475" y="1067899"/>
            <a:ext cx="10291986" cy="50439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8" name="object 8"/>
          <p:cNvSpPr txBox="1"/>
          <p:nvPr/>
        </p:nvSpPr>
        <p:spPr>
          <a:xfrm>
            <a:off x="4328785" y="5433772"/>
            <a:ext cx="1678941" cy="386003"/>
          </a:xfrm>
          <a:prstGeom prst="rect">
            <a:avLst/>
          </a:prstGeom>
        </p:spPr>
        <p:txBody>
          <a:bodyPr vert="horz" wrap="square" lIns="0" tIns="16510" rIns="0" bIns="0" rtlCol="0">
            <a:spAutoFit/>
          </a:bodyPr>
          <a:lstStyle/>
          <a:p>
            <a:pPr marL="12700">
              <a:lnSpc>
                <a:spcPct val="100000"/>
              </a:lnSpc>
              <a:spcBef>
                <a:spcPts val="130"/>
              </a:spcBef>
            </a:pPr>
            <a:r>
              <a:rPr sz="2400" b="1" u="heavy" spc="20" dirty="0">
                <a:solidFill>
                  <a:srgbClr val="006FC0"/>
                </a:solidFill>
                <a:uFill>
                  <a:solidFill>
                    <a:srgbClr val="006FC0"/>
                  </a:solidFill>
                </a:uFill>
                <a:latin typeface="Bahnschrift SemiBold SemiConden" panose="020B0502040204020203" pitchFamily="34" charset="0"/>
                <a:cs typeface="Trebuchet MS"/>
                <a:hlinkClick r:id="rId2"/>
              </a:rPr>
              <a:t>Demo</a:t>
            </a:r>
            <a:r>
              <a:rPr sz="2400" b="1" u="heavy" spc="-130" dirty="0">
                <a:solidFill>
                  <a:srgbClr val="006FC0"/>
                </a:solidFill>
                <a:uFill>
                  <a:solidFill>
                    <a:srgbClr val="006FC0"/>
                  </a:solidFill>
                </a:uFill>
                <a:latin typeface="Bahnschrift SemiBold SemiConden" panose="020B0502040204020203" pitchFamily="34" charset="0"/>
                <a:cs typeface="Trebuchet MS"/>
                <a:hlinkClick r:id="rId2"/>
              </a:rPr>
              <a:t> </a:t>
            </a:r>
            <a:r>
              <a:rPr sz="2400" b="1" u="heavy" spc="25" dirty="0">
                <a:solidFill>
                  <a:srgbClr val="006FC0"/>
                </a:solidFill>
                <a:uFill>
                  <a:solidFill>
                    <a:srgbClr val="006FC0"/>
                  </a:solidFill>
                </a:uFill>
                <a:latin typeface="Bahnschrift SemiBold SemiConden" panose="020B0502040204020203" pitchFamily="34" charset="0"/>
                <a:cs typeface="Trebuchet MS"/>
                <a:hlinkClick r:id="rId2"/>
              </a:rPr>
              <a:t>Link</a:t>
            </a:r>
            <a:endParaRPr sz="2400" b="1" dirty="0">
              <a:latin typeface="Bahnschrift SemiBold SemiConden" panose="020B0502040204020203" pitchFamily="34" charset="0"/>
              <a:cs typeface="Trebuchet MS"/>
            </a:endParaRPr>
          </a:p>
        </p:txBody>
      </p:sp>
      <p:sp>
        <p:nvSpPr>
          <p:cNvPr id="10" name="Rectangle 9">
            <a:extLst>
              <a:ext uri="{FF2B5EF4-FFF2-40B4-BE49-F238E27FC236}">
                <a16:creationId xmlns:a16="http://schemas.microsoft.com/office/drawing/2014/main" id="{A8798775-6B0B-498E-8D2D-563F8432DD15}"/>
              </a:ext>
            </a:extLst>
          </p:cNvPr>
          <p:cNvSpPr/>
          <p:nvPr/>
        </p:nvSpPr>
        <p:spPr>
          <a:xfrm>
            <a:off x="982963" y="1371600"/>
            <a:ext cx="8370587" cy="3785652"/>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0D0D0D"/>
                </a:solidFill>
              </a:rPr>
              <a:t>Unprecedented Precision:</a:t>
            </a:r>
            <a:r>
              <a:rPr lang="en-US" sz="2000" dirty="0">
                <a:solidFill>
                  <a:srgbClr val="0D0D0D"/>
                </a:solidFill>
              </a:rPr>
              <a:t> AI unlocks unparalleled accuracy in data analysis, providing insights at an unprecedented scale and detail.</a:t>
            </a:r>
          </a:p>
          <a:p>
            <a:pPr marL="342900" indent="-342900">
              <a:buFont typeface="Wingdings" panose="05000000000000000000" pitchFamily="2" charset="2"/>
              <a:buChar char="ü"/>
            </a:pPr>
            <a:r>
              <a:rPr lang="en-US" sz="2000" b="1" dirty="0">
                <a:solidFill>
                  <a:srgbClr val="0D0D0D"/>
                </a:solidFill>
              </a:rPr>
              <a:t>Real-Time Actionability:</a:t>
            </a:r>
            <a:r>
              <a:rPr lang="en-US" sz="2000" dirty="0">
                <a:solidFill>
                  <a:srgbClr val="0D0D0D"/>
                </a:solidFill>
              </a:rPr>
              <a:t> Instant processing enables proactive decision-making, responding swiftly to emerging environmental threats.</a:t>
            </a:r>
          </a:p>
          <a:p>
            <a:pPr marL="342900" indent="-342900">
              <a:buFont typeface="Wingdings" panose="05000000000000000000" pitchFamily="2" charset="2"/>
              <a:buChar char="ü"/>
            </a:pPr>
            <a:r>
              <a:rPr lang="en-US" sz="2000" b="1" dirty="0">
                <a:solidFill>
                  <a:srgbClr val="0D0D0D"/>
                </a:solidFill>
              </a:rPr>
              <a:t>Next-Level Predictive Power:</a:t>
            </a:r>
            <a:r>
              <a:rPr lang="en-US" sz="2000" dirty="0">
                <a:solidFill>
                  <a:srgbClr val="0D0D0D"/>
                </a:solidFill>
              </a:rPr>
              <a:t> AI models revolutionize forecasting accuracy, offering foresight into climate patterns and environmental changes.</a:t>
            </a:r>
          </a:p>
          <a:p>
            <a:pPr marL="342900" indent="-342900">
              <a:buFont typeface="Wingdings" panose="05000000000000000000" pitchFamily="2" charset="2"/>
              <a:buChar char="ü"/>
            </a:pPr>
            <a:r>
              <a:rPr lang="en-US" sz="2000" b="1" dirty="0">
                <a:solidFill>
                  <a:srgbClr val="0D0D0D"/>
                </a:solidFill>
              </a:rPr>
              <a:t>Collaborative Innovation:</a:t>
            </a:r>
            <a:r>
              <a:rPr lang="en-US" sz="2000" dirty="0">
                <a:solidFill>
                  <a:srgbClr val="0D0D0D"/>
                </a:solidFill>
              </a:rPr>
              <a:t> Interdisciplinary collaboration amplifies collective intelligence to tackle environmental challenges with innovative strategies.</a:t>
            </a:r>
          </a:p>
          <a:p>
            <a:pPr marL="342900" indent="-342900">
              <a:buFont typeface="Wingdings" panose="05000000000000000000" pitchFamily="2" charset="2"/>
              <a:buChar char="ü"/>
            </a:pPr>
            <a:r>
              <a:rPr lang="en-US" sz="2000" b="1" dirty="0">
                <a:solidFill>
                  <a:srgbClr val="0D0D0D"/>
                </a:solidFill>
              </a:rPr>
              <a:t>Accessible Empowerment:</a:t>
            </a:r>
            <a:r>
              <a:rPr lang="en-US" sz="2000" dirty="0">
                <a:solidFill>
                  <a:srgbClr val="0D0D0D"/>
                </a:solidFill>
              </a:rPr>
              <a:t> Intuitive interfaces democratize environmental insights, empowering stakeholders across sectors.</a:t>
            </a:r>
          </a:p>
          <a:p>
            <a:pPr marL="342900" indent="-342900">
              <a:buFont typeface="Wingdings" panose="05000000000000000000" pitchFamily="2" charset="2"/>
              <a:buChar char="ü"/>
            </a:pPr>
            <a:r>
              <a:rPr lang="en-US" sz="2000" b="1" dirty="0">
                <a:solidFill>
                  <a:srgbClr val="0D0D0D"/>
                </a:solidFill>
              </a:rPr>
              <a:t>Transformational Sustainability:</a:t>
            </a:r>
            <a:r>
              <a:rPr lang="en-US" sz="2000" dirty="0">
                <a:solidFill>
                  <a:srgbClr val="0D0D0D"/>
                </a:solidFill>
              </a:rPr>
              <a:t> AI doesn't just address issues; it revolutionizes our approach, paving the way for a sustainable future.</a:t>
            </a:r>
            <a:endParaRPr lang="en-US" sz="2000" b="0" i="0" dirty="0">
              <a:solidFill>
                <a:srgbClr val="0D0D0D"/>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630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Black</vt:lpstr>
      <vt:lpstr>Bahnschrift SemiBold SemiConden</vt:lpstr>
      <vt:lpstr>Calibri</vt:lpstr>
      <vt:lpstr>Constantia</vt:lpstr>
      <vt:lpstr>Trebuchet MS</vt:lpstr>
      <vt:lpstr>Wingdings</vt:lpstr>
      <vt:lpstr>Office Theme</vt:lpstr>
      <vt:lpstr>Presented by:             A Sneka                         B.TECH AI&amp;DS III                         Sir Issac Newton College Of Engineering &amp; Technology</vt:lpstr>
      <vt:lpstr>AGENDA</vt:lpstr>
      <vt:lpstr>PROJECT STATEMENT</vt:lpstr>
      <vt:lpstr>PROJECT OVERVIEW</vt:lpstr>
      <vt:lpstr>WHO ARE THE END USERS?</vt:lpstr>
      <vt:lpstr>YOUR SOLUTION AND ITS VALUE PROPOSITION</vt:lpstr>
      <vt:lpstr>THE WOW IN YOUR SOLUTION</vt:lpstr>
      <vt:lpstr>PowerPoint Presentation</vt:lpstr>
      <vt:lpstr>RESULTS</vt:lpstr>
      <vt:lpstr>APPLICATION AREAS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ELCOT</dc:creator>
  <cp:lastModifiedBy>Sai Ram</cp:lastModifiedBy>
  <cp:revision>13</cp:revision>
  <dcterms:created xsi:type="dcterms:W3CDTF">2024-03-28T09:24:30Z</dcterms:created>
  <dcterms:modified xsi:type="dcterms:W3CDTF">2024-03-31T16:58:21Z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