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70" r:id="rId5"/>
    <p:sldId id="259" r:id="rId6"/>
    <p:sldId id="260" r:id="rId7"/>
    <p:sldId id="261" r:id="rId8"/>
    <p:sldId id="262" r:id="rId9"/>
    <p:sldId id="269" r:id="rId10"/>
    <p:sldId id="263" r:id="rId11"/>
    <p:sldId id="272"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7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'[Book snekha.xlsx]Sheet1'!$E$1</c:f>
              <c:strCache>
                <c:ptCount val="1"/>
                <c:pt idx="0">
                  <c:v>Salary</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dPt>
            <c:idx val="13"/>
            <c:bubble3D val="0"/>
            <c:spPr>
              <a:solidFill>
                <a:schemeClr val="accent2">
                  <a:lumMod val="80000"/>
                  <a:lumOff val="20000"/>
                </a:schemeClr>
              </a:solidFill>
              <a:ln w="25400">
                <a:solidFill>
                  <a:schemeClr val="lt1"/>
                </a:solidFill>
              </a:ln>
              <a:effectLst/>
              <a:sp3d contourW="25400">
                <a:contourClr>
                  <a:schemeClr val="lt1"/>
                </a:contourClr>
              </a:sp3d>
            </c:spPr>
          </c:dPt>
          <c:dPt>
            <c:idx val="14"/>
            <c:bubble3D val="0"/>
            <c:spPr>
              <a:solidFill>
                <a:schemeClr val="accent3">
                  <a:lumMod val="80000"/>
                  <a:lumOff val="20000"/>
                </a:schemeClr>
              </a:solidFill>
              <a:ln w="25400">
                <a:solidFill>
                  <a:schemeClr val="lt1"/>
                </a:solidFill>
              </a:ln>
              <a:effectLst/>
              <a:sp3d contourW="25400">
                <a:contourClr>
                  <a:schemeClr val="lt1"/>
                </a:contourClr>
              </a:sp3d>
            </c:spPr>
          </c:dPt>
          <c:dPt>
            <c:idx val="15"/>
            <c:bubble3D val="0"/>
            <c:spPr>
              <a:solidFill>
                <a:schemeClr val="accent4">
                  <a:lumMod val="80000"/>
                  <a:lumOff val="20000"/>
                </a:schemeClr>
              </a:solidFill>
              <a:ln w="25400">
                <a:solidFill>
                  <a:schemeClr val="lt1"/>
                </a:solidFill>
              </a:ln>
              <a:effectLst/>
              <a:sp3d contourW="25400">
                <a:contourClr>
                  <a:schemeClr val="lt1"/>
                </a:contourClr>
              </a:sp3d>
            </c:spPr>
          </c:dPt>
          <c:dPt>
            <c:idx val="16"/>
            <c:bubble3D val="0"/>
            <c:spPr>
              <a:solidFill>
                <a:schemeClr val="accent5">
                  <a:lumMod val="80000"/>
                  <a:lumOff val="20000"/>
                </a:schemeClr>
              </a:solidFill>
              <a:ln w="25400">
                <a:solidFill>
                  <a:schemeClr val="lt1"/>
                </a:solidFill>
              </a:ln>
              <a:effectLst/>
              <a:sp3d contourW="25400">
                <a:contourClr>
                  <a:schemeClr val="lt1"/>
                </a:contourClr>
              </a:sp3d>
            </c:spPr>
          </c:dPt>
          <c:dPt>
            <c:idx val="17"/>
            <c:bubble3D val="0"/>
            <c:spPr>
              <a:solidFill>
                <a:schemeClr val="accent6">
                  <a:lumMod val="80000"/>
                  <a:lumOff val="20000"/>
                </a:schemeClr>
              </a:solidFill>
              <a:ln w="25400">
                <a:solidFill>
                  <a:schemeClr val="lt1"/>
                </a:solidFill>
              </a:ln>
              <a:effectLst/>
              <a:sp3d contourW="25400">
                <a:contourClr>
                  <a:schemeClr val="lt1"/>
                </a:contourClr>
              </a:sp3d>
            </c:spPr>
          </c:dPt>
          <c:dPt>
            <c:idx val="18"/>
            <c:bubble3D val="0"/>
            <c:spPr>
              <a:solidFill>
                <a:schemeClr val="accent1">
                  <a:lumMod val="80000"/>
                </a:schemeClr>
              </a:solidFill>
              <a:ln w="25400">
                <a:solidFill>
                  <a:schemeClr val="lt1"/>
                </a:solidFill>
              </a:ln>
              <a:effectLst/>
              <a:sp3d contourW="25400">
                <a:contourClr>
                  <a:schemeClr val="lt1"/>
                </a:contourClr>
              </a:sp3d>
            </c:spPr>
          </c:dPt>
          <c:cat>
            <c:multiLvlStrRef>
              <c:f>'[Book snekha.xlsx]Sheet1'!$A$2:$D$20</c:f>
              <c:multiLvlStrCache>
                <c:ptCount val="19"/>
                <c:lvl>
                  <c:pt idx="0">
                    <c:v>NULL</c:v>
                  </c:pt>
                  <c:pt idx="1">
                    <c:v>Business </c:v>
                  </c:pt>
                  <c:pt idx="2">
                    <c:v>Services </c:v>
                  </c:pt>
                  <c:pt idx="3">
                    <c:v>Marketing </c:v>
                  </c:pt>
                  <c:pt idx="4">
                    <c:v>Services </c:v>
                  </c:pt>
                  <c:pt idx="5">
                    <c:v>Legal</c:v>
                  </c:pt>
                  <c:pt idx="6">
                    <c:v>Training</c:v>
                  </c:pt>
                  <c:pt idx="7">
                    <c:v>Accounting </c:v>
                  </c:pt>
                  <c:pt idx="8">
                    <c:v>Support</c:v>
                  </c:pt>
                  <c:pt idx="9">
                    <c:v>Business </c:v>
                  </c:pt>
                  <c:pt idx="10">
                    <c:v>Services </c:v>
                  </c:pt>
                  <c:pt idx="11">
                    <c:v>Legal</c:v>
                  </c:pt>
                  <c:pt idx="12">
                    <c:v>Training</c:v>
                  </c:pt>
                  <c:pt idx="13">
                    <c:v>Sales</c:v>
                  </c:pt>
                  <c:pt idx="14">
                    <c:v>Training</c:v>
                  </c:pt>
                  <c:pt idx="15">
                    <c:v>Services </c:v>
                  </c:pt>
                  <c:pt idx="16">
                    <c:v>Accounting </c:v>
                  </c:pt>
                  <c:pt idx="17">
                    <c:v>Legal</c:v>
                  </c:pt>
                  <c:pt idx="18">
                    <c:v>Support</c:v>
                  </c:pt>
                </c:lvl>
                <c:lvl>
                  <c:pt idx="0">
                    <c:v>Male</c:v>
                  </c:pt>
                  <c:pt idx="1">
                    <c:v>Male</c:v>
                  </c:pt>
                  <c:pt idx="2">
                    <c:v>Female </c:v>
                  </c:pt>
                  <c:pt idx="3">
                    <c:v>Female </c:v>
                  </c:pt>
                  <c:pt idx="4">
                    <c:v>Female </c:v>
                  </c:pt>
                  <c:pt idx="5">
                    <c:v>Male</c:v>
                  </c:pt>
                  <c:pt idx="6">
                    <c:v>Male</c:v>
                  </c:pt>
                  <c:pt idx="7">
                    <c:v>Female </c:v>
                  </c:pt>
                  <c:pt idx="8">
                    <c:v>Female </c:v>
                  </c:pt>
                  <c:pt idx="9">
                    <c:v>Male</c:v>
                  </c:pt>
                  <c:pt idx="10">
                    <c:v>Male</c:v>
                  </c:pt>
                  <c:pt idx="11">
                    <c:v>Female </c:v>
                  </c:pt>
                  <c:pt idx="12">
                    <c:v>Male</c:v>
                  </c:pt>
                  <c:pt idx="13">
                    <c:v>Female </c:v>
                  </c:pt>
                  <c:pt idx="14">
                    <c:v>Male</c:v>
                  </c:pt>
                  <c:pt idx="15">
                    <c:v>Female </c:v>
                  </c:pt>
                  <c:pt idx="16">
                    <c:v>Female </c:v>
                  </c:pt>
                  <c:pt idx="17">
                    <c:v>Male</c:v>
                  </c:pt>
                  <c:pt idx="18">
                    <c:v>Male</c:v>
                  </c:pt>
                </c:lvl>
                <c:lvl>
                  <c:pt idx="0">
                    <c:v>Mick</c:v>
                  </c:pt>
                  <c:pt idx="1">
                    <c:v>Ginu</c:v>
                  </c:pt>
                  <c:pt idx="2">
                    <c:v>Venu</c:v>
                  </c:pt>
                  <c:pt idx="3">
                    <c:v>Melo</c:v>
                  </c:pt>
                  <c:pt idx="4">
                    <c:v>Jasmine </c:v>
                  </c:pt>
                  <c:pt idx="5">
                    <c:v>Dennison</c:v>
                  </c:pt>
                  <c:pt idx="6">
                    <c:v>Mac</c:v>
                  </c:pt>
                  <c:pt idx="7">
                    <c:v>Geneva</c:v>
                  </c:pt>
                  <c:pt idx="8">
                    <c:v>Thekla</c:v>
                  </c:pt>
                  <c:pt idx="9">
                    <c:v>Renaldo</c:v>
                  </c:pt>
                  <c:pt idx="10">
                    <c:v>Pearla</c:v>
                  </c:pt>
                  <c:pt idx="11">
                    <c:v>Saral</c:v>
                  </c:pt>
                  <c:pt idx="12">
                    <c:v>Westbrok</c:v>
                  </c:pt>
                  <c:pt idx="13">
                    <c:v>Daisie</c:v>
                  </c:pt>
                  <c:pt idx="14">
                    <c:v>Shellydo</c:v>
                  </c:pt>
                  <c:pt idx="15">
                    <c:v>Althea</c:v>
                  </c:pt>
                  <c:pt idx="16">
                    <c:v>Grandy</c:v>
                  </c:pt>
                  <c:pt idx="17">
                    <c:v>Nelson</c:v>
                  </c:pt>
                  <c:pt idx="18">
                    <c:v>Nick</c:v>
                  </c:pt>
                </c:lvl>
                <c:lvl>
                  <c:pt idx="0">
                    <c:v>PR00147</c:v>
                  </c:pt>
                  <c:pt idx="1">
                    <c:v>PR04686</c:v>
                  </c:pt>
                  <c:pt idx="2">
                    <c:v>SQ4612</c:v>
                  </c:pt>
                  <c:pt idx="3">
                    <c:v>TN2709</c:v>
                  </c:pt>
                  <c:pt idx="4">
                    <c:v>VT00578</c:v>
                  </c:pt>
                  <c:pt idx="5">
                    <c:v>SQ01395</c:v>
                  </c:pt>
                  <c:pt idx="6">
                    <c:v>PR01951</c:v>
                  </c:pt>
                  <c:pt idx="7">
                    <c:v>VT04681</c:v>
                  </c:pt>
                  <c:pt idx="8">
                    <c:v>VT01740</c:v>
                  </c:pt>
                  <c:pt idx="9">
                    <c:v>VT03537</c:v>
                  </c:pt>
                  <c:pt idx="10">
                    <c:v>SQ04598</c:v>
                  </c:pt>
                  <c:pt idx="11">
                    <c:v>VT03988</c:v>
                  </c:pt>
                  <c:pt idx="12">
                    <c:v>SQ01620</c:v>
                  </c:pt>
                  <c:pt idx="13">
                    <c:v>TN0089</c:v>
                  </c:pt>
                  <c:pt idx="14">
                    <c:v>VT02801</c:v>
                  </c:pt>
                  <c:pt idx="15">
                    <c:v>PRO2288</c:v>
                  </c:pt>
                  <c:pt idx="16">
                    <c:v>TN04246</c:v>
                  </c:pt>
                  <c:pt idx="17">
                    <c:v>TN02570</c:v>
                  </c:pt>
                  <c:pt idx="18">
                    <c:v>TN00227</c:v>
                  </c:pt>
                </c:lvl>
              </c:multiLvlStrCache>
            </c:multiLvlStrRef>
          </c:cat>
          <c:val>
            <c:numRef>
              <c:f>'[Book snekha.xlsx]Sheet1'!$E$2:$E$20</c:f>
              <c:numCache>
                <c:formatCode>General</c:formatCode>
                <c:ptCount val="19"/>
                <c:pt idx="0">
                  <c:v>55000.7</c:v>
                </c:pt>
                <c:pt idx="1">
                  <c:v>45000.78</c:v>
                </c:pt>
                <c:pt idx="2">
                  <c:v>350097</c:v>
                </c:pt>
                <c:pt idx="3">
                  <c:v>72000</c:v>
                </c:pt>
                <c:pt idx="4">
                  <c:v>42314.89</c:v>
                </c:pt>
                <c:pt idx="5">
                  <c:v>9069.67</c:v>
                </c:pt>
                <c:pt idx="6">
                  <c:v>71570.990000000005</c:v>
                </c:pt>
                <c:pt idx="7">
                  <c:v>113616</c:v>
                </c:pt>
                <c:pt idx="8">
                  <c:v>100371.36</c:v>
                </c:pt>
                <c:pt idx="9">
                  <c:v>73360.44</c:v>
                </c:pt>
                <c:pt idx="10">
                  <c:v>69913.39</c:v>
                </c:pt>
                <c:pt idx="11">
                  <c:v>58935.92</c:v>
                </c:pt>
                <c:pt idx="12">
                  <c:v>53949.26</c:v>
                </c:pt>
                <c:pt idx="13">
                  <c:v>62195.47</c:v>
                </c:pt>
                <c:pt idx="14">
                  <c:v>114691.58</c:v>
                </c:pt>
                <c:pt idx="15">
                  <c:v>54369.56</c:v>
                </c:pt>
                <c:pt idx="16">
                  <c:v>74895.360000000001</c:v>
                </c:pt>
                <c:pt idx="17">
                  <c:v>84562.32</c:v>
                </c:pt>
                <c:pt idx="18">
                  <c:v>78963.210000000006</c:v>
                </c:pt>
              </c:numCache>
            </c:numRef>
          </c:val>
          <c:extLst>
            <c:ext xmlns:c16="http://schemas.microsoft.com/office/drawing/2014/chart" uri="{C3380CC4-5D6E-409C-BE32-E72D297353CC}">
              <c16:uniqueId val="{00000000-30B2-8B41-93BE-054342054F2B}"/>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snekha.xlsx]Sheet1'!$A$2:$A$28</c:f>
              <c:strCache>
                <c:ptCount val="19"/>
                <c:pt idx="0">
                  <c:v>PR00147</c:v>
                </c:pt>
                <c:pt idx="1">
                  <c:v>PR04686</c:v>
                </c:pt>
                <c:pt idx="2">
                  <c:v>SQ4612</c:v>
                </c:pt>
                <c:pt idx="3">
                  <c:v>TN2709</c:v>
                </c:pt>
                <c:pt idx="4">
                  <c:v>VT00578</c:v>
                </c:pt>
                <c:pt idx="5">
                  <c:v>SQ01395</c:v>
                </c:pt>
                <c:pt idx="6">
                  <c:v>PR01951</c:v>
                </c:pt>
                <c:pt idx="7">
                  <c:v>VT04681</c:v>
                </c:pt>
                <c:pt idx="8">
                  <c:v>VT01740</c:v>
                </c:pt>
                <c:pt idx="9">
                  <c:v>VT03537</c:v>
                </c:pt>
                <c:pt idx="10">
                  <c:v>SQ04598</c:v>
                </c:pt>
                <c:pt idx="11">
                  <c:v>VT03988</c:v>
                </c:pt>
                <c:pt idx="12">
                  <c:v>SQ01620</c:v>
                </c:pt>
                <c:pt idx="13">
                  <c:v>TN0089</c:v>
                </c:pt>
                <c:pt idx="14">
                  <c:v>VT02801</c:v>
                </c:pt>
                <c:pt idx="15">
                  <c:v>PRO2288</c:v>
                </c:pt>
                <c:pt idx="16">
                  <c:v>TN04246</c:v>
                </c:pt>
                <c:pt idx="17">
                  <c:v>TN02570</c:v>
                </c:pt>
                <c:pt idx="18">
                  <c:v>TN00227</c:v>
                </c:pt>
              </c:strCache>
            </c:strRef>
          </c:cat>
          <c:val>
            <c:numRef>
              <c:f>'[Book snekha.xlsx]Sheet1'!$E$2:$E$28</c:f>
              <c:numCache>
                <c:formatCode>General</c:formatCode>
                <c:ptCount val="27"/>
                <c:pt idx="0">
                  <c:v>55000.7</c:v>
                </c:pt>
                <c:pt idx="1">
                  <c:v>45000.78</c:v>
                </c:pt>
                <c:pt idx="2">
                  <c:v>350097</c:v>
                </c:pt>
                <c:pt idx="3">
                  <c:v>72000</c:v>
                </c:pt>
                <c:pt idx="4">
                  <c:v>42314.89</c:v>
                </c:pt>
                <c:pt idx="5">
                  <c:v>9069.67</c:v>
                </c:pt>
                <c:pt idx="6">
                  <c:v>71570.990000000005</c:v>
                </c:pt>
                <c:pt idx="7">
                  <c:v>113616</c:v>
                </c:pt>
                <c:pt idx="8">
                  <c:v>100371.36</c:v>
                </c:pt>
                <c:pt idx="9">
                  <c:v>73360.44</c:v>
                </c:pt>
                <c:pt idx="10">
                  <c:v>69913.39</c:v>
                </c:pt>
                <c:pt idx="11">
                  <c:v>58935.92</c:v>
                </c:pt>
                <c:pt idx="12">
                  <c:v>53949.26</c:v>
                </c:pt>
                <c:pt idx="13">
                  <c:v>62195.47</c:v>
                </c:pt>
                <c:pt idx="14">
                  <c:v>114691.58</c:v>
                </c:pt>
                <c:pt idx="15">
                  <c:v>54369.56</c:v>
                </c:pt>
                <c:pt idx="16">
                  <c:v>74895.360000000001</c:v>
                </c:pt>
                <c:pt idx="17">
                  <c:v>84562.32</c:v>
                </c:pt>
                <c:pt idx="18">
                  <c:v>78963.210000000006</c:v>
                </c:pt>
              </c:numCache>
            </c:numRef>
          </c:val>
          <c:extLst>
            <c:ext xmlns:c16="http://schemas.microsoft.com/office/drawing/2014/chart" uri="{C3380CC4-5D6E-409C-BE32-E72D297353CC}">
              <c16:uniqueId val="{00000000-D353-1F4A-B363-B76C9F3FD8AD}"/>
            </c:ext>
          </c:extLst>
        </c:ser>
        <c:dLbls>
          <c:showLegendKey val="0"/>
          <c:showVal val="0"/>
          <c:showCatName val="0"/>
          <c:showSerName val="0"/>
          <c:showPercent val="0"/>
          <c:showBubbleSize val="0"/>
        </c:dLbls>
        <c:gapWidth val="219"/>
        <c:overlap val="-27"/>
        <c:axId val="507023040"/>
        <c:axId val="290949568"/>
        <c:extLst>
          <c:ext xmlns:c15="http://schemas.microsoft.com/office/drawing/2012/chart" uri="{02D57815-91ED-43cb-92C2-25804820EDAC}">
            <c15:filteredBarSeries>
              <c15:ser>
                <c:idx val="1"/>
                <c:order val="1"/>
                <c:spPr>
                  <a:solidFill>
                    <a:schemeClr val="accent2"/>
                  </a:solidFill>
                  <a:ln>
                    <a:noFill/>
                  </a:ln>
                  <a:effectLst/>
                </c:spPr>
                <c:invertIfNegative val="0"/>
                <c:cat>
                  <c:strRef>
                    <c:extLst>
                      <c:ext uri="{02D57815-91ED-43cb-92C2-25804820EDAC}">
                        <c15:formulaRef>
                          <c15:sqref>'[Book snekha.xlsx]Sheet1'!$A$2:$A$28</c15:sqref>
                        </c15:formulaRef>
                      </c:ext>
                    </c:extLst>
                    <c:strCache>
                      <c:ptCount val="19"/>
                      <c:pt idx="0">
                        <c:v>PR00147</c:v>
                      </c:pt>
                      <c:pt idx="1">
                        <c:v>PR04686</c:v>
                      </c:pt>
                      <c:pt idx="2">
                        <c:v>SQ4612</c:v>
                      </c:pt>
                      <c:pt idx="3">
                        <c:v>TN2709</c:v>
                      </c:pt>
                      <c:pt idx="4">
                        <c:v>VT00578</c:v>
                      </c:pt>
                      <c:pt idx="5">
                        <c:v>SQ01395</c:v>
                      </c:pt>
                      <c:pt idx="6">
                        <c:v>PR01951</c:v>
                      </c:pt>
                      <c:pt idx="7">
                        <c:v>VT04681</c:v>
                      </c:pt>
                      <c:pt idx="8">
                        <c:v>VT01740</c:v>
                      </c:pt>
                      <c:pt idx="9">
                        <c:v>VT03537</c:v>
                      </c:pt>
                      <c:pt idx="10">
                        <c:v>SQ04598</c:v>
                      </c:pt>
                      <c:pt idx="11">
                        <c:v>VT03988</c:v>
                      </c:pt>
                      <c:pt idx="12">
                        <c:v>SQ01620</c:v>
                      </c:pt>
                      <c:pt idx="13">
                        <c:v>TN0089</c:v>
                      </c:pt>
                      <c:pt idx="14">
                        <c:v>VT02801</c:v>
                      </c:pt>
                      <c:pt idx="15">
                        <c:v>PRO2288</c:v>
                      </c:pt>
                      <c:pt idx="16">
                        <c:v>TN04246</c:v>
                      </c:pt>
                      <c:pt idx="17">
                        <c:v>TN02570</c:v>
                      </c:pt>
                      <c:pt idx="18">
                        <c:v>TN00227</c:v>
                      </c:pt>
                    </c:strCache>
                  </c:strRef>
                </c:cat>
                <c:val>
                  <c:numRef>
                    <c:extLst>
                      <c:ext uri="{02D57815-91ED-43cb-92C2-25804820EDAC}">
                        <c15:formulaRef>
                          <c15:sqref>'[Book snekha.xlsx]Sheet1'!$F$2:$F$28</c15:sqref>
                        </c15:formulaRef>
                      </c:ext>
                    </c:extLst>
                    <c:numCache>
                      <c:formatCode>General</c:formatCode>
                      <c:ptCount val="27"/>
                    </c:numCache>
                  </c:numRef>
                </c:val>
                <c:extLst>
                  <c:ext xmlns:c16="http://schemas.microsoft.com/office/drawing/2014/chart" uri="{C3380CC4-5D6E-409C-BE32-E72D297353CC}">
                    <c16:uniqueId val="{00000001-D353-1F4A-B363-B76C9F3FD8AD}"/>
                  </c:ext>
                </c:extLst>
              </c15:ser>
            </c15:filteredBarSeries>
          </c:ext>
        </c:extLst>
      </c:barChart>
      <c:catAx>
        <c:axId val="507023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0949568"/>
        <c:crosses val="autoZero"/>
        <c:auto val="1"/>
        <c:lblAlgn val="ctr"/>
        <c:lblOffset val="100"/>
        <c:noMultiLvlLbl val="0"/>
      </c:catAx>
      <c:valAx>
        <c:axId val="290949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023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Snekha.E</a:t>
            </a:r>
            <a:endParaRPr lang="en-US" sz="2400" dirty="0"/>
          </a:p>
          <a:p>
            <a:r>
              <a:rPr lang="en-US" sz="2400" dirty="0"/>
              <a:t>REGISTER NO: asunm110312201400</a:t>
            </a:r>
          </a:p>
          <a:p>
            <a:r>
              <a:rPr lang="en-US" sz="2400" dirty="0"/>
              <a:t>DEPARTMENT: </a:t>
            </a:r>
            <a:r>
              <a:rPr lang="en-US" sz="2400" dirty="0" err="1"/>
              <a:t>B.com</a:t>
            </a:r>
            <a:r>
              <a:rPr lang="en-US" sz="2400" dirty="0"/>
              <a:t>(general)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739775" y="1613118"/>
            <a:ext cx="8053388" cy="135421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Algerian" pitchFamily="82" charset="0"/>
                <a:cs typeface="Times New Roman" panose="02020603050405020304" pitchFamily="18" charset="0"/>
              </a:rPr>
              <a:t>1. Automated Data Visualization:</a:t>
            </a:r>
            <a:r>
              <a:rPr lang="en-US" b="0" i="0" dirty="0">
                <a:solidFill>
                  <a:srgbClr val="0D0D0D"/>
                </a:solidFill>
                <a:effectLst/>
                <a:latin typeface="Algerian" pitchFamily="82" charset="0"/>
                <a:cs typeface="Times New Roman" panose="02020603050405020304" pitchFamily="18" charset="0"/>
              </a:rPr>
              <a:t> With just one, click, our solution generates, interactive and dynamic dashboards, providing real-time insights into employee performance.</a:t>
            </a:r>
            <a:endParaRPr lang="en-IN" dirty="0">
              <a:latin typeface="Algerian" pitchFamily="82" charset="0"/>
              <a:cs typeface="Times New Roman" panose="02020603050405020304" pitchFamily="18" charset="0"/>
            </a:endParaRPr>
          </a:p>
        </p:txBody>
      </p:sp>
      <p:sp>
        <p:nvSpPr>
          <p:cNvPr id="11" name="TextBox 10">
            <a:extLst>
              <a:ext uri="{FF2B5EF4-FFF2-40B4-BE49-F238E27FC236}">
                <a16:creationId xmlns:a16="http://schemas.microsoft.com/office/drawing/2014/main" id="{EDF58F30-55F0-ABB7-2DB1-C13361FA29FF}"/>
              </a:ext>
            </a:extLst>
          </p:cNvPr>
          <p:cNvSpPr txBox="1"/>
          <p:nvPr/>
        </p:nvSpPr>
        <p:spPr>
          <a:xfrm>
            <a:off x="2813447" y="3417429"/>
            <a:ext cx="6101952" cy="1200329"/>
          </a:xfrm>
          <a:prstGeom prst="rect">
            <a:avLst/>
          </a:prstGeom>
          <a:noFill/>
        </p:spPr>
        <p:txBody>
          <a:bodyPr wrap="square">
            <a:spAutoFit/>
          </a:bodyPr>
          <a:lstStyle/>
          <a:p>
            <a:r>
              <a:rPr lang="en-US" b="1" dirty="0">
                <a:latin typeface="Algerian" pitchFamily="82" charset="0"/>
              </a:rPr>
              <a:t>2. AL-Powered Predictive Analytics:</a:t>
            </a:r>
            <a:r>
              <a:rPr lang="en-US" dirty="0">
                <a:latin typeface="Algerian" pitchFamily="82" charset="0"/>
              </a:rPr>
              <a:t> Our solution uses machine learning algorithms to forecast future performance, enabling proactive talent</a:t>
            </a:r>
          </a:p>
        </p:txBody>
      </p:sp>
      <p:sp>
        <p:nvSpPr>
          <p:cNvPr id="13" name="TextBox 12">
            <a:extLst>
              <a:ext uri="{FF2B5EF4-FFF2-40B4-BE49-F238E27FC236}">
                <a16:creationId xmlns:a16="http://schemas.microsoft.com/office/drawing/2014/main" id="{7611DDD3-AE0A-F491-5708-DB4C15518FA2}"/>
              </a:ext>
            </a:extLst>
          </p:cNvPr>
          <p:cNvSpPr txBox="1"/>
          <p:nvPr/>
        </p:nvSpPr>
        <p:spPr>
          <a:xfrm>
            <a:off x="2813447" y="5091110"/>
            <a:ext cx="6101952" cy="1200329"/>
          </a:xfrm>
          <a:prstGeom prst="rect">
            <a:avLst/>
          </a:prstGeom>
          <a:noFill/>
        </p:spPr>
        <p:txBody>
          <a:bodyPr wrap="square">
            <a:spAutoFit/>
          </a:bodyPr>
          <a:lstStyle/>
          <a:p>
            <a:r>
              <a:rPr lang="en-US" b="1" dirty="0">
                <a:latin typeface="Algerian" pitchFamily="82" charset="0"/>
              </a:rPr>
              <a:t>3. Customizable and Scalable: </a:t>
            </a:r>
            <a:r>
              <a:rPr lang="en-US" dirty="0">
                <a:latin typeface="Algerian" pitchFamily="82" charset="0"/>
              </a:rPr>
              <a:t>Our solution adapts to your organizations unique needs, growing with your team and evolving with Your performance metrics.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4" name="Chart 3">
            <a:extLst>
              <a:ext uri="{FF2B5EF4-FFF2-40B4-BE49-F238E27FC236}">
                <a16:creationId xmlns:a16="http://schemas.microsoft.com/office/drawing/2014/main" id="{22BDBC49-63FB-7077-8ED8-D9AE02203C85}"/>
              </a:ext>
              <a:ext uri="{147F2762-F138-4A5C-976F-8EAC2B608ADB}">
                <a16:predDERef xmlns:a16="http://schemas.microsoft.com/office/drawing/2014/main" pred="{D6E28C14-E299-EA16-F889-941955240B93}"/>
              </a:ext>
            </a:extLst>
          </p:cNvPr>
          <p:cNvGraphicFramePr>
            <a:graphicFrameLocks/>
          </p:cNvGraphicFramePr>
          <p:nvPr>
            <p:extLst>
              <p:ext uri="{D42A27DB-BD31-4B8C-83A1-F6EECF244321}">
                <p14:modId xmlns:p14="http://schemas.microsoft.com/office/powerpoint/2010/main" val="2437377479"/>
              </p:ext>
            </p:extLst>
          </p:nvPr>
        </p:nvGraphicFramePr>
        <p:xfrm>
          <a:off x="1402556" y="982341"/>
          <a:ext cx="7060407" cy="54851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541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2A7F41CF-969F-1BC7-513E-75BA9F7B09DB}"/>
              </a:ext>
            </a:extLst>
          </p:cNvPr>
          <p:cNvGraphicFramePr>
            <a:graphicFrameLocks/>
          </p:cNvGraphicFramePr>
          <p:nvPr>
            <p:extLst>
              <p:ext uri="{D42A27DB-BD31-4B8C-83A1-F6EECF244321}">
                <p14:modId xmlns:p14="http://schemas.microsoft.com/office/powerpoint/2010/main" val="1142125532"/>
              </p:ext>
            </p:extLst>
          </p:nvPr>
        </p:nvGraphicFramePr>
        <p:xfrm>
          <a:off x="1112167" y="1697395"/>
          <a:ext cx="6783121" cy="41985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A23A3F-CABB-586D-3C71-5CF0EE80D408}"/>
              </a:ext>
            </a:extLst>
          </p:cNvPr>
          <p:cNvSpPr txBox="1"/>
          <p:nvPr/>
        </p:nvSpPr>
        <p:spPr>
          <a:xfrm>
            <a:off x="1711523" y="1411279"/>
            <a:ext cx="6101952" cy="4524315"/>
          </a:xfrm>
          <a:prstGeom prst="rect">
            <a:avLst/>
          </a:prstGeom>
          <a:noFill/>
        </p:spPr>
        <p:txBody>
          <a:bodyPr wrap="square">
            <a:spAutoFit/>
          </a:bodyPr>
          <a:lstStyle/>
          <a:p>
            <a:r>
              <a:rPr lang="en-US" dirty="0">
                <a:latin typeface="Algerian" pitchFamily="82" charset="0"/>
              </a:rPr>
              <a:t>The analysis revealed the distribution of f employee types (Permanent, Fixed-term, Temporary) and departmental staffing levels. F Fey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inviting further analysis, and action planning Fey charts and graphs were used to visually support these conclusions and facilitate decision-making.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6AA702-A532-16A5-390D-DD133B5B6FA7}"/>
              </a:ext>
            </a:extLst>
          </p:cNvPr>
          <p:cNvSpPr txBox="1"/>
          <p:nvPr/>
        </p:nvSpPr>
        <p:spPr>
          <a:xfrm>
            <a:off x="3038475" y="1931194"/>
            <a:ext cx="1828800" cy="1828800"/>
          </a:xfrm>
          <a:prstGeom prst="rect">
            <a:avLst/>
          </a:prstGeom>
          <a:noFill/>
        </p:spPr>
        <p:txBody>
          <a:bodyPr wrap="square" rtlCol="0">
            <a:spAutoFit/>
          </a:bodyPr>
          <a:lstStyle/>
          <a:p>
            <a:pPr algn="l"/>
            <a:endParaRPr lang="en-US" dirty="0"/>
          </a:p>
        </p:txBody>
      </p:sp>
      <p:sp>
        <p:nvSpPr>
          <p:cNvPr id="5" name="Title 4">
            <a:extLst>
              <a:ext uri="{FF2B5EF4-FFF2-40B4-BE49-F238E27FC236}">
                <a16:creationId xmlns:a16="http://schemas.microsoft.com/office/drawing/2014/main" id="{21307F03-DB8B-FE5C-AC19-0C2724070EAA}"/>
              </a:ext>
            </a:extLst>
          </p:cNvPr>
          <p:cNvSpPr>
            <a:spLocks noGrp="1"/>
          </p:cNvSpPr>
          <p:nvPr>
            <p:ph type="title"/>
          </p:nvPr>
        </p:nvSpPr>
        <p:spPr/>
        <p:txBody>
          <a:bodyPr/>
          <a:lstStyle/>
          <a:p>
            <a:r>
              <a:rPr lang="en-US"/>
              <a:t>Modelling Approach</a:t>
            </a:r>
          </a:p>
        </p:txBody>
      </p:sp>
      <p:sp>
        <p:nvSpPr>
          <p:cNvPr id="7" name="TextBox 6">
            <a:extLst>
              <a:ext uri="{FF2B5EF4-FFF2-40B4-BE49-F238E27FC236}">
                <a16:creationId xmlns:a16="http://schemas.microsoft.com/office/drawing/2014/main" id="{1516CFC9-114F-08E4-D664-7F48B170D5D0}"/>
              </a:ext>
            </a:extLst>
          </p:cNvPr>
          <p:cNvSpPr txBox="1"/>
          <p:nvPr/>
        </p:nvSpPr>
        <p:spPr>
          <a:xfrm>
            <a:off x="1071563" y="1601718"/>
            <a:ext cx="6366866" cy="3477875"/>
          </a:xfrm>
          <a:prstGeom prst="rect">
            <a:avLst/>
          </a:prstGeom>
          <a:noFill/>
        </p:spPr>
        <p:txBody>
          <a:bodyPr wrap="square">
            <a:spAutoFit/>
          </a:bodyPr>
          <a:lstStyle/>
          <a:p>
            <a:r>
              <a:rPr lang="en-US" b="1" dirty="0"/>
              <a:t>1.</a:t>
            </a:r>
            <a:r>
              <a:rPr lang="en-US" sz="2000" b="1" dirty="0">
                <a:latin typeface="Algerian" pitchFamily="82" charset="0"/>
              </a:rPr>
              <a:t>Data Acquisition:</a:t>
            </a:r>
            <a:r>
              <a:rPr lang="en-US" sz="2000" dirty="0">
                <a:latin typeface="Algerian" pitchFamily="82" charset="0"/>
              </a:rPr>
              <a:t> Downloaded a dataset from the IBM Skills Build Dashboard, which included features like User ID. Name, Gender, Employee Type, and Department.    </a:t>
            </a:r>
          </a:p>
          <a:p>
            <a:r>
              <a:rPr lang="en-US" sz="2000" dirty="0">
                <a:latin typeface="Algerian" pitchFamily="82" charset="0"/>
              </a:rPr>
              <a:t>   </a:t>
            </a:r>
            <a:r>
              <a:rPr lang="en-US" sz="2000" b="1" dirty="0">
                <a:latin typeface="Algerian" pitchFamily="82" charset="0"/>
              </a:rPr>
              <a:t> 2.Data Preparation</a:t>
            </a:r>
            <a:r>
              <a:rPr lang="en-US" sz="2000" dirty="0">
                <a:latin typeface="Algerian" pitchFamily="82" charset="0"/>
              </a:rPr>
              <a:t>: • Imported the dataset into Excel. Cleaned the data to correct any inconsistencies or errors.    </a:t>
            </a:r>
          </a:p>
          <a:p>
            <a:r>
              <a:rPr lang="en-US" sz="2000" dirty="0">
                <a:latin typeface="Algerian" pitchFamily="82" charset="0"/>
              </a:rPr>
              <a:t>    </a:t>
            </a:r>
            <a:r>
              <a:rPr lang="en-US" sz="2000" b="1" dirty="0">
                <a:latin typeface="Algerian" pitchFamily="82" charset="0"/>
              </a:rPr>
              <a:t>3.Initial Exploration:</a:t>
            </a:r>
            <a:r>
              <a:rPr lang="en-US" sz="2000" dirty="0">
                <a:latin typeface="Algerian" pitchFamily="82" charset="0"/>
              </a:rPr>
              <a:t>• Reviewed the dataset to understand its </a:t>
            </a:r>
            <a:r>
              <a:rPr lang="en-US" sz="2000" dirty="0" err="1">
                <a:latin typeface="Algerian" pitchFamily="82" charset="0"/>
              </a:rPr>
              <a:t>structure.Used</a:t>
            </a:r>
            <a:r>
              <a:rPr lang="en-US" sz="2000" dirty="0">
                <a:latin typeface="Algerian" pitchFamily="82" charset="0"/>
              </a:rPr>
              <a:t> summary statistics to gain preliminary insights.</a:t>
            </a:r>
          </a:p>
        </p:txBody>
      </p:sp>
    </p:spTree>
    <p:extLst>
      <p:ext uri="{BB962C8B-B14F-4D97-AF65-F5344CB8AC3E}">
        <p14:creationId xmlns:p14="http://schemas.microsoft.com/office/powerpoint/2010/main" val="118597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31C2819B-045A-4149-85F0-AE979E60F2DF}"/>
              </a:ext>
            </a:extLst>
          </p:cNvPr>
          <p:cNvSpPr txBox="1"/>
          <p:nvPr/>
        </p:nvSpPr>
        <p:spPr>
          <a:xfrm>
            <a:off x="309563" y="1782246"/>
            <a:ext cx="8902898"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Algerian" panose="02000000000000000000" pitchFamily="2" charset="0"/>
                <a:ea typeface="Algerian" panose="02000000000000000000" pitchFamily="2" charset="0"/>
              </a:rPr>
              <a:t>The current employee performance analysis process is manual, time-consuming, and prone to errors, resulting in inaccurate performance evaluations, inefficient use resources, and limited das driver insights of this makes challenging to identify top performers, it areas for improvement, and develop effective development plans, ultimately hindering organizational growth and success.</a:t>
            </a:r>
          </a:p>
        </p:txBody>
      </p:sp>
      <p:sp>
        <p:nvSpPr>
          <p:cNvPr id="13" name="TextBox 12">
            <a:extLst>
              <a:ext uri="{FF2B5EF4-FFF2-40B4-BE49-F238E27FC236}">
                <a16:creationId xmlns:a16="http://schemas.microsoft.com/office/drawing/2014/main" id="{E504955D-2850-BE47-96FC-91FF47A0ACBC}"/>
              </a:ext>
            </a:extLst>
          </p:cNvPr>
          <p:cNvSpPr txBox="1"/>
          <p:nvPr/>
        </p:nvSpPr>
        <p:spPr>
          <a:xfrm>
            <a:off x="288894" y="3788450"/>
            <a:ext cx="8203537" cy="2031325"/>
          </a:xfrm>
          <a:prstGeom prst="rect">
            <a:avLst/>
          </a:prstGeom>
          <a:noFill/>
        </p:spPr>
        <p:txBody>
          <a:bodyPr wrap="square">
            <a:spAutoFit/>
          </a:bodyPr>
          <a:lstStyle/>
          <a:p>
            <a:pPr marL="285750" indent="-285750">
              <a:buFont typeface="Arial" panose="020B0604020202020204" pitchFamily="34" charset="0"/>
              <a:buChar char="•"/>
            </a:pPr>
            <a:r>
              <a:rPr lang="en-US" dirty="0">
                <a:latin typeface="Algerian" panose="02000000000000000000" pitchFamily="2" charset="0"/>
                <a:ea typeface="Algerian" panose="02000000000000000000" pitchFamily="2" charset="0"/>
              </a:rPr>
              <a:t>In today's dynamic business environment, organizations employ a diverse e workforce, inducing permanent, fixed-term and temporary employees. This variety offers off flexibility but also introduces complexities in workforce management, resource allocation, and compliance with labor laws.*The primary challenge is to analyze and categorize employees based on their employment type-permanent, fixed-term, or temporary. Understanding categories is crucial optimizing Fir HR policies and aligning workforce strategies with business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00087" y="398859"/>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23913" y="1436191"/>
            <a:ext cx="7924800" cy="4093428"/>
          </a:xfrm>
          <a:prstGeom prst="rect">
            <a:avLst/>
          </a:prstGeom>
          <a:noFill/>
        </p:spPr>
        <p:txBody>
          <a:bodyPr wrap="square" rtlCol="0">
            <a:spAutoFit/>
          </a:bodyPr>
          <a:lstStyle/>
          <a:p>
            <a:pPr algn="l"/>
            <a:r>
              <a:rPr lang="en-US" sz="2000" b="0" i="0" dirty="0">
                <a:solidFill>
                  <a:srgbClr val="0D0D0D"/>
                </a:solidFill>
                <a:effectLst/>
                <a:latin typeface="Algerian" pitchFamily="82" charset="0"/>
                <a:cs typeface="Times New Roman" panose="02020603050405020304" pitchFamily="18" charset="0"/>
              </a:rPr>
              <a:t>This project involved analyzing the organization's workforce, focusing on categorizing employees -and assessing temporary- by type-p -permanent, fixed-term, they distribution across departments. The analysis aimed to understand how these employment types impact departmental performance and overall productivity. Fey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endParaRPr lang="en-IN" sz="2000" dirty="0">
              <a:latin typeface="Algerian" pitchFamily="82" charset="0"/>
              <a:cs typeface="Times New Roman" panose="02020603050405020304" pitchFamily="18" charset="0"/>
            </a:endParaRPr>
          </a:p>
        </p:txBody>
      </p:sp>
      <p:sp>
        <p:nvSpPr>
          <p:cNvPr id="13" name="TextBox 12">
            <a:extLst>
              <a:ext uri="{FF2B5EF4-FFF2-40B4-BE49-F238E27FC236}">
                <a16:creationId xmlns:a16="http://schemas.microsoft.com/office/drawing/2014/main" id="{5D8101A8-6C1B-BE4F-8279-748961F9CF99}"/>
              </a:ext>
            </a:extLst>
          </p:cNvPr>
          <p:cNvSpPr txBox="1"/>
          <p:nvPr/>
        </p:nvSpPr>
        <p:spPr>
          <a:xfrm>
            <a:off x="5187553" y="2520553"/>
            <a:ext cx="1828800" cy="369332"/>
          </a:xfrm>
          <a:prstGeom prst="rect">
            <a:avLst/>
          </a:prstGeom>
          <a:noFill/>
        </p:spPr>
        <p:txBody>
          <a:bodyPr wrap="square" rtlCol="0">
            <a:spAutoFit/>
          </a:bodyPr>
          <a:lstStyle/>
          <a:p>
            <a:pPr algn="l"/>
            <a:endParaRPr lang="en-US" b="1"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flipV="1">
            <a:off x="723900" y="-5334000"/>
            <a:ext cx="11944350"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lang="en-US" sz="3200" spc="15" dirty="0"/>
              <a:t>E END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111AF5E-027F-9805-484C-ED2CF28FD627}"/>
              </a:ext>
            </a:extLst>
          </p:cNvPr>
          <p:cNvSpPr txBox="1"/>
          <p:nvPr/>
        </p:nvSpPr>
        <p:spPr>
          <a:xfrm>
            <a:off x="373856" y="1316057"/>
            <a:ext cx="9070181" cy="3970318"/>
          </a:xfrm>
          <a:prstGeom prst="rect">
            <a:avLst/>
          </a:prstGeom>
          <a:noFill/>
        </p:spPr>
        <p:txBody>
          <a:bodyPr wrap="square">
            <a:spAutoFit/>
          </a:bodyPr>
          <a:lstStyle/>
          <a:p>
            <a:r>
              <a:rPr lang="en-US" sz="2800" b="1" dirty="0"/>
              <a:t>1.</a:t>
            </a:r>
            <a:r>
              <a:rPr lang="en-US" sz="2800" dirty="0">
                <a:latin typeface="Algerian" panose="02000000000000000000" pitchFamily="2" charset="0"/>
                <a:ea typeface="Algerian" panose="02000000000000000000" pitchFamily="2" charset="0"/>
                <a:cs typeface="Aharoni" panose="02010803020104030203" pitchFamily="2" charset="-79"/>
              </a:rPr>
              <a:t>Human Resources (HR) Team. They will use the analysis to make informed decisions about hiring, workforce planning. and contract management .                                                   </a:t>
            </a:r>
          </a:p>
          <a:p>
            <a:r>
              <a:rPr lang="en-US" sz="2800" b="1" dirty="0">
                <a:latin typeface="Algerian" panose="02000000000000000000" pitchFamily="2" charset="0"/>
                <a:ea typeface="Algerian" panose="02000000000000000000" pitchFamily="2" charset="0"/>
                <a:cs typeface="Aharoni" panose="02010803020104030203" pitchFamily="2" charset="-79"/>
              </a:rPr>
              <a:t>2.</a:t>
            </a:r>
            <a:r>
              <a:rPr lang="en-US" sz="2800" dirty="0">
                <a:latin typeface="Algerian" panose="02000000000000000000" pitchFamily="2" charset="0"/>
                <a:ea typeface="Algerian" panose="02000000000000000000" pitchFamily="2" charset="0"/>
                <a:cs typeface="Aharoni" panose="02010803020104030203" pitchFamily="2" charset="-79"/>
              </a:rPr>
              <a:t>Department Managers. They will benefit from insights into workforce position and its impact on departmental performance, helping them allocate resources more effectively.                                                                                                     </a:t>
            </a:r>
            <a:r>
              <a:rPr lang="en-US" sz="2800" b="1" dirty="0">
                <a:latin typeface="Algerian" panose="02000000000000000000" pitchFamily="2" charset="0"/>
                <a:ea typeface="Algerian" panose="02000000000000000000" pitchFamily="2" charset="0"/>
                <a:cs typeface="Aharoni" panose="02010803020104030203" pitchFamily="2" charset="-79"/>
              </a:rPr>
              <a:t>3.</a:t>
            </a:r>
            <a:r>
              <a:rPr lang="en-US" sz="2800" dirty="0">
                <a:latin typeface="Algerian" panose="02000000000000000000" pitchFamily="2" charset="0"/>
                <a:ea typeface="Algerian" panose="02000000000000000000" pitchFamily="2" charset="0"/>
                <a:cs typeface="Aharoni" panose="02010803020104030203" pitchFamily="2" charset="-79"/>
              </a:rPr>
              <a:t>Senior Management/Executives: They will use the findings goals to align work force strategies is with overall business and improve operational efficiency.</a:t>
            </a:r>
          </a:p>
        </p:txBody>
      </p:sp>
      <p:sp>
        <p:nvSpPr>
          <p:cNvPr id="7" name="TextBox 6">
            <a:extLst>
              <a:ext uri="{FF2B5EF4-FFF2-40B4-BE49-F238E27FC236}">
                <a16:creationId xmlns:a16="http://schemas.microsoft.com/office/drawing/2014/main" id="{F12E75AD-114C-4B28-2379-9351A8202582}"/>
              </a:ext>
            </a:extLst>
          </p:cNvPr>
          <p:cNvSpPr txBox="1"/>
          <p:nvPr/>
        </p:nvSpPr>
        <p:spPr>
          <a:xfrm>
            <a:off x="723900" y="444847"/>
            <a:ext cx="7255668" cy="646331"/>
          </a:xfrm>
          <a:prstGeom prst="rect">
            <a:avLst/>
          </a:prstGeom>
          <a:noFill/>
        </p:spPr>
        <p:txBody>
          <a:bodyPr wrap="square">
            <a:spAutoFit/>
          </a:bodyPr>
          <a:lstStyle/>
          <a:p>
            <a:r>
              <a:rPr lang="en-US" sz="3600" dirty="0">
                <a:latin typeface="Aharoni" panose="02010803020104030203" pitchFamily="2" charset="-79"/>
                <a:ea typeface="ADLaM Display" panose="02010000000000000000" pitchFamily="2" charset="0"/>
                <a:cs typeface="Aharoni" panose="02010803020104030203" pitchFamily="2" charset="-79"/>
              </a:rPr>
              <a:t>WHO ARE THE END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111039C7-62D1-CE03-96DD-90996253F696}"/>
              </a:ext>
            </a:extLst>
          </p:cNvPr>
          <p:cNvSpPr txBox="1"/>
          <p:nvPr/>
        </p:nvSpPr>
        <p:spPr>
          <a:xfrm>
            <a:off x="2819400" y="2033558"/>
            <a:ext cx="6101952" cy="3416320"/>
          </a:xfrm>
          <a:prstGeom prst="rect">
            <a:avLst/>
          </a:prstGeom>
          <a:noFill/>
        </p:spPr>
        <p:txBody>
          <a:bodyPr wrap="square">
            <a:spAutoFit/>
          </a:bodyPr>
          <a:lstStyle/>
          <a:p>
            <a:r>
              <a:rPr lang="en-US" dirty="0">
                <a:latin typeface="Algerian" panose="02000000000000000000" pitchFamily="2" charset="0"/>
                <a:ea typeface="Algerian" panose="02000000000000000000" pitchFamily="2" charset="0"/>
              </a:rPr>
              <a:t>In this project, Excel was used to analyze employee types (permanent, fixed-term, and temporary) across departments. Key techniques included:                                                                       </a:t>
            </a:r>
            <a:r>
              <a:rPr lang="en-US" b="1" dirty="0">
                <a:latin typeface="Algerian" panose="02000000000000000000" pitchFamily="2" charset="0"/>
                <a:ea typeface="Algerian" panose="02000000000000000000" pitchFamily="2" charset="0"/>
              </a:rPr>
              <a:t>1.Conditional</a:t>
            </a:r>
            <a:r>
              <a:rPr lang="en-US" dirty="0">
                <a:latin typeface="Algerian" panose="02000000000000000000" pitchFamily="2" charset="0"/>
                <a:ea typeface="Algerian" panose="02000000000000000000" pitchFamily="2" charset="0"/>
              </a:rPr>
              <a:t> </a:t>
            </a:r>
            <a:r>
              <a:rPr lang="en-US" b="1" dirty="0">
                <a:latin typeface="Algerian" panose="02000000000000000000" pitchFamily="2" charset="0"/>
                <a:ea typeface="Algerian" panose="02000000000000000000" pitchFamily="2" charset="0"/>
              </a:rPr>
              <a:t>Formatting</a:t>
            </a:r>
            <a:r>
              <a:rPr lang="en-US" dirty="0">
                <a:latin typeface="Algerian" panose="02000000000000000000" pitchFamily="2" charset="0"/>
                <a:ea typeface="Algerian" panose="02000000000000000000" pitchFamily="2" charset="0"/>
              </a:rPr>
              <a:t>: Applied color codes to quickly identify employee types and spot trends Filters: Used to isolate specific data sets, such as viewing employees by type or department..                                                                         </a:t>
            </a:r>
            <a:r>
              <a:rPr lang="en-US" b="1" dirty="0">
                <a:latin typeface="Algerian" panose="02000000000000000000" pitchFamily="2" charset="0"/>
                <a:ea typeface="Algerian" panose="02000000000000000000" pitchFamily="2" charset="0"/>
              </a:rPr>
              <a:t>2.Formulas</a:t>
            </a:r>
            <a:r>
              <a:rPr lang="en-US" dirty="0">
                <a:latin typeface="Algerian" panose="02000000000000000000" pitchFamily="2" charset="0"/>
                <a:ea typeface="Algerian" panose="02000000000000000000" pitchFamily="2" charset="0"/>
              </a:rPr>
              <a:t>: Employed formulas like COUNTIF and SUMIF to calculate such as employees distribution and tenure.           </a:t>
            </a:r>
            <a:r>
              <a:rPr lang="en-US" b="1" dirty="0">
                <a:latin typeface="Algerian" panose="02000000000000000000" pitchFamily="2" charset="0"/>
                <a:ea typeface="Algerian" panose="02000000000000000000" pitchFamily="2" charset="0"/>
              </a:rPr>
              <a:t>3.Graphs</a:t>
            </a:r>
            <a:r>
              <a:rPr lang="en-US" dirty="0">
                <a:latin typeface="Algerian" panose="02000000000000000000" pitchFamily="2" charset="0"/>
                <a:ea typeface="Algerian" panose="02000000000000000000" pitchFamily="2" charset="0"/>
              </a:rPr>
              <a:t> </a:t>
            </a:r>
            <a:r>
              <a:rPr lang="en-US" b="1" dirty="0">
                <a:latin typeface="Algerian" panose="02000000000000000000" pitchFamily="2" charset="0"/>
                <a:ea typeface="Algerian" panose="02000000000000000000" pitchFamily="2" charset="0"/>
              </a:rPr>
              <a:t>and</a:t>
            </a:r>
            <a:r>
              <a:rPr lang="en-US" dirty="0">
                <a:latin typeface="Algerian" panose="02000000000000000000" pitchFamily="2" charset="0"/>
                <a:ea typeface="Algerian" panose="02000000000000000000" pitchFamily="2" charset="0"/>
              </a:rPr>
              <a:t> </a:t>
            </a:r>
            <a:r>
              <a:rPr lang="en-US" b="1" dirty="0">
                <a:latin typeface="Algerian" panose="02000000000000000000" pitchFamily="2" charset="0"/>
                <a:ea typeface="Algerian" panose="02000000000000000000" pitchFamily="2" charset="0"/>
              </a:rPr>
              <a:t>Charts</a:t>
            </a:r>
            <a:r>
              <a:rPr lang="en-US" dirty="0">
                <a:latin typeface="Algerian" panose="02000000000000000000" pitchFamily="2" charset="0"/>
                <a:ea typeface="Algerian" panose="02000000000000000000" pitchFamily="2" charset="0"/>
              </a:rPr>
              <a:t>: Created visual representations like graphs to clearly display the data and highlight key e pie charts and bar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9EEE2014-368A-2743-9452-089A4F1C2526}"/>
              </a:ext>
            </a:extLst>
          </p:cNvPr>
          <p:cNvSpPr txBox="1"/>
          <p:nvPr/>
        </p:nvSpPr>
        <p:spPr>
          <a:xfrm>
            <a:off x="1307678" y="1803045"/>
            <a:ext cx="6098586" cy="4708981"/>
          </a:xfrm>
          <a:prstGeom prst="rect">
            <a:avLst/>
          </a:prstGeom>
          <a:noFill/>
        </p:spPr>
        <p:txBody>
          <a:bodyPr wrap="square">
            <a:spAutoFit/>
          </a:bodyPr>
          <a:lstStyle/>
          <a:p>
            <a:r>
              <a:rPr lang="en-US" sz="2000" b="1" dirty="0">
                <a:latin typeface="Algerian" panose="02000000000000000000" pitchFamily="2" charset="0"/>
                <a:ea typeface="Algerian" panose="02000000000000000000" pitchFamily="2" charset="0"/>
              </a:rPr>
              <a:t>1.</a:t>
            </a:r>
            <a:r>
              <a:rPr lang="en-US" sz="2000" dirty="0">
                <a:latin typeface="Algerian" panose="02000000000000000000" pitchFamily="2" charset="0"/>
                <a:ea typeface="Algerian" panose="02000000000000000000" pitchFamily="2" charset="0"/>
              </a:rPr>
              <a:t>User ID: Unique employee identifier.                                      </a:t>
            </a:r>
            <a:r>
              <a:rPr lang="en-US" sz="2000" b="1" dirty="0">
                <a:latin typeface="Algerian" panose="02000000000000000000" pitchFamily="2" charset="0"/>
                <a:ea typeface="Algerian" panose="02000000000000000000" pitchFamily="2" charset="0"/>
              </a:rPr>
              <a:t>2.</a:t>
            </a:r>
            <a:r>
              <a:rPr lang="en-US" sz="2000" dirty="0">
                <a:latin typeface="Algerian" panose="02000000000000000000" pitchFamily="2" charset="0"/>
                <a:ea typeface="Algerian" panose="02000000000000000000" pitchFamily="2" charset="0"/>
              </a:rPr>
              <a:t>Name Employees full name.                                                       </a:t>
            </a:r>
          </a:p>
          <a:p>
            <a:r>
              <a:rPr lang="en-US" sz="2000" b="1" dirty="0">
                <a:latin typeface="Algerian" panose="02000000000000000000" pitchFamily="2" charset="0"/>
                <a:ea typeface="Algerian" panose="02000000000000000000" pitchFamily="2" charset="0"/>
              </a:rPr>
              <a:t>3.</a:t>
            </a:r>
            <a:r>
              <a:rPr lang="en-US" sz="2000" dirty="0">
                <a:latin typeface="Algerian" panose="02000000000000000000" pitchFamily="2" charset="0"/>
                <a:ea typeface="Algerian" panose="02000000000000000000" pitchFamily="2" charset="0"/>
              </a:rPr>
              <a:t>Gender: Employee for diversity analysis.                                                                                   </a:t>
            </a:r>
            <a:r>
              <a:rPr lang="en-US" sz="2000" b="1" dirty="0">
                <a:latin typeface="Algerian" panose="02000000000000000000" pitchFamily="2" charset="0"/>
                <a:ea typeface="Algerian" panose="02000000000000000000" pitchFamily="2" charset="0"/>
              </a:rPr>
              <a:t>4.</a:t>
            </a:r>
            <a:r>
              <a:rPr lang="en-US" sz="2000" dirty="0">
                <a:latin typeface="Algerian" panose="02000000000000000000" pitchFamily="2" charset="0"/>
                <a:ea typeface="Algerian" panose="02000000000000000000" pitchFamily="2" charset="0"/>
              </a:rPr>
              <a:t>Employment contract type (permanent,           fixed-term, temporary).                                                                                         </a:t>
            </a:r>
            <a:r>
              <a:rPr lang="en-US" sz="2000" b="1" dirty="0">
                <a:latin typeface="Algerian" panose="02000000000000000000" pitchFamily="2" charset="0"/>
                <a:ea typeface="Algerian" panose="02000000000000000000" pitchFamily="2" charset="0"/>
              </a:rPr>
              <a:t>5.</a:t>
            </a:r>
            <a:r>
              <a:rPr lang="en-US" sz="2000" dirty="0">
                <a:latin typeface="Algerian" panose="02000000000000000000" pitchFamily="2" charset="0"/>
                <a:ea typeface="Algerian" panose="02000000000000000000" pitchFamily="2" charset="0"/>
              </a:rPr>
              <a:t>Employee Department  assignment.   </a:t>
            </a:r>
          </a:p>
          <a:p>
            <a:endParaRPr lang="en-US" sz="2000" dirty="0">
              <a:latin typeface="Algerian" panose="02000000000000000000" pitchFamily="2" charset="0"/>
              <a:ea typeface="Algerian" panose="02000000000000000000" pitchFamily="2" charset="0"/>
            </a:endParaRPr>
          </a:p>
          <a:p>
            <a:endParaRPr lang="en-US" sz="2000" dirty="0">
              <a:latin typeface="Algerian" panose="02000000000000000000" pitchFamily="2" charset="0"/>
              <a:ea typeface="Algerian" panose="02000000000000000000" pitchFamily="2" charset="0"/>
            </a:endParaRPr>
          </a:p>
          <a:p>
            <a:r>
              <a:rPr lang="en-US" sz="2000" dirty="0">
                <a:latin typeface="Algerian" panose="02000000000000000000" pitchFamily="2" charset="0"/>
                <a:ea typeface="Algerian" panose="02000000000000000000" pitchFamily="2" charset="0"/>
              </a:rPr>
              <a:t>       Using Excel formulas distribution.                                               Were applied to analyze employee types and department Conditional formatting and visualizations (gr (graphs and charts) identify patterns and trends, providing insights for workforce planning. Were used to description.</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Modelling Approach</vt:lpstr>
      <vt:lpstr>PROBLEM STATEMENT</vt:lpstr>
      <vt:lpstr>PROJECT OVERVIEW</vt:lpstr>
      <vt:lpstr>WHO ARE THE END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 melo</cp:lastModifiedBy>
  <cp:revision>16</cp:revision>
  <dcterms:created xsi:type="dcterms:W3CDTF">2024-03-29T15:07:22Z</dcterms:created>
  <dcterms:modified xsi:type="dcterms:W3CDTF">2024-08-30T06:57:21Z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