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Open Sans ExtraBold"/>
      <p:bold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4909CE-266C-474C-B2A2-C8174E36CEE9}">
  <a:tblStyle styleId="{A64909CE-266C-474C-B2A2-C8174E36C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ExtraBold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8cce6b18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18cce6b1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8cce6b187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8cce6b187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8cce6b1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8cce6b187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8cce6b187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18cce6b1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18cce6b187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8cce6b187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18cce6b1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8cce6b187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8cce6b187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18cce6b1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18cce6b187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8cce6b187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18cce6b18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18cce6b187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8cce6b187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18cce6b18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18cce6b187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Computer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Science and Engineering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190500" y="914400"/>
            <a:ext cx="8763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/>
          <p:nvPr/>
        </p:nvSpPr>
        <p:spPr>
          <a:xfrm>
            <a:off x="4572000" y="647749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Rajalakshmi Engineering College 		</a:t>
            </a:r>
            <a:fld id="{00000000-1234-1234-1234-123412341234}" type="slidenum"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ExtraBold"/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eeexplore.ieee.org/author/37089197582" TargetMode="External"/><Relationship Id="rId4" Type="http://schemas.openxmlformats.org/officeDocument/2006/relationships/hyperlink" Target="https://ieeexplore.ieee.org/author/37089197573" TargetMode="External"/><Relationship Id="rId5" Type="http://schemas.openxmlformats.org/officeDocument/2006/relationships/hyperlink" Target="https://ieeexplore.ieee.org/author/37089195328" TargetMode="External"/><Relationship Id="rId6" Type="http://schemas.openxmlformats.org/officeDocument/2006/relationships/hyperlink" Target="https://ieeexplore.ieee.org/author/3708919460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xcelautomation.com/" TargetMode="External"/><Relationship Id="rId4" Type="http://schemas.openxmlformats.org/officeDocument/2006/relationships/hyperlink" Target="https://excelautomation.com/" TargetMode="External"/><Relationship Id="rId5" Type="http://schemas.openxmlformats.org/officeDocument/2006/relationships/hyperlink" Target="https://emailintegration.com/" TargetMode="External"/><Relationship Id="rId6" Type="http://schemas.openxmlformats.org/officeDocument/2006/relationships/hyperlink" Target="https://emailintegration.com/" TargetMode="External"/><Relationship Id="rId7" Type="http://schemas.openxmlformats.org/officeDocument/2006/relationships/hyperlink" Target="https://rpaeducation.com/" TargetMode="External"/><Relationship Id="rId8" Type="http://schemas.openxmlformats.org/officeDocument/2006/relationships/hyperlink" Target="https://rpaeducation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-30897" l="-776" r="776" t="63278"/>
          <a:stretch/>
        </p:blipFill>
        <p:spPr>
          <a:xfrm>
            <a:off x="-72010" y="-2532"/>
            <a:ext cx="9216010" cy="323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14748" y="986564"/>
            <a:ext cx="9158748" cy="5457236"/>
            <a:chOff x="-14748" y="986564"/>
            <a:chExt cx="9158748" cy="5457236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177775" y="4812100"/>
              <a:ext cx="7106100" cy="16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Your Register No. 220701282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Name: SNEKHA 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Guide Name: Mrs. U. Farjana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Designation and Department: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Assistant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professor  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457200" lvl="0" marL="2743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Computer Science and Engineering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p13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rect b="b" l="l" r="r" t="t"/>
                <a:pathLst>
                  <a:path extrusionOk="0" h="2622445" w="4140797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>
                  <a:gd fmla="val 50000" name="adj"/>
                </a:avLst>
              </a:prstGeom>
              <a:solidFill>
                <a:srgbClr val="59595B"/>
              </a:solidFill>
              <a:ln cap="flat" cmpd="sng" w="25400">
                <a:solidFill>
                  <a:srgbClr val="59595B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l" dist="381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" name="Google Shape;94;p13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95" name="Google Shape;95;p13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>
                    <a:gd fmla="val 50000" name="adj"/>
                  </a:avLst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rotWithShape="0" algn="l" dist="381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3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Introduction to 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Robotic Process Automation </a:t>
                  </a:r>
                  <a:endParaRPr b="1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7" name="Google Shape;97;p13"/>
              <p:cNvSpPr txBox="1"/>
              <p:nvPr/>
            </p:nvSpPr>
            <p:spPr>
              <a:xfrm>
                <a:off x="177782" y="2100903"/>
                <a:ext cx="4188300" cy="235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PERSONALIZED STUDY PLANNER BOT</a:t>
                </a:r>
                <a:endParaRPr sz="900"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rect b="b" l="l" r="r" t="t"/>
                <a:pathLst>
                  <a:path extrusionOk="0" h="3086099" w="1672363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9" name="Google Shape;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8284" y="4441459"/>
            <a:ext cx="1813542" cy="154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90500" y="1227550"/>
            <a:ext cx="87630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MODULE 2 : </a:t>
            </a:r>
            <a:r>
              <a:rPr lang="en-US"/>
              <a:t>Priority Calculation and Scheduling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Use conditional logic for prioritization (e.g., closer deadlines = higher priority).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Calculate scheduled hours dynamically based on preferences.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Adjust scheduling logic in response to updates in progress.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DATA FLOW DIAGRAM :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7876"/>
            <a:ext cx="9143999" cy="120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90500" y="1227550"/>
            <a:ext cx="87630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MODULE 3 : </a:t>
            </a:r>
            <a:r>
              <a:rPr lang="en-US"/>
              <a:t>Notification and Reminder System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Utilize UiPath’s SMTP activities for automated email sending.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Personalize notifications based on user preferences and priorities.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Schedule reminders dynamically as per the updated study plan.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DATA FLOW DIAGRAM: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8193"/>
            <a:ext cx="9144000" cy="107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90500" y="1227550"/>
            <a:ext cx="87630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MODULE 4 : </a:t>
            </a:r>
            <a:r>
              <a:rPr lang="en-US"/>
              <a:t>Progress Tracking and Adjustment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Prompt users for completed hours using message boxes or forms.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Update progress in the system dynamically.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Adjust future schedules based on current progress and remaining deadlines.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DATA FLOW DIAGRAM: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0" y="4401289"/>
            <a:ext cx="9143999" cy="128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Entities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Users: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Subjects: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SubjectID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Deadline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Priority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Schedules: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ScheduleID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SubjectID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AllocatedHours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Progress: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ProgressID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ScheduleID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HoursCompleted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67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Main </a:t>
            </a:r>
            <a:r>
              <a:rPr lang="en-US"/>
              <a:t>Process</a:t>
            </a:r>
            <a:endParaRPr/>
          </a:p>
          <a:p>
            <a:pPr indent="-3270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3333"/>
              <a:buChar char="○"/>
            </a:pPr>
            <a:r>
              <a:rPr b="1" lang="en-US" sz="2400"/>
              <a:t>Study Planning Automation</a:t>
            </a:r>
            <a:r>
              <a:rPr lang="en-US" sz="2400"/>
              <a:t>: Automates the creation, execution, and adjustment of personalized study plans for effective academic management.</a:t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Sub Process</a:t>
            </a:r>
            <a:endParaRPr/>
          </a:p>
          <a:p>
            <a:pPr indent="-34671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US" sz="2400"/>
              <a:t>Input Collection and Validation</a:t>
            </a:r>
            <a:r>
              <a:rPr lang="en-US" sz="2400"/>
              <a:t>: Gathers user inputs (subjects, deadlines, and preferences) and ensures their accuracy.</a:t>
            </a:r>
            <a:endParaRPr sz="2400"/>
          </a:p>
          <a:p>
            <a:pPr indent="-34671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US" sz="2400"/>
              <a:t>Dynamic Scheduling</a:t>
            </a:r>
            <a:r>
              <a:rPr lang="en-US" sz="2400"/>
              <a:t>: Allocates study hours dynamically based on priorities and deadlines using advanced algorithms.</a:t>
            </a:r>
            <a:endParaRPr sz="2400"/>
          </a:p>
          <a:p>
            <a:pPr indent="-34671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US" sz="2400"/>
              <a:t>Notification Handling</a:t>
            </a:r>
            <a:r>
              <a:rPr lang="en-US" sz="2400"/>
              <a:t>: Sends automated reminders and progress updates via email to keep users informed.</a:t>
            </a:r>
            <a:endParaRPr sz="2400"/>
          </a:p>
          <a:p>
            <a:pPr indent="-34671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US" sz="2400"/>
              <a:t>Progress Tracking</a:t>
            </a:r>
            <a:r>
              <a:rPr lang="en-US" sz="2400"/>
              <a:t>: Monitors completed study hours and recalculates schedules to adapt to the user’s progress.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INPUT HANDLING MODULE: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0" y="1566675"/>
            <a:ext cx="4603851" cy="47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025" y="1634650"/>
            <a:ext cx="4100975" cy="45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PRIORITY CALCULATION AND SCHEDULING: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634650"/>
            <a:ext cx="4478574" cy="46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850" y="1634650"/>
            <a:ext cx="4000000" cy="46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NOTIFICATION AND REMINDER SYSTEM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775575"/>
            <a:ext cx="4682125" cy="450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350" y="1900825"/>
            <a:ext cx="4382226" cy="42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PROGRESS TRACKING AND ADJUSTMENT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75" y="1493725"/>
            <a:ext cx="4682150" cy="48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000" y="1381125"/>
            <a:ext cx="40834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-5258300" y="2589775"/>
            <a:ext cx="25839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112250" y="10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{A64909CE-266C-474C-B2A2-C8174E36CEE9}</a:tableStyleId>
              </a:tblPr>
              <a:tblGrid>
                <a:gridCol w="4572000"/>
                <a:gridCol w="4572000"/>
              </a:tblGrid>
              <a:tr h="5088575"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Char char="●"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Verifying data input and validation logic.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Char char="●"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schedule updates and email reminders.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75" y="2276600"/>
            <a:ext cx="4287024" cy="30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00" y="2026075"/>
            <a:ext cx="4009050" cy="31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</a:t>
            </a:r>
            <a:r>
              <a:rPr b="1" lang="en-US" sz="2000"/>
              <a:t>Personalized Study Planner Bot</a:t>
            </a:r>
            <a:r>
              <a:rPr lang="en-US" sz="2000"/>
              <a:t> is an RPA tool designed to help students manage their study schedules effectively using UiPath.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/>
              <a:t>The bot automates the process of creating and maintaining personalized study plans based on input data such as subjects, deadlines, and preferred study hours.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/>
              <a:t>It allocates study hours dynamically, prioritizing tasks with earlier deadlines or higher importance, ensuring timely completion of academic goals.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/>
              <a:t>The bot tracks progress by monitoring completed study hours, recalculating remaining hours, and adjusting schedules accordingly.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/>
              <a:t>Automated email notifications remind students of upcoming study sessions, keeping them on track and fostering consistency.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EXCEL STUDY 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-5258300" y="2589775"/>
            <a:ext cx="25839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2563"/>
            <a:ext cx="8839202" cy="151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441550" y="1149275"/>
            <a:ext cx="4634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study plan: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284975" y="3607500"/>
            <a:ext cx="5824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study plan based on completed hours: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23600"/>
            <a:ext cx="8839201" cy="15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90500" y="106363"/>
            <a:ext cx="876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90500" y="12881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64172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50"/>
              <a:t>Successfully automates personalized study planning.</a:t>
            </a:r>
            <a:endParaRPr sz="3050"/>
          </a:p>
          <a:p>
            <a:pPr indent="-364172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50"/>
              <a:t>Reduces manual effort and increases efficiency.</a:t>
            </a:r>
            <a:endParaRPr sz="3050"/>
          </a:p>
          <a:p>
            <a:pPr indent="-364172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50"/>
              <a:t> It dynamically adjusts schedules based on progress, ensuring alignment with individual priorities.</a:t>
            </a:r>
            <a:endParaRPr sz="3050"/>
          </a:p>
          <a:p>
            <a:pPr indent="-364172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50"/>
              <a:t>Enhances time management and academic productivity.</a:t>
            </a:r>
            <a:endParaRPr sz="3050"/>
          </a:p>
          <a:p>
            <a:pPr indent="-364172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50"/>
              <a:t>Seamless integration with tools like Excel and email services makes it user-friendly and widely applicable.</a:t>
            </a:r>
            <a:endParaRPr sz="30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Enhancement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90500" y="1350725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914400" rtl="0" algn="just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RPA Driven Feedback Module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Cloud-based deployment for multi-device support.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Mobile app integration for real-time access.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Multi-System Integration for Holistic Planning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IEEE Paper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 Bot for Academic Schedules 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○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Authors : </a:t>
            </a:r>
            <a:r>
              <a:rPr lang="en-US" sz="2400">
                <a:highlight>
                  <a:srgbClr val="FFFFFF"/>
                </a:highlight>
                <a:uFill>
                  <a:noFill/>
                </a:uFill>
                <a:hlinkClick r:id="rId3"/>
              </a:rPr>
              <a:t>Tanya Dinesh</a:t>
            </a:r>
            <a:r>
              <a:rPr lang="en-US" sz="2400">
                <a:highlight>
                  <a:srgbClr val="FFFFFF"/>
                </a:highlight>
              </a:rPr>
              <a:t>; </a:t>
            </a:r>
            <a:r>
              <a:rPr lang="en-US" sz="2400">
                <a:highlight>
                  <a:srgbClr val="FFFFFF"/>
                </a:highlight>
                <a:uFill>
                  <a:noFill/>
                </a:uFill>
                <a:hlinkClick r:id="rId4"/>
              </a:rPr>
              <a:t>Anala M R</a:t>
            </a:r>
            <a:r>
              <a:rPr lang="en-US" sz="2400">
                <a:highlight>
                  <a:srgbClr val="FFFFFF"/>
                </a:highlight>
              </a:rPr>
              <a:t>; </a:t>
            </a:r>
            <a:r>
              <a:rPr lang="en-US" sz="2400">
                <a:highlight>
                  <a:srgbClr val="FFFFFF"/>
                </a:highlight>
                <a:uFill>
                  <a:noFill/>
                </a:uFill>
                <a:hlinkClick r:id="rId5"/>
              </a:rPr>
              <a:t>T. Terry Newton</a:t>
            </a:r>
            <a:r>
              <a:rPr lang="en-US" sz="2400">
                <a:highlight>
                  <a:srgbClr val="FFFFFF"/>
                </a:highlight>
              </a:rPr>
              <a:t>; </a:t>
            </a:r>
            <a:r>
              <a:rPr lang="en-US" sz="2400">
                <a:highlight>
                  <a:srgbClr val="FFFFFF"/>
                </a:highlight>
                <a:uFill>
                  <a:noFill/>
                </a:uFill>
                <a:hlinkClick r:id="rId6"/>
              </a:rPr>
              <a:t>Smitha G R</a:t>
            </a:r>
            <a:endParaRPr sz="2400">
              <a:highlight>
                <a:srgbClr val="FFFFFF"/>
              </a:highlight>
            </a:endParaRPr>
          </a:p>
          <a:p>
            <a:pPr indent="0" lvl="0" marL="74295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Uipath official documentations Guide.</a:t>
            </a:r>
            <a:endParaRPr/>
          </a:p>
          <a:p>
            <a:pPr indent="0" lvl="0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docs.uipath.com/activities</a:t>
            </a:r>
            <a:endParaRPr u="sng"/>
          </a:p>
          <a:p>
            <a:pPr indent="-381000" lvl="0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 Excel Automation with UiPath.</a:t>
            </a:r>
            <a:r>
              <a:rPr lang="en-US">
                <a:uFill>
                  <a:noFill/>
                </a:uFill>
                <a:hlinkClick r:id="rId3"/>
              </a:rPr>
              <a:t> </a:t>
            </a:r>
            <a:r>
              <a:rPr lang="en-US" u="sng">
                <a:hlinkClick r:id="rId4"/>
              </a:rPr>
              <a:t>excelautomation.com</a:t>
            </a:r>
            <a:endParaRPr u="sng"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SMTP Mail Automation in UiPath.</a:t>
            </a:r>
            <a:r>
              <a:rPr lang="en-US">
                <a:uFill>
                  <a:noFill/>
                </a:uFill>
                <a:hlinkClick r:id="rId5"/>
              </a:rPr>
              <a:t> </a:t>
            </a:r>
            <a:r>
              <a:rPr lang="en-US" u="sng">
                <a:hlinkClick r:id="rId6"/>
              </a:rPr>
              <a:t>emailintegration.com</a:t>
            </a:r>
            <a:endParaRPr u="sng"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RPA for Education Use Cases.</a:t>
            </a:r>
            <a:r>
              <a:rPr lang="en-US">
                <a:uFill>
                  <a:noFill/>
                </a:uFill>
                <a:hlinkClick r:id="rId7"/>
              </a:rPr>
              <a:t> </a:t>
            </a:r>
            <a:r>
              <a:rPr lang="en-US" u="sng">
                <a:hlinkClick r:id="rId8"/>
              </a:rPr>
              <a:t>rpaeducation.com</a:t>
            </a:r>
            <a:r>
              <a:rPr lang="en-US"/>
              <a:t> 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TimeManagement Technique- </a:t>
            </a:r>
            <a:r>
              <a:rPr lang="en-US" u="sng"/>
              <a:t>www.pomodorotechnique.com</a:t>
            </a:r>
            <a:endParaRPr u="sng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/>
          <p:nvPr/>
        </p:nvSpPr>
        <p:spPr>
          <a:xfrm>
            <a:off x="2532822" y="2321005"/>
            <a:ext cx="407836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/>
          <p:nvPr/>
        </p:nvSpPr>
        <p:spPr>
          <a:xfrm>
            <a:off x="727460" y="2321005"/>
            <a:ext cx="76890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for the Proposed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Manual study planning is time-consuming and error-prone.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Students struggle to balance priorities and meet deadlines.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Lack of automated tools for personalized academic planning.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Addresses time management challenges effectively.</a:t>
            </a:r>
            <a:endParaRPr/>
          </a:p>
          <a:p>
            <a:pPr indent="-3810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An automated system is essential to handle dynamic inputs and adjust schedules as per individual progress and changes.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the Proposed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90500" y="1305850"/>
            <a:ext cx="8763000" cy="5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Reduces manual effort in creating study schedules.</a:t>
            </a:r>
            <a:endParaRPr/>
          </a:p>
          <a:p>
            <a:pPr indent="-342900" lvl="0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Adapts dynamically to user progress and deadlines.</a:t>
            </a:r>
            <a:endParaRPr/>
          </a:p>
          <a:p>
            <a:pPr indent="-342900" lvl="0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Sends timely reminders, ensuring no missed sessions.</a:t>
            </a:r>
            <a:endParaRPr/>
          </a:p>
          <a:p>
            <a:pPr indent="-342900" lvl="0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Provides detailed progress reports for better tracking.</a:t>
            </a:r>
            <a:endParaRPr/>
          </a:p>
          <a:p>
            <a:pPr indent="-342900" lvl="0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Scalable and integrates seamlessly with existing tools like Excel.</a:t>
            </a:r>
            <a:endParaRPr/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Survey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PAPER 1 : AI Bot for Academic Schedules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ADVANTAGES: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Quick and accurate schedule responses, accessible via smartphones.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Reduces manual effort by automating queries.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DISADVANTAGES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Limited to academic-related queries.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Requires regular updates for schedule changes.</a:t>
            </a:r>
            <a:endParaRPr/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Objective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90500" y="1352800"/>
            <a:ext cx="87630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8001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Automate personalized study planning using UiPath.</a:t>
            </a:r>
            <a:endParaRPr/>
          </a:p>
          <a:p>
            <a:pPr indent="-342900" lvl="0" marL="8001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Collect input (subjects, deadlines, preferences) through Excel.</a:t>
            </a:r>
            <a:endParaRPr/>
          </a:p>
          <a:p>
            <a:pPr indent="-342900" lvl="0" marL="8001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Schedule study hours dynamically based on priorities.</a:t>
            </a:r>
            <a:endParaRPr/>
          </a:p>
          <a:p>
            <a:pPr indent="-342900" lvl="0" marL="8001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Send timely email notifications and progress reports.</a:t>
            </a:r>
            <a:endParaRPr/>
          </a:p>
          <a:p>
            <a:pPr indent="-342900" lvl="0" marL="8001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Foster time management and academic productivity.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268775" y="914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Place the Overall structure of the project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535"/>
            <a:ext cx="9144001" cy="511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Requirements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8001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Hardware</a:t>
            </a:r>
            <a:endParaRPr sz="2600"/>
          </a:p>
          <a:p>
            <a:pPr indent="-298450" lvl="1" marL="120015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Processor: Intel Core i5 or higher.</a:t>
            </a:r>
            <a:endParaRPr sz="2200"/>
          </a:p>
          <a:p>
            <a:pPr indent="-298450" lvl="1" marL="120015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RAM: 8 GB or more.</a:t>
            </a:r>
            <a:endParaRPr sz="2200"/>
          </a:p>
          <a:p>
            <a:pPr indent="-298450" lvl="1" marL="120015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Storage: 500 GB HDD or SSD.</a:t>
            </a:r>
            <a:endParaRPr sz="2200"/>
          </a:p>
          <a:p>
            <a:pPr indent="0" lvl="0" marL="120015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8001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	</a:t>
            </a:r>
            <a:endParaRPr sz="2600"/>
          </a:p>
          <a:p>
            <a:pPr indent="-355600" lvl="0" marL="8001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/>
              <a:t>Software</a:t>
            </a:r>
            <a:endParaRPr sz="2600"/>
          </a:p>
          <a:p>
            <a:pPr indent="-298450" lvl="1" marL="1200150" rtl="0" algn="l">
              <a:spcBef>
                <a:spcPts val="48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UiPath Studio.</a:t>
            </a:r>
            <a:endParaRPr sz="2200"/>
          </a:p>
          <a:p>
            <a:pPr indent="-298450" lvl="1" marL="1200150" rtl="0" algn="l">
              <a:spcBef>
                <a:spcPts val="48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Microsoft Excel.</a:t>
            </a:r>
            <a:endParaRPr sz="2200"/>
          </a:p>
          <a:p>
            <a:pPr indent="-298450" lvl="1" marL="1200150" rtl="0" algn="l">
              <a:spcBef>
                <a:spcPts val="48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SMTP email client.</a:t>
            </a:r>
            <a:endParaRPr sz="2200"/>
          </a:p>
          <a:p>
            <a:pPr indent="0" lvl="0" marL="120015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MODULE 1 : Input Handling Module</a:t>
            </a:r>
            <a:endParaRPr/>
          </a:p>
          <a:p>
            <a:pPr indent="-381000" lvl="0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</a:t>
            </a:r>
            <a:r>
              <a:rPr lang="en-US"/>
              <a:t>mport data using UiPath’s Excel activities.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Validate for missing or incorrect information.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Provide feedback for corrections if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DATA FLOW DIAGRAM: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8183"/>
            <a:ext cx="9143999" cy="103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