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73" d="100"/>
          <a:sy n="73" d="100"/>
        </p:scale>
        <p:origin x="-123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ap\Documents\EMPLOYEE%20DATA%20ANALYSIS.%20SNEKHA.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ap\Documents\EMPLOYEE%20DATA%20ANALYSIS.%20SNEKHA.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ap\Documents\EMPLOYEE%20DATA%20ANALYSIS.%20SNEKHA.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 EMPLOYEE PERFORMANCE BOARD </a:t>
            </a:r>
          </a:p>
        </c:rich>
      </c:tx>
      <c:layout>
        <c:manualLayout>
          <c:xMode val="edge"/>
          <c:yMode val="edge"/>
          <c:x val="9.3804380647109463E-3"/>
          <c:y val="5.6179775280898861E-2"/>
        </c:manualLayout>
      </c:layout>
    </c:title>
    <c:view3D>
      <c:rotX val="30"/>
      <c:perspective val="30"/>
    </c:view3D>
    <c:plotArea>
      <c:layout>
        <c:manualLayout>
          <c:layoutTarget val="inner"/>
          <c:xMode val="edge"/>
          <c:yMode val="edge"/>
          <c:x val="5.0000092249390692E-2"/>
          <c:y val="0.19838807166914307"/>
          <c:w val="0.58300131233595798"/>
          <c:h val="0.75474518810148772"/>
        </c:manualLayout>
      </c:layout>
      <c:pie3DChart>
        <c:varyColors val="1"/>
        <c:ser>
          <c:idx val="0"/>
          <c:order val="0"/>
          <c:tx>
            <c:strRef>
              <c:f>'EMPLOYEE DATA ANALYSIS'!$E$1</c:f>
              <c:strCache>
                <c:ptCount val="1"/>
                <c:pt idx="0">
                  <c:v>CURRENT EMPLOYEE RATING</c:v>
                </c:pt>
              </c:strCache>
            </c:strRef>
          </c:tx>
          <c:explosion val="15"/>
          <c:cat>
            <c:multiLvlStrRef>
              <c:f>'EMPLOYEE DATA ANALYSIS'!$A$2:$D$11</c:f>
              <c:multiLvlStrCache>
                <c:ptCount val="10"/>
                <c:lvl>
                  <c:pt idx="0">
                    <c:v>MALE</c:v>
                  </c:pt>
                  <c:pt idx="1">
                    <c:v>MALE</c:v>
                  </c:pt>
                  <c:pt idx="2">
                    <c:v>MALE</c:v>
                  </c:pt>
                  <c:pt idx="3">
                    <c:v>MALE</c:v>
                  </c:pt>
                  <c:pt idx="4">
                    <c:v>FEMALE</c:v>
                  </c:pt>
                  <c:pt idx="5">
                    <c:v>MALE</c:v>
                  </c:pt>
                  <c:pt idx="6">
                    <c:v>MALE</c:v>
                  </c:pt>
                  <c:pt idx="7">
                    <c:v>FEMALE</c:v>
                  </c:pt>
                  <c:pt idx="8">
                    <c:v>FEMALE</c:v>
                  </c:pt>
                  <c:pt idx="9">
                    <c:v>FEMALE</c:v>
                  </c:pt>
                </c:lvl>
                <c:lvl>
                  <c:pt idx="0">
                    <c:v>RODGERS</c:v>
                  </c:pt>
                  <c:pt idx="1">
                    <c:v>FRENCH</c:v>
                  </c:pt>
                  <c:pt idx="2">
                    <c:v>DUKE</c:v>
                  </c:pt>
                  <c:pt idx="3">
                    <c:v>KOCH</c:v>
                  </c:pt>
                  <c:pt idx="4">
                    <c:v>STONE</c:v>
                  </c:pt>
                  <c:pt idx="5">
                    <c:v>HICKS</c:v>
                  </c:pt>
                  <c:pt idx="6">
                    <c:v>WOODARD</c:v>
                  </c:pt>
                  <c:pt idx="7">
                    <c:v>MICHAEL</c:v>
                  </c:pt>
                  <c:pt idx="8">
                    <c:v>FRYE</c:v>
                  </c:pt>
                  <c:pt idx="9">
                    <c:v>GLASS</c:v>
                  </c:pt>
                </c:lvl>
                <c:lvl>
                  <c:pt idx="0">
                    <c:v>BOBBY</c:v>
                  </c:pt>
                  <c:pt idx="1">
                    <c:v>CARLEE</c:v>
                  </c:pt>
                  <c:pt idx="2">
                    <c:v>JAMES</c:v>
                  </c:pt>
                  <c:pt idx="3">
                    <c:v>CHARLIE</c:v>
                  </c:pt>
                  <c:pt idx="4">
                    <c:v>SARAI</c:v>
                  </c:pt>
                  <c:pt idx="5">
                    <c:v>AMAYA</c:v>
                  </c:pt>
                  <c:pt idx="6">
                    <c:v>LAILA</c:v>
                  </c:pt>
                  <c:pt idx="7">
                    <c:v>ROBERTO</c:v>
                  </c:pt>
                  <c:pt idx="8">
                    <c:v>LEE</c:v>
                  </c:pt>
                  <c:pt idx="9">
                    <c:v>SANAA</c:v>
                  </c:pt>
                </c:lvl>
                <c:lvl>
                  <c:pt idx="0">
                    <c:v>3444</c:v>
                  </c:pt>
                  <c:pt idx="1">
                    <c:v>3451</c:v>
                  </c:pt>
                  <c:pt idx="2">
                    <c:v>3464</c:v>
                  </c:pt>
                  <c:pt idx="3">
                    <c:v>3476</c:v>
                  </c:pt>
                  <c:pt idx="4">
                    <c:v>3479</c:v>
                  </c:pt>
                  <c:pt idx="5">
                    <c:v>3505</c:v>
                  </c:pt>
                  <c:pt idx="6">
                    <c:v>3506</c:v>
                  </c:pt>
                  <c:pt idx="7">
                    <c:v>3518</c:v>
                  </c:pt>
                  <c:pt idx="8">
                    <c:v>3534</c:v>
                  </c:pt>
                  <c:pt idx="9">
                    <c:v>3548</c:v>
                  </c:pt>
                </c:lvl>
              </c:multiLvlStrCache>
            </c:multiLvlStrRef>
          </c:cat>
          <c:val>
            <c:numRef>
              <c:f>'EMPLOYEE DATA ANALYSIS'!$E$2:$E$11</c:f>
              <c:numCache>
                <c:formatCode>General</c:formatCode>
                <c:ptCount val="10"/>
                <c:pt idx="0">
                  <c:v>3</c:v>
                </c:pt>
                <c:pt idx="1">
                  <c:v>3</c:v>
                </c:pt>
                <c:pt idx="2">
                  <c:v>5</c:v>
                </c:pt>
                <c:pt idx="3">
                  <c:v>2</c:v>
                </c:pt>
                <c:pt idx="4">
                  <c:v>2</c:v>
                </c:pt>
                <c:pt idx="5">
                  <c:v>1</c:v>
                </c:pt>
                <c:pt idx="6">
                  <c:v>2</c:v>
                </c:pt>
                <c:pt idx="7">
                  <c:v>2</c:v>
                </c:pt>
                <c:pt idx="8">
                  <c:v>4</c:v>
                </c:pt>
                <c:pt idx="9">
                  <c:v>1</c:v>
                </c:pt>
              </c:numCache>
            </c:numRef>
          </c:val>
        </c:ser>
      </c:pie3DChart>
    </c:plotArea>
    <c:legend>
      <c:legendPos val="r"/>
      <c:layout>
        <c:manualLayout>
          <c:xMode val="edge"/>
          <c:yMode val="edge"/>
          <c:x val="0.64689015612479461"/>
          <c:y val="0"/>
          <c:w val="0.33922090988626452"/>
          <c:h val="1"/>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8"/>
  <c:chart>
    <c:title>
      <c:layout/>
    </c:title>
    <c:view3D>
      <c:rAngAx val="1"/>
    </c:view3D>
    <c:plotArea>
      <c:layout>
        <c:manualLayout>
          <c:layoutTarget val="inner"/>
          <c:xMode val="edge"/>
          <c:yMode val="edge"/>
          <c:x val="4.1999856400928605E-2"/>
          <c:y val="0.13617629077047377"/>
          <c:w val="0.73595534304376964"/>
          <c:h val="0.55278599758187463"/>
        </c:manualLayout>
      </c:layout>
      <c:bar3DChart>
        <c:barDir val="col"/>
        <c:grouping val="stacked"/>
        <c:ser>
          <c:idx val="0"/>
          <c:order val="0"/>
          <c:tx>
            <c:strRef>
              <c:f>'EMPLOYEE DATA ANALYSIS'!$E$1</c:f>
              <c:strCache>
                <c:ptCount val="1"/>
                <c:pt idx="0">
                  <c:v>CURRENT EMPLOYEE RATING</c:v>
                </c:pt>
              </c:strCache>
            </c:strRef>
          </c:tx>
          <c:cat>
            <c:multiLvlStrRef>
              <c:f>'EMPLOYEE DATA ANALYSIS'!$A$2:$D$11</c:f>
              <c:multiLvlStrCache>
                <c:ptCount val="10"/>
                <c:lvl>
                  <c:pt idx="0">
                    <c:v>MALE</c:v>
                  </c:pt>
                  <c:pt idx="1">
                    <c:v>MALE</c:v>
                  </c:pt>
                  <c:pt idx="2">
                    <c:v>MALE</c:v>
                  </c:pt>
                  <c:pt idx="3">
                    <c:v>MALE</c:v>
                  </c:pt>
                  <c:pt idx="4">
                    <c:v>FEMALE</c:v>
                  </c:pt>
                  <c:pt idx="5">
                    <c:v>MALE</c:v>
                  </c:pt>
                  <c:pt idx="6">
                    <c:v>MALE</c:v>
                  </c:pt>
                  <c:pt idx="7">
                    <c:v>FEMALE</c:v>
                  </c:pt>
                  <c:pt idx="8">
                    <c:v>FEMALE</c:v>
                  </c:pt>
                  <c:pt idx="9">
                    <c:v>FEMALE</c:v>
                  </c:pt>
                </c:lvl>
                <c:lvl>
                  <c:pt idx="0">
                    <c:v>RODGERS</c:v>
                  </c:pt>
                  <c:pt idx="1">
                    <c:v>FRENCH</c:v>
                  </c:pt>
                  <c:pt idx="2">
                    <c:v>DUKE</c:v>
                  </c:pt>
                  <c:pt idx="3">
                    <c:v>KOCH</c:v>
                  </c:pt>
                  <c:pt idx="4">
                    <c:v>STONE</c:v>
                  </c:pt>
                  <c:pt idx="5">
                    <c:v>HICKS</c:v>
                  </c:pt>
                  <c:pt idx="6">
                    <c:v>WOODARD</c:v>
                  </c:pt>
                  <c:pt idx="7">
                    <c:v>MICHAEL</c:v>
                  </c:pt>
                  <c:pt idx="8">
                    <c:v>FRYE</c:v>
                  </c:pt>
                  <c:pt idx="9">
                    <c:v>GLASS</c:v>
                  </c:pt>
                </c:lvl>
                <c:lvl>
                  <c:pt idx="0">
                    <c:v>BOBBY</c:v>
                  </c:pt>
                  <c:pt idx="1">
                    <c:v>CARLEE</c:v>
                  </c:pt>
                  <c:pt idx="2">
                    <c:v>JAMES</c:v>
                  </c:pt>
                  <c:pt idx="3">
                    <c:v>CHARLIE</c:v>
                  </c:pt>
                  <c:pt idx="4">
                    <c:v>SARAI</c:v>
                  </c:pt>
                  <c:pt idx="5">
                    <c:v>AMAYA</c:v>
                  </c:pt>
                  <c:pt idx="6">
                    <c:v>LAILA</c:v>
                  </c:pt>
                  <c:pt idx="7">
                    <c:v>ROBERTO</c:v>
                  </c:pt>
                  <c:pt idx="8">
                    <c:v>LEE</c:v>
                  </c:pt>
                  <c:pt idx="9">
                    <c:v>SANAA</c:v>
                  </c:pt>
                </c:lvl>
                <c:lvl>
                  <c:pt idx="0">
                    <c:v>3444</c:v>
                  </c:pt>
                  <c:pt idx="1">
                    <c:v>3451</c:v>
                  </c:pt>
                  <c:pt idx="2">
                    <c:v>3464</c:v>
                  </c:pt>
                  <c:pt idx="3">
                    <c:v>3476</c:v>
                  </c:pt>
                  <c:pt idx="4">
                    <c:v>3479</c:v>
                  </c:pt>
                  <c:pt idx="5">
                    <c:v>3505</c:v>
                  </c:pt>
                  <c:pt idx="6">
                    <c:v>3506</c:v>
                  </c:pt>
                  <c:pt idx="7">
                    <c:v>3518</c:v>
                  </c:pt>
                  <c:pt idx="8">
                    <c:v>3534</c:v>
                  </c:pt>
                  <c:pt idx="9">
                    <c:v>3548</c:v>
                  </c:pt>
                </c:lvl>
              </c:multiLvlStrCache>
            </c:multiLvlStrRef>
          </c:cat>
          <c:val>
            <c:numRef>
              <c:f>'EMPLOYEE DATA ANALYSIS'!$E$2:$E$11</c:f>
              <c:numCache>
                <c:formatCode>General</c:formatCode>
                <c:ptCount val="10"/>
                <c:pt idx="0">
                  <c:v>3</c:v>
                </c:pt>
                <c:pt idx="1">
                  <c:v>3</c:v>
                </c:pt>
                <c:pt idx="2">
                  <c:v>5</c:v>
                </c:pt>
                <c:pt idx="3">
                  <c:v>2</c:v>
                </c:pt>
                <c:pt idx="4">
                  <c:v>2</c:v>
                </c:pt>
                <c:pt idx="5">
                  <c:v>1</c:v>
                </c:pt>
                <c:pt idx="6">
                  <c:v>2</c:v>
                </c:pt>
                <c:pt idx="7">
                  <c:v>2</c:v>
                </c:pt>
                <c:pt idx="8">
                  <c:v>4</c:v>
                </c:pt>
                <c:pt idx="9">
                  <c:v>1</c:v>
                </c:pt>
              </c:numCache>
            </c:numRef>
          </c:val>
        </c:ser>
        <c:shape val="cylinder"/>
        <c:axId val="79951360"/>
        <c:axId val="80137216"/>
        <c:axId val="0"/>
      </c:bar3DChart>
      <c:catAx>
        <c:axId val="79951360"/>
        <c:scaling>
          <c:orientation val="minMax"/>
        </c:scaling>
        <c:axPos val="b"/>
        <c:minorGridlines/>
        <c:majorTickMark val="none"/>
        <c:tickLblPos val="nextTo"/>
        <c:crossAx val="80137216"/>
        <c:crosses val="autoZero"/>
        <c:auto val="1"/>
        <c:lblAlgn val="ctr"/>
        <c:lblOffset val="100"/>
      </c:catAx>
      <c:valAx>
        <c:axId val="80137216"/>
        <c:scaling>
          <c:orientation val="minMax"/>
        </c:scaling>
        <c:axPos val="l"/>
        <c:majorGridlines/>
        <c:numFmt formatCode="General" sourceLinked="1"/>
        <c:majorTickMark val="none"/>
        <c:tickLblPos val="nextTo"/>
        <c:crossAx val="79951360"/>
        <c:crosses val="autoZero"/>
        <c:crossBetween val="between"/>
      </c:valAx>
    </c:plotArea>
    <c:legend>
      <c:legendPos val="r"/>
      <c:layout>
        <c:manualLayout>
          <c:xMode val="edge"/>
          <c:yMode val="edge"/>
          <c:x val="0.75767938752064956"/>
          <c:y val="0.52056147369388728"/>
          <c:w val="0.23380091066891392"/>
          <c:h val="8.9578648588165541E-2"/>
        </c:manualLayout>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6"/>
  <c:chart>
    <c:title>
      <c:layout/>
    </c:title>
    <c:plotArea>
      <c:layout/>
      <c:lineChart>
        <c:grouping val="stacked"/>
        <c:ser>
          <c:idx val="0"/>
          <c:order val="0"/>
          <c:tx>
            <c:strRef>
              <c:f>'EMPLOYEE DATA ANALYSIS'!$E$1</c:f>
              <c:strCache>
                <c:ptCount val="1"/>
                <c:pt idx="0">
                  <c:v>CURRENT EMPLOYEE RATING</c:v>
                </c:pt>
              </c:strCache>
            </c:strRef>
          </c:tx>
          <c:marker>
            <c:symbol val="none"/>
          </c:marker>
          <c:cat>
            <c:multiLvlStrRef>
              <c:f>'EMPLOYEE DATA ANALYSIS'!$A$2:$D$11</c:f>
              <c:multiLvlStrCache>
                <c:ptCount val="10"/>
                <c:lvl>
                  <c:pt idx="0">
                    <c:v>MALE</c:v>
                  </c:pt>
                  <c:pt idx="1">
                    <c:v>MALE</c:v>
                  </c:pt>
                  <c:pt idx="2">
                    <c:v>MALE</c:v>
                  </c:pt>
                  <c:pt idx="3">
                    <c:v>MALE</c:v>
                  </c:pt>
                  <c:pt idx="4">
                    <c:v>FEMALE</c:v>
                  </c:pt>
                  <c:pt idx="5">
                    <c:v>MALE</c:v>
                  </c:pt>
                  <c:pt idx="6">
                    <c:v>MALE</c:v>
                  </c:pt>
                  <c:pt idx="7">
                    <c:v>FEMALE</c:v>
                  </c:pt>
                  <c:pt idx="8">
                    <c:v>FEMALE</c:v>
                  </c:pt>
                  <c:pt idx="9">
                    <c:v>FEMALE</c:v>
                  </c:pt>
                </c:lvl>
                <c:lvl>
                  <c:pt idx="0">
                    <c:v>RODGERS</c:v>
                  </c:pt>
                  <c:pt idx="1">
                    <c:v>FRENCH</c:v>
                  </c:pt>
                  <c:pt idx="2">
                    <c:v>DUKE</c:v>
                  </c:pt>
                  <c:pt idx="3">
                    <c:v>KOCH</c:v>
                  </c:pt>
                  <c:pt idx="4">
                    <c:v>STONE</c:v>
                  </c:pt>
                  <c:pt idx="5">
                    <c:v>HICKS</c:v>
                  </c:pt>
                  <c:pt idx="6">
                    <c:v>WOODARD</c:v>
                  </c:pt>
                  <c:pt idx="7">
                    <c:v>MICHAEL</c:v>
                  </c:pt>
                  <c:pt idx="8">
                    <c:v>FRYE</c:v>
                  </c:pt>
                  <c:pt idx="9">
                    <c:v>GLASS</c:v>
                  </c:pt>
                </c:lvl>
                <c:lvl>
                  <c:pt idx="0">
                    <c:v>BOBBY</c:v>
                  </c:pt>
                  <c:pt idx="1">
                    <c:v>CARLEE</c:v>
                  </c:pt>
                  <c:pt idx="2">
                    <c:v>JAMES</c:v>
                  </c:pt>
                  <c:pt idx="3">
                    <c:v>CHARLIE</c:v>
                  </c:pt>
                  <c:pt idx="4">
                    <c:v>SARAI</c:v>
                  </c:pt>
                  <c:pt idx="5">
                    <c:v>AMAYA</c:v>
                  </c:pt>
                  <c:pt idx="6">
                    <c:v>LAILA</c:v>
                  </c:pt>
                  <c:pt idx="7">
                    <c:v>ROBERTO</c:v>
                  </c:pt>
                  <c:pt idx="8">
                    <c:v>LEE</c:v>
                  </c:pt>
                  <c:pt idx="9">
                    <c:v>SANAA</c:v>
                  </c:pt>
                </c:lvl>
                <c:lvl>
                  <c:pt idx="0">
                    <c:v>3444</c:v>
                  </c:pt>
                  <c:pt idx="1">
                    <c:v>3451</c:v>
                  </c:pt>
                  <c:pt idx="2">
                    <c:v>3464</c:v>
                  </c:pt>
                  <c:pt idx="3">
                    <c:v>3476</c:v>
                  </c:pt>
                  <c:pt idx="4">
                    <c:v>3479</c:v>
                  </c:pt>
                  <c:pt idx="5">
                    <c:v>3505</c:v>
                  </c:pt>
                  <c:pt idx="6">
                    <c:v>3506</c:v>
                  </c:pt>
                  <c:pt idx="7">
                    <c:v>3518</c:v>
                  </c:pt>
                  <c:pt idx="8">
                    <c:v>3534</c:v>
                  </c:pt>
                  <c:pt idx="9">
                    <c:v>3548</c:v>
                  </c:pt>
                </c:lvl>
              </c:multiLvlStrCache>
            </c:multiLvlStrRef>
          </c:cat>
          <c:val>
            <c:numRef>
              <c:f>'EMPLOYEE DATA ANALYSIS'!$E$2:$E$11</c:f>
              <c:numCache>
                <c:formatCode>General</c:formatCode>
                <c:ptCount val="10"/>
                <c:pt idx="0">
                  <c:v>3</c:v>
                </c:pt>
                <c:pt idx="1">
                  <c:v>3</c:v>
                </c:pt>
                <c:pt idx="2">
                  <c:v>5</c:v>
                </c:pt>
                <c:pt idx="3">
                  <c:v>2</c:v>
                </c:pt>
                <c:pt idx="4">
                  <c:v>2</c:v>
                </c:pt>
                <c:pt idx="5">
                  <c:v>1</c:v>
                </c:pt>
                <c:pt idx="6">
                  <c:v>2</c:v>
                </c:pt>
                <c:pt idx="7">
                  <c:v>2</c:v>
                </c:pt>
                <c:pt idx="8">
                  <c:v>4</c:v>
                </c:pt>
                <c:pt idx="9">
                  <c:v>1</c:v>
                </c:pt>
              </c:numCache>
            </c:numRef>
          </c:val>
        </c:ser>
        <c:marker val="1"/>
        <c:axId val="114398336"/>
        <c:axId val="114400256"/>
      </c:lineChart>
      <c:catAx>
        <c:axId val="114398336"/>
        <c:scaling>
          <c:orientation val="minMax"/>
        </c:scaling>
        <c:axPos val="b"/>
        <c:tickLblPos val="nextTo"/>
        <c:spPr>
          <a:solidFill>
            <a:schemeClr val="bg1">
              <a:lumMod val="95000"/>
            </a:schemeClr>
          </a:solidFill>
        </c:spPr>
        <c:txPr>
          <a:bodyPr/>
          <a:lstStyle/>
          <a:p>
            <a:pPr>
              <a:defRPr sz="700" normalizeH="1" baseline="0">
                <a:solidFill>
                  <a:schemeClr val="accent2">
                    <a:lumMod val="75000"/>
                  </a:schemeClr>
                </a:solidFill>
              </a:defRPr>
            </a:pPr>
            <a:endParaRPr lang="en-US"/>
          </a:p>
        </c:txPr>
        <c:crossAx val="114400256"/>
        <c:crosses val="autoZero"/>
        <c:auto val="1"/>
        <c:lblAlgn val="ctr"/>
        <c:lblOffset val="100"/>
      </c:catAx>
      <c:valAx>
        <c:axId val="114400256"/>
        <c:scaling>
          <c:orientation val="minMax"/>
        </c:scaling>
        <c:axPos val="l"/>
        <c:majorGridlines/>
        <c:numFmt formatCode="General" sourceLinked="1"/>
        <c:tickLblPos val="nextTo"/>
        <c:crossAx val="114398336"/>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a:effectLst>
            <a:outerShdw blurRad="50800" dist="38100" algn="l" rotWithShape="0">
              <a:prstClr val="black">
                <a:alpha val="40000"/>
              </a:prstClr>
            </a:outerShdw>
          </a:effectLst>
        </p:spPr>
        <p:txBody>
          <a:bodyPr vert="horz" wrap="square" lIns="0" tIns="16510" rIns="0" bIns="0" rtlCol="0">
            <a:spAutoFit/>
          </a:bodyPr>
          <a:lstStyle/>
          <a:p>
            <a:pPr marL="3213735">
              <a:spcBef>
                <a:spcPts val="130"/>
              </a:spcBef>
            </a:pPr>
            <a:r>
              <a:rPr lang="en-US" b="1" dirty="0">
                <a:solidFill>
                  <a:schemeClr val="accent6">
                    <a:lumMod val="50000"/>
                  </a:schemeClr>
                </a:solidFill>
                <a:latin typeface="Times New Roman" pitchFamily="18" charset="0"/>
                <a:cs typeface="Times New Roman" pitchFamily="18" charset="0"/>
              </a:rPr>
              <a:t>Employee Data Analysis using Excel</a:t>
            </a:r>
            <a:r>
              <a:rPr lang="en-US" b="1" i="0" dirty="0">
                <a:solidFill>
                  <a:schemeClr val="accent6">
                    <a:lumMod val="50000"/>
                  </a:schemeClr>
                </a:solidFill>
                <a:effectLst/>
                <a:latin typeface="Times New Roman" pitchFamily="18" charset="0"/>
                <a:cs typeface="Times New Roman"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IN" sz="2400" dirty="0" smtClean="0"/>
              <a:t>SNEKHA.K</a:t>
            </a:r>
            <a:endParaRPr lang="en-US" sz="2400" dirty="0"/>
          </a:p>
          <a:p>
            <a:r>
              <a:rPr lang="en-US" sz="2400" dirty="0"/>
              <a:t>REGISTER </a:t>
            </a:r>
            <a:r>
              <a:rPr lang="en-US" sz="2400" dirty="0" smtClean="0"/>
              <a:t>NO      :</a:t>
            </a:r>
            <a:r>
              <a:rPr lang="en-IN" sz="2400" dirty="0" smtClean="0"/>
              <a:t> 122201952</a:t>
            </a:r>
            <a:endParaRPr lang="en-US" sz="2400" dirty="0"/>
          </a:p>
          <a:p>
            <a:r>
              <a:rPr lang="en-US" sz="2400" dirty="0" smtClean="0"/>
              <a:t>DEPARTMENT     :</a:t>
            </a:r>
            <a:r>
              <a:rPr lang="en-IN" sz="2400" dirty="0" smtClean="0"/>
              <a:t> </a:t>
            </a:r>
            <a:r>
              <a:rPr lang="en-IN" sz="2400" dirty="0" err="1"/>
              <a:t>lll</a:t>
            </a:r>
            <a:r>
              <a:rPr lang="en-IN" sz="2400" dirty="0"/>
              <a:t> B.com(</a:t>
            </a:r>
            <a:r>
              <a:rPr lang="en-IN" sz="2400" dirty="0" err="1"/>
              <a:t>cs</a:t>
            </a:r>
            <a:r>
              <a:rPr lang="en-IN" sz="2400" dirty="0"/>
              <a:t>) </a:t>
            </a:r>
          </a:p>
          <a:p>
            <a:r>
              <a:rPr lang="en-IN" sz="2400" dirty="0" smtClean="0"/>
              <a:t>COLLEGE              : </a:t>
            </a:r>
            <a:r>
              <a:rPr lang="en-IN" sz="2400" dirty="0"/>
              <a:t>Chevalier </a:t>
            </a:r>
            <a:r>
              <a:rPr lang="en-IN" sz="2400" dirty="0" err="1"/>
              <a:t>T.Thomas</a:t>
            </a:r>
            <a:r>
              <a:rPr lang="en-IN" sz="2400" dirty="0"/>
              <a:t> Elizabeth college</a:t>
            </a:r>
          </a:p>
          <a:p>
            <a:r>
              <a:rPr lang="en-IN" sz="2400" dirty="0"/>
              <a:t>                   </a:t>
            </a:r>
            <a:r>
              <a:rPr lang="en-IN" sz="2400" dirty="0" smtClean="0"/>
              <a:t>             </a:t>
            </a:r>
            <a:r>
              <a:rPr lang="en-IN" sz="2400" dirty="0"/>
              <a:t>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2">
                    <a:lumMod val="75000"/>
                  </a:schemeClr>
                </a:solidFill>
                <a:latin typeface="Trebuchet MS"/>
                <a:cs typeface="Trebuchet MS"/>
              </a:rPr>
              <a:t>M</a:t>
            </a:r>
            <a:r>
              <a:rPr sz="4800" b="1" dirty="0">
                <a:solidFill>
                  <a:schemeClr val="accent2">
                    <a:lumMod val="75000"/>
                  </a:schemeClr>
                </a:solidFill>
                <a:latin typeface="Trebuchet MS"/>
                <a:cs typeface="Trebuchet MS"/>
              </a:rPr>
              <a:t>O</a:t>
            </a:r>
            <a:r>
              <a:rPr sz="4800" b="1" spc="-15" dirty="0">
                <a:solidFill>
                  <a:schemeClr val="accent2">
                    <a:lumMod val="75000"/>
                  </a:schemeClr>
                </a:solidFill>
                <a:latin typeface="Trebuchet MS"/>
                <a:cs typeface="Trebuchet MS"/>
              </a:rPr>
              <a:t>D</a:t>
            </a:r>
            <a:r>
              <a:rPr sz="4800" b="1" spc="-35" dirty="0">
                <a:solidFill>
                  <a:schemeClr val="accent2">
                    <a:lumMod val="75000"/>
                  </a:schemeClr>
                </a:solidFill>
                <a:latin typeface="Trebuchet MS"/>
                <a:cs typeface="Trebuchet MS"/>
              </a:rPr>
              <a:t>E</a:t>
            </a:r>
            <a:r>
              <a:rPr sz="4800" b="1" spc="-30" dirty="0">
                <a:solidFill>
                  <a:schemeClr val="accent2">
                    <a:lumMod val="75000"/>
                  </a:schemeClr>
                </a:solidFill>
                <a:latin typeface="Trebuchet MS"/>
                <a:cs typeface="Trebuchet MS"/>
              </a:rPr>
              <a:t>LL</a:t>
            </a:r>
            <a:r>
              <a:rPr sz="4800" b="1" spc="-5" dirty="0">
                <a:solidFill>
                  <a:schemeClr val="accent2">
                    <a:lumMod val="75000"/>
                  </a:schemeClr>
                </a:solidFill>
                <a:latin typeface="Trebuchet MS"/>
                <a:cs typeface="Trebuchet MS"/>
              </a:rPr>
              <a:t>I</a:t>
            </a:r>
            <a:r>
              <a:rPr sz="4800" b="1" spc="30" dirty="0">
                <a:solidFill>
                  <a:schemeClr val="accent2">
                    <a:lumMod val="75000"/>
                  </a:schemeClr>
                </a:solidFill>
                <a:latin typeface="Trebuchet MS"/>
                <a:cs typeface="Trebuchet MS"/>
              </a:rPr>
              <a:t>N</a:t>
            </a:r>
            <a:r>
              <a:rPr sz="4800" b="1" spc="5" dirty="0">
                <a:solidFill>
                  <a:schemeClr val="accent2">
                    <a:lumMod val="75000"/>
                  </a:schemeClr>
                </a:solidFill>
                <a:latin typeface="Trebuchet MS"/>
                <a:cs typeface="Trebuchet MS"/>
              </a:rPr>
              <a:t>G</a:t>
            </a:r>
            <a:endParaRPr sz="4800" dirty="0">
              <a:solidFill>
                <a:schemeClr val="accent2">
                  <a:lumMod val="75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E5CE9E7A-3D0D-FDE9-E6AD-CF9BD7EF28F2}"/>
              </a:ext>
            </a:extLst>
          </p:cNvPr>
          <p:cNvSpPr txBox="1"/>
          <p:nvPr/>
        </p:nvSpPr>
        <p:spPr>
          <a:xfrm>
            <a:off x="1063841" y="1333946"/>
            <a:ext cx="5604244" cy="3416320"/>
          </a:xfrm>
          <a:prstGeom prst="rect">
            <a:avLst/>
          </a:prstGeom>
          <a:noFill/>
        </p:spPr>
        <p:txBody>
          <a:bodyPr wrap="square" rtlCol="0">
            <a:spAutoFit/>
          </a:bodyPr>
          <a:lstStyle/>
          <a:p>
            <a:pPr algn="l"/>
            <a:r>
              <a:rPr lang="en-IN" sz="2400" b="1" dirty="0">
                <a:latin typeface="Aharoni" pitchFamily="2" charset="-79"/>
                <a:cs typeface="Aharoni" pitchFamily="2" charset="-79"/>
              </a:rPr>
              <a:t>Microsoft Excel spreadsheets allow individuals to organize and display their data visually with models. Excel models are an effective way to forecast future events and occurrences. Learning about Excel </a:t>
            </a:r>
            <a:r>
              <a:rPr lang="en-IN" sz="2400" b="1" dirty="0" err="1">
                <a:latin typeface="Aharoni" pitchFamily="2" charset="-79"/>
                <a:cs typeface="Aharoni" pitchFamily="2" charset="-79"/>
              </a:rPr>
              <a:t>modeling</a:t>
            </a:r>
            <a:r>
              <a:rPr lang="en-IN" sz="2400" b="1" dirty="0">
                <a:latin typeface="Aharoni" pitchFamily="2" charset="-79"/>
                <a:cs typeface="Aharoni" pitchFamily="2" charset="-79"/>
              </a:rPr>
              <a:t> can help you make better decisions and predictions for your organization based on past data</a:t>
            </a:r>
            <a:r>
              <a:rPr lang="en-IN" sz="2400" b="1" dirty="0"/>
              <a:t>.</a:t>
            </a:r>
            <a:endParaRPr lang="en-US"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lumMod val="75000"/>
                  </a:schemeClr>
                </a:solidFill>
              </a:rPr>
              <a:t>R</a:t>
            </a:r>
            <a:r>
              <a:rPr spc="-40" dirty="0">
                <a:solidFill>
                  <a:schemeClr val="accent2">
                    <a:lumMod val="75000"/>
                  </a:schemeClr>
                </a:solidFill>
              </a:rPr>
              <a:t>E</a:t>
            </a:r>
            <a:r>
              <a:rPr spc="15" dirty="0">
                <a:solidFill>
                  <a:schemeClr val="accent2">
                    <a:lumMod val="75000"/>
                  </a:schemeClr>
                </a:solidFill>
              </a:rPr>
              <a:t>S</a:t>
            </a:r>
            <a:r>
              <a:rPr spc="-30" dirty="0">
                <a:solidFill>
                  <a:schemeClr val="accent2">
                    <a:lumMod val="75000"/>
                  </a:schemeClr>
                </a:solidFill>
              </a:rPr>
              <a:t>U</a:t>
            </a:r>
            <a:r>
              <a:rPr spc="-405" dirty="0">
                <a:solidFill>
                  <a:schemeClr val="accent2">
                    <a:lumMod val="75000"/>
                  </a:schemeClr>
                </a:solidFill>
              </a:rPr>
              <a:t>L</a:t>
            </a:r>
            <a:r>
              <a:rPr dirty="0">
                <a:solidFill>
                  <a:schemeClr val="accent2">
                    <a:lumMod val="75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534573" y="1448973"/>
          <a:ext cx="8247697" cy="360513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296958" y="546734"/>
          <a:ext cx="7834167" cy="527729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80976" y="628429"/>
          <a:ext cx="7448623" cy="554728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conclusion</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9E8B870C-9799-1C50-9A51-B1314D6D52C8}"/>
              </a:ext>
            </a:extLst>
          </p:cNvPr>
          <p:cNvSpPr txBox="1"/>
          <p:nvPr/>
        </p:nvSpPr>
        <p:spPr>
          <a:xfrm>
            <a:off x="1224904" y="2219398"/>
            <a:ext cx="5889812" cy="2831544"/>
          </a:xfrm>
          <a:prstGeom prst="rect">
            <a:avLst/>
          </a:prstGeom>
          <a:noFill/>
        </p:spPr>
        <p:txBody>
          <a:bodyPr wrap="square" rtlCol="0">
            <a:spAutoFit/>
          </a:bodyPr>
          <a:lstStyle/>
          <a:p>
            <a:r>
              <a:rPr lang="en-US" sz="2000" dirty="0" smtClean="0">
                <a:latin typeface="Aharoni" pitchFamily="2" charset="-79"/>
                <a:cs typeface="Aharoni" pitchFamily="2" charset="-79"/>
              </a:rPr>
              <a:t>Upon reviewing employee performance, it is noted that there is a distribution of employees across categories of Good, Bad, and Average performance. To address this, we should allocate tasks of different complexities based on their performance levels and job roles. Effective motivation is crucial for improving results.</a:t>
            </a:r>
            <a:endParaRPr lang="en-IN" sz="2000" dirty="0" smtClean="0">
              <a:latin typeface="Aharoni" pitchFamily="2" charset="-79"/>
              <a:cs typeface="Aharoni" pitchFamily="2" charset="-79"/>
            </a:endParaRPr>
          </a:p>
          <a:p>
            <a:pPr algn="l"/>
            <a:endParaRPr lang="en-US" b="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2">
                    <a:lumMod val="75000"/>
                  </a:schemeClr>
                </a:solidFill>
              </a:rPr>
              <a:t>PROJECT</a:t>
            </a:r>
            <a:r>
              <a:rPr sz="4250" spc="-85" dirty="0">
                <a:solidFill>
                  <a:schemeClr val="accent2">
                    <a:lumMod val="75000"/>
                  </a:schemeClr>
                </a:solidFill>
              </a:rPr>
              <a:t> </a:t>
            </a:r>
            <a:r>
              <a:rPr sz="4250" spc="25" dirty="0">
                <a:solidFill>
                  <a:schemeClr val="accent2">
                    <a:lumMod val="75000"/>
                  </a:schemeClr>
                </a:solidFill>
              </a:rPr>
              <a:t>TITLE</a:t>
            </a:r>
            <a:endParaRPr sz="4250">
              <a:solidFill>
                <a:schemeClr val="accent2">
                  <a:lumMod val="7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chemeClr val="tx2">
                    <a:lumMod val="75000"/>
                  </a:schemeClr>
                </a:solidFill>
                <a:latin typeface="Britannic Bold" pitchFamily="34" charset="0"/>
                <a:cs typeface="Times New Roman" panose="02020603050405020304" pitchFamily="18" charset="0"/>
              </a:rPr>
              <a:t>Employee Performance Analysis using Excel</a:t>
            </a:r>
            <a:endParaRPr lang="en-IN" sz="2800" dirty="0">
              <a:solidFill>
                <a:schemeClr val="tx2">
                  <a:lumMod val="75000"/>
                </a:schemeClr>
              </a:solidFill>
              <a:latin typeface="Britannic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lumMod val="75000"/>
                  </a:schemeClr>
                </a:solidFill>
              </a:rPr>
              <a:t>A</a:t>
            </a:r>
            <a:r>
              <a:rPr spc="-5" dirty="0">
                <a:solidFill>
                  <a:schemeClr val="accent2">
                    <a:lumMod val="75000"/>
                  </a:schemeClr>
                </a:solidFill>
              </a:rPr>
              <a:t>G</a:t>
            </a:r>
            <a:r>
              <a:rPr spc="-35" dirty="0">
                <a:solidFill>
                  <a:schemeClr val="accent2">
                    <a:lumMod val="75000"/>
                  </a:schemeClr>
                </a:solidFill>
              </a:rPr>
              <a:t>E</a:t>
            </a:r>
            <a:r>
              <a:rPr spc="15" dirty="0">
                <a:solidFill>
                  <a:schemeClr val="accent2">
                    <a:lumMod val="75000"/>
                  </a:schemeClr>
                </a:solidFill>
              </a:rPr>
              <a:t>N</a:t>
            </a:r>
            <a:r>
              <a:rPr dirty="0">
                <a:solidFill>
                  <a:schemeClr val="accent2">
                    <a:lumMod val="75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2">
                    <a:lumMod val="75000"/>
                  </a:schemeClr>
                </a:solidFill>
              </a:rPr>
              <a:t>P</a:t>
            </a:r>
            <a:r>
              <a:rPr sz="4250" spc="15" dirty="0">
                <a:solidFill>
                  <a:schemeClr val="accent2">
                    <a:lumMod val="75000"/>
                  </a:schemeClr>
                </a:solidFill>
              </a:rPr>
              <a:t>ROB</a:t>
            </a:r>
            <a:r>
              <a:rPr sz="4250" spc="55" dirty="0">
                <a:solidFill>
                  <a:schemeClr val="accent2">
                    <a:lumMod val="75000"/>
                  </a:schemeClr>
                </a:solidFill>
              </a:rPr>
              <a:t>L</a:t>
            </a:r>
            <a:r>
              <a:rPr sz="4250" spc="-20" dirty="0">
                <a:solidFill>
                  <a:schemeClr val="accent2">
                    <a:lumMod val="75000"/>
                  </a:schemeClr>
                </a:solidFill>
              </a:rPr>
              <a:t>E</a:t>
            </a:r>
            <a:r>
              <a:rPr sz="4250" spc="20" dirty="0">
                <a:solidFill>
                  <a:schemeClr val="accent2">
                    <a:lumMod val="75000"/>
                  </a:schemeClr>
                </a:solidFill>
              </a:rPr>
              <a:t>M</a:t>
            </a:r>
            <a:r>
              <a:rPr sz="4250" dirty="0">
                <a:solidFill>
                  <a:schemeClr val="accent2">
                    <a:lumMod val="75000"/>
                  </a:schemeClr>
                </a:solidFill>
              </a:rPr>
              <a:t>	</a:t>
            </a:r>
            <a:r>
              <a:rPr sz="4250" spc="10" dirty="0">
                <a:solidFill>
                  <a:schemeClr val="accent2">
                    <a:lumMod val="75000"/>
                  </a:schemeClr>
                </a:solidFill>
              </a:rPr>
              <a:t>S</a:t>
            </a:r>
            <a:r>
              <a:rPr sz="4250" spc="-370" dirty="0">
                <a:solidFill>
                  <a:schemeClr val="accent2">
                    <a:lumMod val="75000"/>
                  </a:schemeClr>
                </a:solidFill>
              </a:rPr>
              <a:t>T</a:t>
            </a:r>
            <a:r>
              <a:rPr sz="4250" spc="-375" dirty="0">
                <a:solidFill>
                  <a:schemeClr val="accent2">
                    <a:lumMod val="75000"/>
                  </a:schemeClr>
                </a:solidFill>
              </a:rPr>
              <a:t>A</a:t>
            </a:r>
            <a:r>
              <a:rPr sz="4250" spc="15" dirty="0">
                <a:solidFill>
                  <a:schemeClr val="accent2">
                    <a:lumMod val="75000"/>
                  </a:schemeClr>
                </a:solidFill>
              </a:rPr>
              <a:t>T</a:t>
            </a:r>
            <a:r>
              <a:rPr sz="4250" spc="-10" dirty="0">
                <a:solidFill>
                  <a:schemeClr val="accent2">
                    <a:lumMod val="75000"/>
                  </a:schemeClr>
                </a:solidFill>
              </a:rPr>
              <a:t>E</a:t>
            </a:r>
            <a:r>
              <a:rPr sz="4250" spc="-20" dirty="0">
                <a:solidFill>
                  <a:schemeClr val="accent2">
                    <a:lumMod val="75000"/>
                  </a:schemeClr>
                </a:solidFill>
              </a:rPr>
              <a:t>ME</a:t>
            </a:r>
            <a:r>
              <a:rPr sz="4250" spc="10" dirty="0">
                <a:solidFill>
                  <a:schemeClr val="accent2">
                    <a:lumMod val="75000"/>
                  </a:schemeClr>
                </a:solidFill>
              </a:rPr>
              <a:t>NT</a:t>
            </a:r>
            <a:endParaRPr sz="4250">
              <a:solidFill>
                <a:schemeClr val="accent2">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B1C62FC0-03A0-C4B6-A723-8B2941483179}"/>
              </a:ext>
            </a:extLst>
          </p:cNvPr>
          <p:cNvSpPr txBox="1"/>
          <p:nvPr/>
        </p:nvSpPr>
        <p:spPr>
          <a:xfrm>
            <a:off x="853978" y="2114230"/>
            <a:ext cx="5987609" cy="3693319"/>
          </a:xfrm>
          <a:prstGeom prst="rect">
            <a:avLst/>
          </a:prstGeom>
          <a:noFill/>
        </p:spPr>
        <p:txBody>
          <a:bodyPr wrap="square" rtlCol="0">
            <a:spAutoFit/>
          </a:bodyPr>
          <a:lstStyle/>
          <a:p>
            <a:pPr lvl="0" eaLnBrk="0" fontAlgn="base" hangingPunct="0">
              <a:spcBef>
                <a:spcPct val="0"/>
              </a:spcBef>
              <a:spcAft>
                <a:spcPct val="0"/>
              </a:spcAft>
              <a:buFont typeface="Arial" pitchFamily="34" charset="0"/>
              <a:buChar char="•"/>
            </a:pPr>
            <a:r>
              <a:rPr lang="en-US" altLang="en-US" sz="2400" dirty="0" smtClean="0">
                <a:latin typeface="Aharoni" pitchFamily="2" charset="-79"/>
                <a:cs typeface="Aharoni" pitchFamily="2" charset="-79"/>
              </a:rPr>
              <a:t>For </a:t>
            </a:r>
            <a:r>
              <a:rPr lang="en-US" altLang="en-US" sz="2400" dirty="0" smtClean="0">
                <a:latin typeface="Aharoni" pitchFamily="2" charset="-79"/>
                <a:cs typeface="Aharoni" pitchFamily="2" charset="-79"/>
              </a:rPr>
              <a:t>Achievement</a:t>
            </a:r>
          </a:p>
          <a:p>
            <a:pPr marL="742950" lvl="1" indent="-285750" eaLnBrk="0" fontAlgn="base" hangingPunct="0">
              <a:spcBef>
                <a:spcPct val="0"/>
              </a:spcBef>
              <a:spcAft>
                <a:spcPct val="0"/>
              </a:spcAft>
              <a:buFont typeface="Arial" panose="020B0604020202020204" pitchFamily="34" charset="0"/>
              <a:buChar char="•"/>
            </a:pPr>
            <a:r>
              <a:rPr lang="en-US" altLang="en-US" sz="2400" dirty="0" smtClean="0">
                <a:latin typeface="Aharoni" pitchFamily="2" charset="-79"/>
                <a:cs typeface="Aharoni" pitchFamily="2" charset="-79"/>
              </a:rPr>
              <a:t>F</a:t>
            </a:r>
            <a:r>
              <a:rPr lang="en-US" altLang="en-US" sz="2400" dirty="0" smtClean="0">
                <a:latin typeface="Aharoni" pitchFamily="2" charset="-79"/>
                <a:cs typeface="Aharoni" pitchFamily="2" charset="-79"/>
              </a:rPr>
              <a:t>or </a:t>
            </a:r>
            <a:r>
              <a:rPr lang="en-US" altLang="en-US" sz="2400" dirty="0" smtClean="0">
                <a:latin typeface="Aharoni" pitchFamily="2" charset="-79"/>
                <a:cs typeface="Aharoni" pitchFamily="2" charset="-79"/>
              </a:rPr>
              <a:t>Salary </a:t>
            </a:r>
            <a:r>
              <a:rPr lang="en-US" altLang="en-US" sz="2400" dirty="0" smtClean="0">
                <a:latin typeface="Aharoni" pitchFamily="2" charset="-79"/>
                <a:cs typeface="Aharoni" pitchFamily="2" charset="-79"/>
              </a:rPr>
              <a:t>Enhancement</a:t>
            </a:r>
            <a:r>
              <a:rPr lang="en-US" altLang="en-US" sz="2400" dirty="0" smtClean="0">
                <a:latin typeface="Aharoni" pitchFamily="2" charset="-79"/>
                <a:cs typeface="Aharoni" pitchFamily="2" charset="-79"/>
              </a:rPr>
              <a:t> </a:t>
            </a:r>
            <a:endParaRPr lang="en-US" altLang="en-US" sz="2400" dirty="0" smtClean="0">
              <a:latin typeface="Aharoni" pitchFamily="2" charset="-79"/>
              <a:cs typeface="Aharoni" pitchFamily="2" charset="-79"/>
            </a:endParaRPr>
          </a:p>
          <a:p>
            <a:pPr marL="742950" lvl="1" indent="-285750" eaLnBrk="0" fontAlgn="base" hangingPunct="0">
              <a:spcBef>
                <a:spcPct val="0"/>
              </a:spcBef>
              <a:spcAft>
                <a:spcPct val="0"/>
              </a:spcAft>
              <a:buFont typeface="Arial" panose="020B0604020202020204" pitchFamily="34" charset="0"/>
              <a:buChar char="•"/>
            </a:pPr>
            <a:r>
              <a:rPr lang="en-US" altLang="en-US" sz="2500" dirty="0" smtClean="0">
                <a:latin typeface="Aharoni" pitchFamily="2" charset="-79"/>
                <a:cs typeface="Aharoni" pitchFamily="2" charset="-79"/>
              </a:rPr>
              <a:t>Carefully </a:t>
            </a:r>
            <a:r>
              <a:rPr lang="en-US" altLang="en-US" sz="2500" dirty="0" smtClean="0">
                <a:latin typeface="Aharoni" pitchFamily="2" charset="-79"/>
                <a:cs typeface="Aharoni" pitchFamily="2" charset="-79"/>
              </a:rPr>
              <a:t>consider different viewpoints and approaches before making decisions.</a:t>
            </a:r>
          </a:p>
          <a:p>
            <a:pPr marL="742950" lvl="1" indent="-285750" eaLnBrk="0" fontAlgn="base" hangingPunct="0">
              <a:spcBef>
                <a:spcPct val="0"/>
              </a:spcBef>
              <a:spcAft>
                <a:spcPct val="0"/>
              </a:spcAft>
              <a:buFont typeface="Arial" panose="020B0604020202020204" pitchFamily="34" charset="0"/>
              <a:buChar char="•"/>
            </a:pPr>
            <a:r>
              <a:rPr lang="en-US" altLang="en-US" sz="2500" dirty="0" smtClean="0">
                <a:latin typeface="Aharoni" pitchFamily="2" charset="-79"/>
                <a:cs typeface="Aharoni" pitchFamily="2" charset="-79"/>
              </a:rPr>
              <a:t>Consistently shows a high ability to </a:t>
            </a:r>
            <a:r>
              <a:rPr lang="en-US" altLang="en-US" sz="2500" dirty="0" smtClean="0">
                <a:latin typeface="Aharoni" pitchFamily="2" charset="-79"/>
                <a:cs typeface="Aharoni" pitchFamily="2" charset="-79"/>
              </a:rPr>
              <a:t>resolve intricate </a:t>
            </a:r>
            <a:r>
              <a:rPr lang="en-US" altLang="en-US" sz="2500" dirty="0" smtClean="0">
                <a:latin typeface="Aharoni" pitchFamily="2" charset="-79"/>
                <a:cs typeface="Aharoni" pitchFamily="2" charset="-79"/>
              </a:rPr>
              <a:t>issues with </a:t>
            </a:r>
            <a:r>
              <a:rPr lang="en-US" altLang="en-US" sz="2500" dirty="0" smtClean="0">
                <a:latin typeface="Aharoni" pitchFamily="2" charset="-79"/>
                <a:cs typeface="Aharoni" pitchFamily="2" charset="-79"/>
              </a:rPr>
              <a:t>effectiveness</a:t>
            </a:r>
            <a:endParaRPr lang="en-US" altLang="en-US" dirty="0" smtClean="0">
              <a:latin typeface="Aharoni" pitchFamily="2" charset="-79"/>
              <a:cs typeface="Aharoni" pitchFamily="2" charset="-79"/>
            </a:endParaRPr>
          </a:p>
          <a:p>
            <a:pPr lvl="0" eaLnBrk="0" fontAlgn="base" hangingPunct="0">
              <a:spcBef>
                <a:spcPct val="0"/>
              </a:spcBef>
              <a:spcAft>
                <a:spcPct val="0"/>
              </a:spcAft>
              <a:buFontTx/>
              <a:buChar char="•"/>
            </a:pPr>
            <a:r>
              <a:rPr lang="en-US" altLang="en-US" dirty="0" smtClean="0">
                <a:latin typeface="Arial" panose="020B0604020202020204" pitchFamily="34" charset="0"/>
              </a:rPr>
              <a:t> </a:t>
            </a:r>
            <a:endParaRPr lang="en-US" altLang="en-US" dirty="0" smtClean="0">
              <a:latin typeface="Arial" panose="020B0604020202020204" pitchFamily="34" charset="0"/>
            </a:endParaRPr>
          </a:p>
          <a:p>
            <a:pPr algn="l"/>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2">
                    <a:lumMod val="75000"/>
                  </a:schemeClr>
                </a:solidFill>
              </a:rPr>
              <a:t>PROJECT	</a:t>
            </a:r>
            <a:r>
              <a:rPr sz="4250" spc="-20" dirty="0">
                <a:solidFill>
                  <a:schemeClr val="accent2">
                    <a:lumMod val="75000"/>
                  </a:schemeClr>
                </a:solidFill>
              </a:rPr>
              <a:t>OVERVIEW</a:t>
            </a:r>
            <a:endParaRPr sz="4250">
              <a:solidFill>
                <a:schemeClr val="accent2">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91A86317-CB89-8D71-549C-F9175E036040}"/>
              </a:ext>
            </a:extLst>
          </p:cNvPr>
          <p:cNvSpPr txBox="1"/>
          <p:nvPr/>
        </p:nvSpPr>
        <p:spPr>
          <a:xfrm>
            <a:off x="984739" y="1913206"/>
            <a:ext cx="6025662" cy="3416320"/>
          </a:xfrm>
          <a:prstGeom prst="rect">
            <a:avLst/>
          </a:prstGeom>
          <a:noFill/>
        </p:spPr>
        <p:txBody>
          <a:bodyPr wrap="square" rtlCol="0">
            <a:spAutoFit/>
          </a:bodyPr>
          <a:lstStyle/>
          <a:p>
            <a:pPr lvl="0"/>
            <a:r>
              <a:rPr lang="en-US" altLang="en-US" sz="2400" dirty="0" smtClean="0">
                <a:latin typeface="Aharoni" pitchFamily="2" charset="-79"/>
                <a:cs typeface="Aharoni" pitchFamily="2" charset="-79"/>
              </a:rPr>
              <a:t>Evaluate employee performance by considering factors like gender, performance scores, and ratings to uncover trends and patterns among various employee groups (high, medium, low). Assess their strengths and weaknesses, and propose actionable goals for enhancement.</a:t>
            </a:r>
          </a:p>
          <a:p>
            <a:pPr algn="l"/>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2">
                    <a:lumMod val="75000"/>
                  </a:schemeClr>
                </a:solidFill>
              </a:rPr>
              <a:t>W</a:t>
            </a:r>
            <a:r>
              <a:rPr sz="3200" spc="-20" dirty="0">
                <a:solidFill>
                  <a:schemeClr val="accent2">
                    <a:lumMod val="75000"/>
                  </a:schemeClr>
                </a:solidFill>
              </a:rPr>
              <a:t>H</a:t>
            </a:r>
            <a:r>
              <a:rPr sz="3200" spc="20" dirty="0">
                <a:solidFill>
                  <a:schemeClr val="accent2">
                    <a:lumMod val="75000"/>
                  </a:schemeClr>
                </a:solidFill>
              </a:rPr>
              <a:t>O</a:t>
            </a:r>
            <a:r>
              <a:rPr sz="3200" spc="-235" dirty="0">
                <a:solidFill>
                  <a:schemeClr val="accent2">
                    <a:lumMod val="75000"/>
                  </a:schemeClr>
                </a:solidFill>
              </a:rPr>
              <a:t> </a:t>
            </a:r>
            <a:r>
              <a:rPr sz="3200" spc="-10" dirty="0">
                <a:solidFill>
                  <a:schemeClr val="accent2">
                    <a:lumMod val="75000"/>
                  </a:schemeClr>
                </a:solidFill>
              </a:rPr>
              <a:t>AR</a:t>
            </a:r>
            <a:r>
              <a:rPr sz="3200" spc="15" dirty="0">
                <a:solidFill>
                  <a:schemeClr val="accent2">
                    <a:lumMod val="75000"/>
                  </a:schemeClr>
                </a:solidFill>
              </a:rPr>
              <a:t>E</a:t>
            </a:r>
            <a:r>
              <a:rPr sz="3200" spc="-35" dirty="0">
                <a:solidFill>
                  <a:schemeClr val="accent2">
                    <a:lumMod val="75000"/>
                  </a:schemeClr>
                </a:solidFill>
              </a:rPr>
              <a:t> </a:t>
            </a:r>
            <a:r>
              <a:rPr sz="3200" spc="-10" dirty="0">
                <a:solidFill>
                  <a:schemeClr val="accent2">
                    <a:lumMod val="75000"/>
                  </a:schemeClr>
                </a:solidFill>
              </a:rPr>
              <a:t>T</a:t>
            </a:r>
            <a:r>
              <a:rPr sz="3200" spc="-15" dirty="0">
                <a:solidFill>
                  <a:schemeClr val="accent2">
                    <a:lumMod val="75000"/>
                  </a:schemeClr>
                </a:solidFill>
              </a:rPr>
              <a:t>H</a:t>
            </a:r>
            <a:r>
              <a:rPr sz="3200" spc="15" dirty="0">
                <a:solidFill>
                  <a:schemeClr val="accent2">
                    <a:lumMod val="75000"/>
                  </a:schemeClr>
                </a:solidFill>
              </a:rPr>
              <a:t>E</a:t>
            </a:r>
            <a:r>
              <a:rPr sz="3200" spc="-35" dirty="0">
                <a:solidFill>
                  <a:schemeClr val="accent2">
                    <a:lumMod val="75000"/>
                  </a:schemeClr>
                </a:solidFill>
              </a:rPr>
              <a:t> </a:t>
            </a:r>
            <a:r>
              <a:rPr sz="3200" spc="-20" dirty="0">
                <a:solidFill>
                  <a:schemeClr val="accent2">
                    <a:lumMod val="75000"/>
                  </a:schemeClr>
                </a:solidFill>
              </a:rPr>
              <a:t>E</a:t>
            </a:r>
            <a:r>
              <a:rPr sz="3200" spc="30" dirty="0">
                <a:solidFill>
                  <a:schemeClr val="accent2">
                    <a:lumMod val="75000"/>
                  </a:schemeClr>
                </a:solidFill>
              </a:rPr>
              <a:t>N</a:t>
            </a:r>
            <a:r>
              <a:rPr sz="3200" spc="15" dirty="0">
                <a:solidFill>
                  <a:schemeClr val="accent2">
                    <a:lumMod val="75000"/>
                  </a:schemeClr>
                </a:solidFill>
              </a:rPr>
              <a:t>D</a:t>
            </a:r>
            <a:r>
              <a:rPr sz="3200" spc="-45" dirty="0">
                <a:solidFill>
                  <a:schemeClr val="accent2">
                    <a:lumMod val="75000"/>
                  </a:schemeClr>
                </a:solidFill>
              </a:rPr>
              <a:t> </a:t>
            </a:r>
            <a:r>
              <a:rPr sz="3200" dirty="0">
                <a:solidFill>
                  <a:schemeClr val="accent2">
                    <a:lumMod val="75000"/>
                  </a:schemeClr>
                </a:solidFill>
              </a:rPr>
              <a:t>U</a:t>
            </a:r>
            <a:r>
              <a:rPr sz="3200" spc="10" dirty="0">
                <a:solidFill>
                  <a:schemeClr val="accent2">
                    <a:lumMod val="75000"/>
                  </a:schemeClr>
                </a:solidFill>
              </a:rPr>
              <a:t>S</a:t>
            </a:r>
            <a:r>
              <a:rPr sz="3200" spc="-25" dirty="0">
                <a:solidFill>
                  <a:schemeClr val="accent2">
                    <a:lumMod val="75000"/>
                  </a:schemeClr>
                </a:solidFill>
              </a:rPr>
              <a:t>E</a:t>
            </a:r>
            <a:r>
              <a:rPr sz="3200" spc="-10" dirty="0">
                <a:solidFill>
                  <a:schemeClr val="accent2">
                    <a:lumMod val="75000"/>
                  </a:schemeClr>
                </a:solidFill>
              </a:rPr>
              <a:t>R</a:t>
            </a:r>
            <a:r>
              <a:rPr sz="3200" spc="5" dirty="0">
                <a:solidFill>
                  <a:schemeClr val="accent2">
                    <a:lumMod val="75000"/>
                  </a:schemeClr>
                </a:solidFill>
              </a:rPr>
              <a:t>S?</a:t>
            </a:r>
            <a:endParaRPr sz="3200">
              <a:solidFill>
                <a:schemeClr val="accent2">
                  <a:lumMod val="7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8EB7FDD9-A5D1-0755-85E8-FF7B7326FC5D}"/>
              </a:ext>
            </a:extLst>
          </p:cNvPr>
          <p:cNvSpPr txBox="1"/>
          <p:nvPr/>
        </p:nvSpPr>
        <p:spPr>
          <a:xfrm>
            <a:off x="1124664" y="1987758"/>
            <a:ext cx="4371262" cy="4247317"/>
          </a:xfrm>
          <a:prstGeom prst="rect">
            <a:avLst/>
          </a:prstGeom>
          <a:noFill/>
        </p:spPr>
        <p:txBody>
          <a:bodyPr wrap="square" rtlCol="0">
            <a:spAutoFit/>
          </a:bodyPr>
          <a:lstStyle/>
          <a:p>
            <a:pPr algn="l">
              <a:buFont typeface="Wingdings" pitchFamily="2" charset="2"/>
              <a:buChar char="q"/>
            </a:pPr>
            <a:r>
              <a:rPr lang="en-IN" b="1" dirty="0">
                <a:latin typeface="Aharoni" pitchFamily="2" charset="-79"/>
                <a:cs typeface="Aharoni" pitchFamily="2" charset="-79"/>
              </a:rPr>
              <a:t>The end users of this project are the organization’s employees and managers. </a:t>
            </a:r>
            <a:r>
              <a:rPr lang="en-IN" b="1" dirty="0" smtClean="0">
                <a:latin typeface="Aharoni" pitchFamily="2" charset="-79"/>
                <a:cs typeface="Aharoni" pitchFamily="2" charset="-79"/>
              </a:rPr>
              <a:t>          </a:t>
            </a:r>
            <a:r>
              <a:rPr lang="en-IN" b="1" dirty="0">
                <a:latin typeface="Aharoni" pitchFamily="2" charset="-79"/>
                <a:cs typeface="Aharoni" pitchFamily="2" charset="-79"/>
              </a:rPr>
              <a:t>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latin typeface="Aharoni" pitchFamily="2" charset="-79"/>
              <a:cs typeface="Aharoni"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2">
                    <a:lumMod val="75000"/>
                  </a:schemeClr>
                </a:solidFill>
              </a:rPr>
              <a:t>O</a:t>
            </a:r>
            <a:r>
              <a:rPr sz="3600" spc="25" dirty="0">
                <a:solidFill>
                  <a:schemeClr val="accent2">
                    <a:lumMod val="75000"/>
                  </a:schemeClr>
                </a:solidFill>
              </a:rPr>
              <a:t>U</a:t>
            </a:r>
            <a:r>
              <a:rPr sz="3600" dirty="0">
                <a:solidFill>
                  <a:schemeClr val="accent2">
                    <a:lumMod val="75000"/>
                  </a:schemeClr>
                </a:solidFill>
              </a:rPr>
              <a:t>R</a:t>
            </a:r>
            <a:r>
              <a:rPr sz="3600" spc="5" dirty="0">
                <a:solidFill>
                  <a:schemeClr val="accent2">
                    <a:lumMod val="75000"/>
                  </a:schemeClr>
                </a:solidFill>
              </a:rPr>
              <a:t> </a:t>
            </a:r>
            <a:r>
              <a:rPr sz="3600" spc="25" dirty="0">
                <a:solidFill>
                  <a:schemeClr val="accent2">
                    <a:lumMod val="75000"/>
                  </a:schemeClr>
                </a:solidFill>
              </a:rPr>
              <a:t>S</a:t>
            </a:r>
            <a:r>
              <a:rPr sz="3600" spc="10" dirty="0">
                <a:solidFill>
                  <a:schemeClr val="accent2">
                    <a:lumMod val="75000"/>
                  </a:schemeClr>
                </a:solidFill>
              </a:rPr>
              <a:t>O</a:t>
            </a:r>
            <a:r>
              <a:rPr sz="3600" spc="25" dirty="0">
                <a:solidFill>
                  <a:schemeClr val="accent2">
                    <a:lumMod val="75000"/>
                  </a:schemeClr>
                </a:solidFill>
              </a:rPr>
              <a:t>LU</a:t>
            </a:r>
            <a:r>
              <a:rPr sz="3600" spc="-35" dirty="0">
                <a:solidFill>
                  <a:schemeClr val="accent2">
                    <a:lumMod val="75000"/>
                  </a:schemeClr>
                </a:solidFill>
              </a:rPr>
              <a:t>T</a:t>
            </a:r>
            <a:r>
              <a:rPr sz="3600" spc="-30" dirty="0">
                <a:solidFill>
                  <a:schemeClr val="accent2">
                    <a:lumMod val="75000"/>
                  </a:schemeClr>
                </a:solidFill>
              </a:rPr>
              <a:t>I</a:t>
            </a:r>
            <a:r>
              <a:rPr sz="3600" spc="10" dirty="0">
                <a:solidFill>
                  <a:schemeClr val="accent2">
                    <a:lumMod val="75000"/>
                  </a:schemeClr>
                </a:solidFill>
              </a:rPr>
              <a:t>O</a:t>
            </a:r>
            <a:r>
              <a:rPr sz="3600" dirty="0">
                <a:solidFill>
                  <a:schemeClr val="accent2">
                    <a:lumMod val="75000"/>
                  </a:schemeClr>
                </a:solidFill>
              </a:rPr>
              <a:t>N</a:t>
            </a:r>
            <a:r>
              <a:rPr sz="3600" spc="-345" dirty="0">
                <a:solidFill>
                  <a:schemeClr val="accent2">
                    <a:lumMod val="75000"/>
                  </a:schemeClr>
                </a:solidFill>
              </a:rPr>
              <a:t> </a:t>
            </a:r>
            <a:r>
              <a:rPr sz="3600" spc="-35" dirty="0">
                <a:solidFill>
                  <a:schemeClr val="accent2">
                    <a:lumMod val="75000"/>
                  </a:schemeClr>
                </a:solidFill>
              </a:rPr>
              <a:t>A</a:t>
            </a:r>
            <a:r>
              <a:rPr sz="3600" spc="-5" dirty="0">
                <a:solidFill>
                  <a:schemeClr val="accent2">
                    <a:lumMod val="75000"/>
                  </a:schemeClr>
                </a:solidFill>
              </a:rPr>
              <a:t>N</a:t>
            </a:r>
            <a:r>
              <a:rPr sz="3600" dirty="0">
                <a:solidFill>
                  <a:schemeClr val="accent2">
                    <a:lumMod val="75000"/>
                  </a:schemeClr>
                </a:solidFill>
              </a:rPr>
              <a:t>D</a:t>
            </a:r>
            <a:r>
              <a:rPr sz="3600" spc="35" dirty="0">
                <a:solidFill>
                  <a:schemeClr val="accent2">
                    <a:lumMod val="75000"/>
                  </a:schemeClr>
                </a:solidFill>
              </a:rPr>
              <a:t> </a:t>
            </a:r>
            <a:r>
              <a:rPr sz="3600" spc="-30" dirty="0">
                <a:solidFill>
                  <a:schemeClr val="accent2">
                    <a:lumMod val="75000"/>
                  </a:schemeClr>
                </a:solidFill>
              </a:rPr>
              <a:t>I</a:t>
            </a:r>
            <a:r>
              <a:rPr sz="3600" spc="-35" dirty="0">
                <a:solidFill>
                  <a:schemeClr val="accent2">
                    <a:lumMod val="75000"/>
                  </a:schemeClr>
                </a:solidFill>
              </a:rPr>
              <a:t>T</a:t>
            </a:r>
            <a:r>
              <a:rPr sz="3600" dirty="0">
                <a:solidFill>
                  <a:schemeClr val="accent2">
                    <a:lumMod val="75000"/>
                  </a:schemeClr>
                </a:solidFill>
              </a:rPr>
              <a:t>S</a:t>
            </a:r>
            <a:r>
              <a:rPr sz="3600" spc="60" dirty="0">
                <a:solidFill>
                  <a:schemeClr val="accent2">
                    <a:lumMod val="75000"/>
                  </a:schemeClr>
                </a:solidFill>
              </a:rPr>
              <a:t> </a:t>
            </a:r>
            <a:r>
              <a:rPr sz="3600" spc="-295" dirty="0">
                <a:solidFill>
                  <a:schemeClr val="accent2">
                    <a:lumMod val="75000"/>
                  </a:schemeClr>
                </a:solidFill>
              </a:rPr>
              <a:t>V</a:t>
            </a:r>
            <a:r>
              <a:rPr sz="3600" spc="-35" dirty="0">
                <a:solidFill>
                  <a:schemeClr val="accent2">
                    <a:lumMod val="75000"/>
                  </a:schemeClr>
                </a:solidFill>
              </a:rPr>
              <a:t>A</a:t>
            </a:r>
            <a:r>
              <a:rPr sz="3600" spc="25" dirty="0">
                <a:solidFill>
                  <a:schemeClr val="accent2">
                    <a:lumMod val="75000"/>
                  </a:schemeClr>
                </a:solidFill>
              </a:rPr>
              <a:t>LU</a:t>
            </a:r>
            <a:r>
              <a:rPr sz="3600" dirty="0">
                <a:solidFill>
                  <a:schemeClr val="accent2">
                    <a:lumMod val="75000"/>
                  </a:schemeClr>
                </a:solidFill>
              </a:rPr>
              <a:t>E</a:t>
            </a:r>
            <a:r>
              <a:rPr sz="3600" spc="-65" dirty="0">
                <a:solidFill>
                  <a:schemeClr val="accent2">
                    <a:lumMod val="75000"/>
                  </a:schemeClr>
                </a:solidFill>
              </a:rPr>
              <a:t> </a:t>
            </a:r>
            <a:r>
              <a:rPr sz="3600" spc="-15" dirty="0">
                <a:solidFill>
                  <a:schemeClr val="accent2">
                    <a:lumMod val="75000"/>
                  </a:schemeClr>
                </a:solidFill>
              </a:rPr>
              <a:t>P</a:t>
            </a:r>
            <a:r>
              <a:rPr sz="3600" spc="-30" dirty="0">
                <a:solidFill>
                  <a:schemeClr val="accent2">
                    <a:lumMod val="75000"/>
                  </a:schemeClr>
                </a:solidFill>
              </a:rPr>
              <a:t>R</a:t>
            </a:r>
            <a:r>
              <a:rPr sz="3600" spc="10" dirty="0">
                <a:solidFill>
                  <a:schemeClr val="accent2">
                    <a:lumMod val="75000"/>
                  </a:schemeClr>
                </a:solidFill>
              </a:rPr>
              <a:t>O</a:t>
            </a:r>
            <a:r>
              <a:rPr sz="3600" spc="-15" dirty="0">
                <a:solidFill>
                  <a:schemeClr val="accent2">
                    <a:lumMod val="75000"/>
                  </a:schemeClr>
                </a:solidFill>
              </a:rPr>
              <a:t>P</a:t>
            </a:r>
            <a:r>
              <a:rPr sz="3600" spc="10" dirty="0">
                <a:solidFill>
                  <a:schemeClr val="accent2">
                    <a:lumMod val="75000"/>
                  </a:schemeClr>
                </a:solidFill>
              </a:rPr>
              <a:t>O</a:t>
            </a:r>
            <a:r>
              <a:rPr sz="3600" spc="25" dirty="0">
                <a:solidFill>
                  <a:schemeClr val="accent2">
                    <a:lumMod val="75000"/>
                  </a:schemeClr>
                </a:solidFill>
              </a:rPr>
              <a:t>S</a:t>
            </a:r>
            <a:r>
              <a:rPr sz="3600" spc="-30" dirty="0">
                <a:solidFill>
                  <a:schemeClr val="accent2">
                    <a:lumMod val="75000"/>
                  </a:schemeClr>
                </a:solidFill>
              </a:rPr>
              <a:t>I</a:t>
            </a:r>
            <a:r>
              <a:rPr sz="3600" spc="-35" dirty="0">
                <a:solidFill>
                  <a:schemeClr val="accent2">
                    <a:lumMod val="75000"/>
                  </a:schemeClr>
                </a:solidFill>
              </a:rPr>
              <a:t>T</a:t>
            </a:r>
            <a:r>
              <a:rPr sz="3600" spc="-30" dirty="0">
                <a:solidFill>
                  <a:schemeClr val="accent2">
                    <a:lumMod val="75000"/>
                  </a:schemeClr>
                </a:solidFill>
              </a:rPr>
              <a:t>I</a:t>
            </a:r>
            <a:r>
              <a:rPr sz="3600" spc="10" dirty="0">
                <a:solidFill>
                  <a:schemeClr val="accent2">
                    <a:lumMod val="75000"/>
                  </a:schemeClr>
                </a:solidFill>
              </a:rPr>
              <a:t>O</a:t>
            </a:r>
            <a:r>
              <a:rPr sz="3600" dirty="0">
                <a:solidFill>
                  <a:schemeClr val="accent2">
                    <a:lumMod val="75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B4814D3B-CC74-7C2B-31EB-606760878F97}"/>
              </a:ext>
            </a:extLst>
          </p:cNvPr>
          <p:cNvSpPr txBox="1"/>
          <p:nvPr/>
        </p:nvSpPr>
        <p:spPr>
          <a:xfrm>
            <a:off x="3862974" y="2281555"/>
            <a:ext cx="5036534" cy="3693319"/>
          </a:xfrm>
          <a:prstGeom prst="rect">
            <a:avLst/>
          </a:prstGeom>
          <a:noFill/>
        </p:spPr>
        <p:txBody>
          <a:bodyPr wrap="square" rtlCol="0">
            <a:spAutoFit/>
          </a:bodyPr>
          <a:lstStyle/>
          <a:p>
            <a:pPr algn="l"/>
            <a:r>
              <a:rPr lang="en-IN" b="1" dirty="0">
                <a:latin typeface="Aharoni" pitchFamily="2" charset="-79"/>
                <a:cs typeface="Aharoni" pitchFamily="2" charset="-79"/>
              </a:rPr>
              <a:t>Our solution is a comprehensive employee </a:t>
            </a:r>
            <a:r>
              <a:rPr lang="en-IN" b="1" dirty="0" smtClean="0">
                <a:latin typeface="Aharoni" pitchFamily="2" charset="-79"/>
                <a:cs typeface="Aharoni" pitchFamily="2" charset="-79"/>
              </a:rPr>
              <a:t>retention </a:t>
            </a:r>
            <a:r>
              <a:rPr lang="en-IN" b="1" dirty="0">
                <a:latin typeface="Aharoni" pitchFamily="2" charset="-79"/>
                <a:cs typeface="Aharoni" pitchFamily="2" charset="-79"/>
              </a:rPr>
              <a:t>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latin typeface="Aharoni" pitchFamily="2" charset="-79"/>
              <a:cs typeface="Aharoni"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solidFill>
                  <a:schemeClr val="accent2">
                    <a:lumMod val="75000"/>
                  </a:schemeClr>
                </a:solidFill>
              </a:rPr>
              <a:t>Dataset Description</a:t>
            </a:r>
          </a:p>
        </p:txBody>
      </p:sp>
      <p:sp>
        <p:nvSpPr>
          <p:cNvPr id="3" name="TextBox 2">
            <a:extLst>
              <a:ext uri="{FF2B5EF4-FFF2-40B4-BE49-F238E27FC236}">
                <a16:creationId xmlns:a16="http://schemas.microsoft.com/office/drawing/2014/main" xmlns="" id="{DDE0AA81-10BB-5032-E8BC-E012A4FACA11}"/>
              </a:ext>
            </a:extLst>
          </p:cNvPr>
          <p:cNvSpPr txBox="1"/>
          <p:nvPr/>
        </p:nvSpPr>
        <p:spPr>
          <a:xfrm>
            <a:off x="1136888" y="1735893"/>
            <a:ext cx="5877587" cy="3046988"/>
          </a:xfrm>
          <a:prstGeom prst="rect">
            <a:avLst/>
          </a:prstGeom>
          <a:noFill/>
        </p:spPr>
        <p:txBody>
          <a:bodyPr wrap="square" rtlCol="0">
            <a:spAutoFit/>
          </a:bodyPr>
          <a:lstStyle/>
          <a:p>
            <a:pPr>
              <a:buFont typeface="Arial" pitchFamily="34" charset="0"/>
              <a:buChar char="•"/>
            </a:pPr>
            <a:r>
              <a:rPr lang="en-US" sz="3200" b="1" dirty="0" smtClean="0">
                <a:latin typeface="Aharoni" pitchFamily="2" charset="-79"/>
                <a:cs typeface="Aharoni" pitchFamily="2" charset="-79"/>
              </a:rPr>
              <a:t>First Name</a:t>
            </a:r>
          </a:p>
          <a:p>
            <a:pPr>
              <a:buFont typeface="Arial" pitchFamily="34" charset="0"/>
              <a:buChar char="•"/>
            </a:pPr>
            <a:r>
              <a:rPr lang="en-US" sz="3200" b="1" dirty="0" smtClean="0">
                <a:latin typeface="Aharoni" pitchFamily="2" charset="-79"/>
                <a:cs typeface="Aharoni" pitchFamily="2" charset="-79"/>
              </a:rPr>
              <a:t>Last Name</a:t>
            </a:r>
          </a:p>
          <a:p>
            <a:pPr>
              <a:buFont typeface="Arial" pitchFamily="34" charset="0"/>
              <a:buChar char="•"/>
            </a:pPr>
            <a:r>
              <a:rPr lang="en-US" sz="3200" b="1" dirty="0" smtClean="0">
                <a:latin typeface="Aharoni" pitchFamily="2" charset="-79"/>
                <a:cs typeface="Aharoni" pitchFamily="2" charset="-79"/>
              </a:rPr>
              <a:t>Gender</a:t>
            </a:r>
          </a:p>
          <a:p>
            <a:pPr>
              <a:buFont typeface="Arial" pitchFamily="34" charset="0"/>
              <a:buChar char="•"/>
            </a:pPr>
            <a:r>
              <a:rPr lang="en-US" sz="3200" b="1" dirty="0" smtClean="0">
                <a:latin typeface="Aharoni" pitchFamily="2" charset="-79"/>
                <a:cs typeface="Aharoni" pitchFamily="2" charset="-79"/>
              </a:rPr>
              <a:t>Employee ID </a:t>
            </a:r>
          </a:p>
          <a:p>
            <a:pPr>
              <a:buFont typeface="Arial" pitchFamily="34" charset="0"/>
              <a:buChar char="•"/>
            </a:pPr>
            <a:r>
              <a:rPr lang="en-US" sz="3200" b="1" dirty="0" smtClean="0">
                <a:latin typeface="Aharoni" pitchFamily="2" charset="-79"/>
                <a:cs typeface="Aharoni" pitchFamily="2" charset="-79"/>
              </a:rPr>
              <a:t>Current Employee Rating</a:t>
            </a:r>
          </a:p>
          <a:p>
            <a:pPr>
              <a:buFont typeface="Arial" pitchFamily="34" charset="0"/>
              <a:buChar char="•"/>
            </a:pPr>
            <a:r>
              <a:rPr lang="en-US" sz="3200" b="1" dirty="0" smtClean="0">
                <a:latin typeface="Aharoni" pitchFamily="2" charset="-79"/>
                <a:cs typeface="Aharoni" pitchFamily="2" charset="-79"/>
              </a:rPr>
              <a:t>Credit </a:t>
            </a:r>
            <a:r>
              <a:rPr lang="en-US" sz="3200" b="1" dirty="0" smtClean="0">
                <a:latin typeface="Aharoni" pitchFamily="2" charset="-79"/>
                <a:cs typeface="Aharoni" pitchFamily="2" charset="-79"/>
              </a:rPr>
              <a:t>Rating Performance</a:t>
            </a:r>
            <a:endParaRPr lang="en-US" sz="3200" b="1" dirty="0">
              <a:latin typeface="Aharoni" pitchFamily="2" charset="-79"/>
              <a:cs typeface="Aharoni" pitchFamily="2" charset="-79"/>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2">
                    <a:lumMod val="75000"/>
                  </a:schemeClr>
                </a:solidFill>
              </a:rPr>
              <a:t>THE</a:t>
            </a:r>
            <a:r>
              <a:rPr sz="4250" spc="20" dirty="0">
                <a:solidFill>
                  <a:schemeClr val="accent2">
                    <a:lumMod val="75000"/>
                  </a:schemeClr>
                </a:solidFill>
              </a:rPr>
              <a:t> </a:t>
            </a:r>
            <a:r>
              <a:rPr lang="en-US" sz="4250" spc="20" dirty="0">
                <a:solidFill>
                  <a:schemeClr val="accent2">
                    <a:lumMod val="75000"/>
                  </a:schemeClr>
                </a:solidFill>
              </a:rPr>
              <a:t>"</a:t>
            </a:r>
            <a:r>
              <a:rPr sz="4250" spc="10" dirty="0">
                <a:solidFill>
                  <a:schemeClr val="accent2">
                    <a:lumMod val="75000"/>
                  </a:schemeClr>
                </a:solidFill>
              </a:rPr>
              <a:t>WOW</a:t>
            </a:r>
            <a:r>
              <a:rPr lang="en-US" sz="4250" spc="10" dirty="0">
                <a:solidFill>
                  <a:schemeClr val="accent2">
                    <a:lumMod val="75000"/>
                  </a:schemeClr>
                </a:solidFill>
              </a:rPr>
              <a:t>"</a:t>
            </a:r>
            <a:r>
              <a:rPr sz="4250" spc="85" dirty="0">
                <a:solidFill>
                  <a:schemeClr val="accent2">
                    <a:lumMod val="75000"/>
                  </a:schemeClr>
                </a:solidFill>
              </a:rPr>
              <a:t> </a:t>
            </a:r>
            <a:r>
              <a:rPr sz="4250" spc="10" dirty="0">
                <a:solidFill>
                  <a:schemeClr val="accent2">
                    <a:lumMod val="75000"/>
                  </a:schemeClr>
                </a:solidFill>
              </a:rPr>
              <a:t>IN</a:t>
            </a:r>
            <a:r>
              <a:rPr sz="4250" spc="-5" dirty="0">
                <a:solidFill>
                  <a:schemeClr val="accent2">
                    <a:lumMod val="75000"/>
                  </a:schemeClr>
                </a:solidFill>
              </a:rPr>
              <a:t> </a:t>
            </a:r>
            <a:r>
              <a:rPr sz="4250" spc="15" dirty="0">
                <a:solidFill>
                  <a:schemeClr val="accent2">
                    <a:lumMod val="75000"/>
                  </a:schemeClr>
                </a:solidFill>
              </a:rPr>
              <a:t>OUR</a:t>
            </a:r>
            <a:r>
              <a:rPr sz="4250" spc="-10" dirty="0">
                <a:solidFill>
                  <a:schemeClr val="accent2">
                    <a:lumMod val="75000"/>
                  </a:schemeClr>
                </a:solidFill>
              </a:rPr>
              <a:t> </a:t>
            </a:r>
            <a:r>
              <a:rPr sz="4250" spc="20" dirty="0">
                <a:solidFill>
                  <a:schemeClr val="accent2">
                    <a:lumMod val="75000"/>
                  </a:schemeClr>
                </a:solidFill>
              </a:rPr>
              <a:t>SOLUTION</a:t>
            </a:r>
            <a:endParaRPr sz="4250" dirty="0">
              <a:solidFill>
                <a:schemeClr val="accent2">
                  <a:lumMod val="7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33650" y="1695450"/>
            <a:ext cx="8534018" cy="4216539"/>
          </a:xfrm>
          <a:prstGeom prst="rect">
            <a:avLst/>
          </a:prstGeom>
          <a:noFill/>
        </p:spPr>
        <p:txBody>
          <a:bodyPr wrap="square" rtlCol="0">
            <a:spAutoFit/>
          </a:bodyPr>
          <a:lstStyle/>
          <a:p>
            <a:pPr algn="l">
              <a:buFont typeface="Arial" panose="020B0604020202020204" pitchFamily="34" charset="0"/>
              <a:buChar char="•"/>
            </a:pPr>
            <a:r>
              <a:rPr lang="en-IN" sz="2400" b="0" i="0" dirty="0">
                <a:solidFill>
                  <a:srgbClr val="0D0D0D"/>
                </a:solidFill>
                <a:effectLst/>
                <a:latin typeface="Aharoni" pitchFamily="2" charset="-79"/>
                <a:cs typeface="Aharoni" pitchFamily="2" charset="-79"/>
              </a:rPr>
              <a:t>We will employ predictive </a:t>
            </a:r>
            <a:r>
              <a:rPr lang="en-IN" sz="2400" b="0" i="0" dirty="0" err="1">
                <a:solidFill>
                  <a:srgbClr val="0D0D0D"/>
                </a:solidFill>
                <a:effectLst/>
                <a:latin typeface="Aharoni" pitchFamily="2" charset="-79"/>
                <a:cs typeface="Aharoni" pitchFamily="2" charset="-79"/>
              </a:rPr>
              <a:t>modeling</a:t>
            </a:r>
            <a:r>
              <a:rPr lang="en-IN" sz="2400" b="0" i="0" dirty="0">
                <a:solidFill>
                  <a:srgbClr val="0D0D0D"/>
                </a:solidFill>
                <a:effectLst/>
                <a:latin typeface="Aharoni" pitchFamily="2" charset="-79"/>
                <a:cs typeface="Aharoni" pitchFamily="2" charset="-79"/>
              </a:rPr>
              <a:t> techniques, including logistic regression and machine learning algorithms like decision trees and random forests, to </a:t>
            </a:r>
            <a:r>
              <a:rPr lang="en-IN" sz="2400" b="0" i="0" dirty="0" err="1">
                <a:solidFill>
                  <a:srgbClr val="0D0D0D"/>
                </a:solidFill>
                <a:effectLst/>
                <a:latin typeface="Aharoni" pitchFamily="2" charset="-79"/>
                <a:cs typeface="Aharoni" pitchFamily="2" charset="-79"/>
              </a:rPr>
              <a:t>analyze</a:t>
            </a:r>
            <a:r>
              <a:rPr lang="en-IN" sz="2400" b="0" i="0" dirty="0">
                <a:solidFill>
                  <a:srgbClr val="0D0D0D"/>
                </a:solidFill>
                <a:effectLst/>
                <a:latin typeface="Aharoni" pitchFamily="2" charset="-79"/>
                <a:cs typeface="Aharoni" pitchFamily="2" charset="-79"/>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400" b="0" i="0" dirty="0">
              <a:solidFill>
                <a:srgbClr val="0D0D0D"/>
              </a:solidFill>
              <a:effectLst/>
              <a:latin typeface="Aharoni" pitchFamily="2" charset="-79"/>
              <a:cs typeface="Aharoni" pitchFamily="2" charset="-79"/>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453</Words>
  <Application>Microsoft Office PowerPoint</Application>
  <PresentationFormat>Custom</PresentationFormat>
  <Paragraphs>62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Slide 12</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suvi</dc:creator>
  <cp:lastModifiedBy>lap</cp:lastModifiedBy>
  <cp:revision>8</cp:revision>
  <dcterms:modified xsi:type="dcterms:W3CDTF">2024-08-31T13:42:27Z</dcterms:modified>
</cp:coreProperties>
</file>