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266A1-1CDB-4FC2-A0F3-57C7D981AE14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2F8C-7B80-436C-94F5-7168169BB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2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266A1-1CDB-4FC2-A0F3-57C7D981AE14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2F8C-7B80-436C-94F5-7168169BB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422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266A1-1CDB-4FC2-A0F3-57C7D981AE14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2F8C-7B80-436C-94F5-7168169BB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081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266A1-1CDB-4FC2-A0F3-57C7D981AE14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2F8C-7B80-436C-94F5-7168169BB7F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959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266A1-1CDB-4FC2-A0F3-57C7D981AE14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2F8C-7B80-436C-94F5-7168169BB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94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266A1-1CDB-4FC2-A0F3-57C7D981AE14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2F8C-7B80-436C-94F5-7168169BB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87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266A1-1CDB-4FC2-A0F3-57C7D981AE14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2F8C-7B80-436C-94F5-7168169BB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67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266A1-1CDB-4FC2-A0F3-57C7D981AE14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2F8C-7B80-436C-94F5-7168169BB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3350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266A1-1CDB-4FC2-A0F3-57C7D981AE14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2F8C-7B80-436C-94F5-7168169BB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51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266A1-1CDB-4FC2-A0F3-57C7D981AE14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2F8C-7B80-436C-94F5-7168169BB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5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266A1-1CDB-4FC2-A0F3-57C7D981AE14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2F8C-7B80-436C-94F5-7168169BB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9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266A1-1CDB-4FC2-A0F3-57C7D981AE14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2F8C-7B80-436C-94F5-7168169BB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99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266A1-1CDB-4FC2-A0F3-57C7D981AE14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2F8C-7B80-436C-94F5-7168169BB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2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266A1-1CDB-4FC2-A0F3-57C7D981AE14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2F8C-7B80-436C-94F5-7168169BB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222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266A1-1CDB-4FC2-A0F3-57C7D981AE14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2F8C-7B80-436C-94F5-7168169BB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850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266A1-1CDB-4FC2-A0F3-57C7D981AE14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2F8C-7B80-436C-94F5-7168169BB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515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266A1-1CDB-4FC2-A0F3-57C7D981AE14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C2F8C-7B80-436C-94F5-7168169BB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853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AC266A1-1CDB-4FC2-A0F3-57C7D981AE14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1C2F8C-7B80-436C-94F5-7168169BB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8492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  <p:sldLayoutId id="2147483903" r:id="rId12"/>
    <p:sldLayoutId id="2147483904" r:id="rId13"/>
    <p:sldLayoutId id="2147483905" r:id="rId14"/>
    <p:sldLayoutId id="2147483906" r:id="rId15"/>
    <p:sldLayoutId id="2147483907" r:id="rId16"/>
    <p:sldLayoutId id="214748390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6A81905-F480-46A4-BC10-215D24EA1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2A0774-B794-4BDC-AA11-33B9A1C55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2012" y="1447800"/>
            <a:ext cx="5934533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accent1"/>
                </a:solidFill>
              </a:rPr>
              <a:t>Amazon Job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6D9773-08A9-431E-8B19-E8837E7C9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72012" y="4777380"/>
            <a:ext cx="5222326" cy="86142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>
                    <a:lumMod val="40000"/>
                    <a:lumOff val="60000"/>
                  </a:schemeClr>
                </a:solidFill>
              </a:rPr>
              <a:t>By: Zachary Snelick</a:t>
            </a:r>
          </a:p>
        </p:txBody>
      </p:sp>
      <p:sp>
        <p:nvSpPr>
          <p:cNvPr id="73" name="Freeform 8">
            <a:extLst>
              <a:ext uri="{FF2B5EF4-FFF2-40B4-BE49-F238E27FC236}">
                <a16:creationId xmlns:a16="http://schemas.microsoft.com/office/drawing/2014/main" id="{36FD4D9D-3784-41E8-8405-A42B72F51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5692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5" name="Freeform: Shape 74">
            <a:extLst>
              <a:ext uri="{FF2B5EF4-FFF2-40B4-BE49-F238E27FC236}">
                <a16:creationId xmlns:a16="http://schemas.microsoft.com/office/drawing/2014/main" id="{09811DF6-66E4-43D5-B564-3151796531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81964" cy="6858000"/>
          </a:xfrm>
          <a:custGeom>
            <a:avLst/>
            <a:gdLst>
              <a:gd name="connsiteX0" fmla="*/ 3137249 w 4481964"/>
              <a:gd name="connsiteY0" fmla="*/ 0 h 6858000"/>
              <a:gd name="connsiteX1" fmla="*/ 4480787 w 4481964"/>
              <a:gd name="connsiteY1" fmla="*/ 0 h 6858000"/>
              <a:gd name="connsiteX2" fmla="*/ 4455742 w 4481964"/>
              <a:gd name="connsiteY2" fmla="*/ 155676 h 6858000"/>
              <a:gd name="connsiteX3" fmla="*/ 4431873 w 4481964"/>
              <a:gd name="connsiteY3" fmla="*/ 310667 h 6858000"/>
              <a:gd name="connsiteX4" fmla="*/ 4408509 w 4481964"/>
              <a:gd name="connsiteY4" fmla="*/ 466344 h 6858000"/>
              <a:gd name="connsiteX5" fmla="*/ 4388506 w 4481964"/>
              <a:gd name="connsiteY5" fmla="*/ 622706 h 6858000"/>
              <a:gd name="connsiteX6" fmla="*/ 4368335 w 4481964"/>
              <a:gd name="connsiteY6" fmla="*/ 778383 h 6858000"/>
              <a:gd name="connsiteX7" fmla="*/ 4349509 w 4481964"/>
              <a:gd name="connsiteY7" fmla="*/ 934745 h 6858000"/>
              <a:gd name="connsiteX8" fmla="*/ 4333373 w 4481964"/>
              <a:gd name="connsiteY8" fmla="*/ 1089050 h 6858000"/>
              <a:gd name="connsiteX9" fmla="*/ 4318077 w 4481964"/>
              <a:gd name="connsiteY9" fmla="*/ 1245413 h 6858000"/>
              <a:gd name="connsiteX10" fmla="*/ 4304125 w 4481964"/>
              <a:gd name="connsiteY10" fmla="*/ 1401089 h 6858000"/>
              <a:gd name="connsiteX11" fmla="*/ 4292023 w 4481964"/>
              <a:gd name="connsiteY11" fmla="*/ 1554023 h 6858000"/>
              <a:gd name="connsiteX12" fmla="*/ 4279920 w 4481964"/>
              <a:gd name="connsiteY12" fmla="*/ 1709013 h 6858000"/>
              <a:gd name="connsiteX13" fmla="*/ 4269835 w 4481964"/>
              <a:gd name="connsiteY13" fmla="*/ 1861947 h 6858000"/>
              <a:gd name="connsiteX14" fmla="*/ 4261935 w 4481964"/>
              <a:gd name="connsiteY14" fmla="*/ 2014880 h 6858000"/>
              <a:gd name="connsiteX15" fmla="*/ 4253698 w 4481964"/>
              <a:gd name="connsiteY15" fmla="*/ 2167128 h 6858000"/>
              <a:gd name="connsiteX16" fmla="*/ 4246807 w 4481964"/>
              <a:gd name="connsiteY16" fmla="*/ 2318004 h 6858000"/>
              <a:gd name="connsiteX17" fmla="*/ 4241932 w 4481964"/>
              <a:gd name="connsiteY17" fmla="*/ 2467508 h 6858000"/>
              <a:gd name="connsiteX18" fmla="*/ 4237730 w 4481964"/>
              <a:gd name="connsiteY18" fmla="*/ 2617013 h 6858000"/>
              <a:gd name="connsiteX19" fmla="*/ 4233696 w 4481964"/>
              <a:gd name="connsiteY19" fmla="*/ 2765145 h 6858000"/>
              <a:gd name="connsiteX20" fmla="*/ 4231847 w 4481964"/>
              <a:gd name="connsiteY20" fmla="*/ 2911221 h 6858000"/>
              <a:gd name="connsiteX21" fmla="*/ 4229830 w 4481964"/>
              <a:gd name="connsiteY21" fmla="*/ 3057296 h 6858000"/>
              <a:gd name="connsiteX22" fmla="*/ 4228821 w 4481964"/>
              <a:gd name="connsiteY22" fmla="*/ 3201314 h 6858000"/>
              <a:gd name="connsiteX23" fmla="*/ 4229830 w 4481964"/>
              <a:gd name="connsiteY23" fmla="*/ 3343960 h 6858000"/>
              <a:gd name="connsiteX24" fmla="*/ 4229830 w 4481964"/>
              <a:gd name="connsiteY24" fmla="*/ 3485235 h 6858000"/>
              <a:gd name="connsiteX25" fmla="*/ 4231847 w 4481964"/>
              <a:gd name="connsiteY25" fmla="*/ 3625138 h 6858000"/>
              <a:gd name="connsiteX26" fmla="*/ 4234872 w 4481964"/>
              <a:gd name="connsiteY26" fmla="*/ 3762298 h 6858000"/>
              <a:gd name="connsiteX27" fmla="*/ 4237730 w 4481964"/>
              <a:gd name="connsiteY27" fmla="*/ 3898087 h 6858000"/>
              <a:gd name="connsiteX28" fmla="*/ 4240924 w 4481964"/>
              <a:gd name="connsiteY28" fmla="*/ 4031132 h 6858000"/>
              <a:gd name="connsiteX29" fmla="*/ 4245798 w 4481964"/>
              <a:gd name="connsiteY29" fmla="*/ 4163491 h 6858000"/>
              <a:gd name="connsiteX30" fmla="*/ 4251009 w 4481964"/>
              <a:gd name="connsiteY30" fmla="*/ 4293793 h 6858000"/>
              <a:gd name="connsiteX31" fmla="*/ 4255715 w 4481964"/>
              <a:gd name="connsiteY31" fmla="*/ 4421352 h 6858000"/>
              <a:gd name="connsiteX32" fmla="*/ 4268995 w 4481964"/>
              <a:gd name="connsiteY32" fmla="*/ 4670298 h 6858000"/>
              <a:gd name="connsiteX33" fmla="*/ 4283114 w 4481964"/>
              <a:gd name="connsiteY33" fmla="*/ 4908956 h 6858000"/>
              <a:gd name="connsiteX34" fmla="*/ 4297906 w 4481964"/>
              <a:gd name="connsiteY34" fmla="*/ 5138013 h 6858000"/>
              <a:gd name="connsiteX35" fmla="*/ 4314211 w 4481964"/>
              <a:gd name="connsiteY35" fmla="*/ 5354726 h 6858000"/>
              <a:gd name="connsiteX36" fmla="*/ 4331188 w 4481964"/>
              <a:gd name="connsiteY36" fmla="*/ 5561838 h 6858000"/>
              <a:gd name="connsiteX37" fmla="*/ 4349509 w 4481964"/>
              <a:gd name="connsiteY37" fmla="*/ 5753862 h 6858000"/>
              <a:gd name="connsiteX38" fmla="*/ 4367495 w 4481964"/>
              <a:gd name="connsiteY38" fmla="*/ 5934227 h 6858000"/>
              <a:gd name="connsiteX39" fmla="*/ 4385480 w 4481964"/>
              <a:gd name="connsiteY39" fmla="*/ 6100191 h 6858000"/>
              <a:gd name="connsiteX40" fmla="*/ 4402457 w 4481964"/>
              <a:gd name="connsiteY40" fmla="*/ 6252438 h 6858000"/>
              <a:gd name="connsiteX41" fmla="*/ 4418594 w 4481964"/>
              <a:gd name="connsiteY41" fmla="*/ 6387541 h 6858000"/>
              <a:gd name="connsiteX42" fmla="*/ 4433890 w 4481964"/>
              <a:gd name="connsiteY42" fmla="*/ 6509613 h 6858000"/>
              <a:gd name="connsiteX43" fmla="*/ 4446665 w 4481964"/>
              <a:gd name="connsiteY43" fmla="*/ 6612483 h 6858000"/>
              <a:gd name="connsiteX44" fmla="*/ 4458767 w 4481964"/>
              <a:gd name="connsiteY44" fmla="*/ 6698894 h 6858000"/>
              <a:gd name="connsiteX45" fmla="*/ 4476081 w 4481964"/>
              <a:gd name="connsiteY45" fmla="*/ 6817538 h 6858000"/>
              <a:gd name="connsiteX46" fmla="*/ 4481964 w 4481964"/>
              <a:gd name="connsiteY46" fmla="*/ 6858000 h 6858000"/>
              <a:gd name="connsiteX47" fmla="*/ 3577807 w 4481964"/>
              <a:gd name="connsiteY47" fmla="*/ 6858000 h 6858000"/>
              <a:gd name="connsiteX48" fmla="*/ 3577807 w 4481964"/>
              <a:gd name="connsiteY48" fmla="*/ 6858000 h 6858000"/>
              <a:gd name="connsiteX49" fmla="*/ 0 w 4481964"/>
              <a:gd name="connsiteY49" fmla="*/ 6858000 h 6858000"/>
              <a:gd name="connsiteX50" fmla="*/ 0 w 4481964"/>
              <a:gd name="connsiteY50" fmla="*/ 0 h 6858000"/>
              <a:gd name="connsiteX51" fmla="*/ 3137249 w 448196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481964" h="6858000">
                <a:moveTo>
                  <a:pt x="3137249" y="0"/>
                </a:moveTo>
                <a:lnTo>
                  <a:pt x="4480787" y="0"/>
                </a:lnTo>
                <a:lnTo>
                  <a:pt x="4455742" y="155676"/>
                </a:lnTo>
                <a:lnTo>
                  <a:pt x="4431873" y="310667"/>
                </a:lnTo>
                <a:lnTo>
                  <a:pt x="4408509" y="466344"/>
                </a:lnTo>
                <a:lnTo>
                  <a:pt x="4388506" y="622706"/>
                </a:lnTo>
                <a:lnTo>
                  <a:pt x="4368335" y="778383"/>
                </a:lnTo>
                <a:lnTo>
                  <a:pt x="4349509" y="934745"/>
                </a:lnTo>
                <a:lnTo>
                  <a:pt x="4333373" y="1089050"/>
                </a:lnTo>
                <a:lnTo>
                  <a:pt x="4318077" y="1245413"/>
                </a:lnTo>
                <a:lnTo>
                  <a:pt x="4304125" y="1401089"/>
                </a:lnTo>
                <a:lnTo>
                  <a:pt x="4292023" y="1554023"/>
                </a:lnTo>
                <a:lnTo>
                  <a:pt x="4279920" y="1709013"/>
                </a:lnTo>
                <a:lnTo>
                  <a:pt x="4269835" y="1861947"/>
                </a:lnTo>
                <a:lnTo>
                  <a:pt x="4261935" y="2014880"/>
                </a:lnTo>
                <a:lnTo>
                  <a:pt x="4253698" y="2167128"/>
                </a:lnTo>
                <a:lnTo>
                  <a:pt x="4246807" y="2318004"/>
                </a:lnTo>
                <a:lnTo>
                  <a:pt x="4241932" y="2467508"/>
                </a:lnTo>
                <a:lnTo>
                  <a:pt x="4237730" y="2617013"/>
                </a:lnTo>
                <a:lnTo>
                  <a:pt x="4233696" y="2765145"/>
                </a:lnTo>
                <a:lnTo>
                  <a:pt x="4231847" y="2911221"/>
                </a:lnTo>
                <a:lnTo>
                  <a:pt x="4229830" y="3057296"/>
                </a:lnTo>
                <a:lnTo>
                  <a:pt x="4228821" y="3201314"/>
                </a:lnTo>
                <a:lnTo>
                  <a:pt x="4229830" y="3343960"/>
                </a:lnTo>
                <a:lnTo>
                  <a:pt x="4229830" y="3485235"/>
                </a:lnTo>
                <a:lnTo>
                  <a:pt x="4231847" y="3625138"/>
                </a:lnTo>
                <a:lnTo>
                  <a:pt x="4234872" y="3762298"/>
                </a:lnTo>
                <a:lnTo>
                  <a:pt x="4237730" y="3898087"/>
                </a:lnTo>
                <a:lnTo>
                  <a:pt x="4240924" y="4031132"/>
                </a:lnTo>
                <a:lnTo>
                  <a:pt x="4245798" y="4163491"/>
                </a:lnTo>
                <a:lnTo>
                  <a:pt x="4251009" y="4293793"/>
                </a:lnTo>
                <a:lnTo>
                  <a:pt x="4255715" y="4421352"/>
                </a:lnTo>
                <a:lnTo>
                  <a:pt x="4268995" y="4670298"/>
                </a:lnTo>
                <a:lnTo>
                  <a:pt x="4283114" y="4908956"/>
                </a:lnTo>
                <a:lnTo>
                  <a:pt x="4297906" y="5138013"/>
                </a:lnTo>
                <a:lnTo>
                  <a:pt x="4314211" y="5354726"/>
                </a:lnTo>
                <a:lnTo>
                  <a:pt x="4331188" y="5561838"/>
                </a:lnTo>
                <a:lnTo>
                  <a:pt x="4349509" y="5753862"/>
                </a:lnTo>
                <a:lnTo>
                  <a:pt x="4367495" y="5934227"/>
                </a:lnTo>
                <a:lnTo>
                  <a:pt x="4385480" y="6100191"/>
                </a:lnTo>
                <a:lnTo>
                  <a:pt x="4402457" y="6252438"/>
                </a:lnTo>
                <a:lnTo>
                  <a:pt x="4418594" y="6387541"/>
                </a:lnTo>
                <a:lnTo>
                  <a:pt x="4433890" y="6509613"/>
                </a:lnTo>
                <a:lnTo>
                  <a:pt x="4446665" y="6612483"/>
                </a:lnTo>
                <a:lnTo>
                  <a:pt x="4458767" y="6698894"/>
                </a:lnTo>
                <a:lnTo>
                  <a:pt x="4476081" y="6817538"/>
                </a:lnTo>
                <a:lnTo>
                  <a:pt x="4481964" y="6858000"/>
                </a:lnTo>
                <a:lnTo>
                  <a:pt x="3577807" y="6858000"/>
                </a:lnTo>
                <a:lnTo>
                  <a:pt x="3577807" y="6858000"/>
                </a:lnTo>
                <a:lnTo>
                  <a:pt x="0" y="6858000"/>
                </a:lnTo>
                <a:lnTo>
                  <a:pt x="0" y="0"/>
                </a:lnTo>
                <a:lnTo>
                  <a:pt x="313724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0817A52-B891-4228-A61E-0C0A5763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Image result for amazon">
            <a:extLst>
              <a:ext uri="{FF2B5EF4-FFF2-40B4-BE49-F238E27FC236}">
                <a16:creationId xmlns:a16="http://schemas.microsoft.com/office/drawing/2014/main" id="{99A58871-D301-415D-AF4F-0C574386D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7240" y="2074882"/>
            <a:ext cx="2936836" cy="2936836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743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4E0C5-3543-4EF3-BC9E-D29385215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Job Market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E97CF-530C-4D64-9239-504457DDF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300939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Computer Science is one of the biggest industries in the world. </a:t>
            </a:r>
          </a:p>
          <a:p>
            <a:pPr marL="0" indent="0">
              <a:buNone/>
            </a:pPr>
            <a:r>
              <a:rPr lang="en-US" dirty="0"/>
              <a:t>Thousands of companies are looking for developers: Google, Netflix, Microsoft, IBM, and Facebook.</a:t>
            </a:r>
          </a:p>
          <a:p>
            <a:pPr marL="0" indent="0">
              <a:buNone/>
            </a:pPr>
            <a:r>
              <a:rPr lang="en-US" dirty="0"/>
              <a:t>According to CNBC.com the top 3 most in-demand jobs are: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Application Software Developer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Medical Services Manager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Registered Nurse</a:t>
            </a:r>
          </a:p>
        </p:txBody>
      </p:sp>
      <p:pic>
        <p:nvPicPr>
          <p:cNvPr id="2052" name="Picture 4" descr="Image result for computer science jobs">
            <a:extLst>
              <a:ext uri="{FF2B5EF4-FFF2-40B4-BE49-F238E27FC236}">
                <a16:creationId xmlns:a16="http://schemas.microsoft.com/office/drawing/2014/main" id="{7E653C4D-A5F7-4841-BFFB-6B1115F76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914" y="4288388"/>
            <a:ext cx="7497120" cy="241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640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3948A-D2F9-4A40-96B0-515324B90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Software Developer</a:t>
            </a:r>
            <a:br>
              <a:rPr lang="en-US" dirty="0">
                <a:solidFill>
                  <a:schemeClr val="accent1"/>
                </a:solidFill>
              </a:rPr>
            </a:br>
            <a:r>
              <a:rPr lang="en-US" sz="3200" dirty="0">
                <a:solidFill>
                  <a:schemeClr val="accent1"/>
                </a:solidFill>
              </a:rPr>
              <a:t>Entry &amp; Senior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F2857-09DA-4D21-838B-E98C94271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u="sng" dirty="0">
                <a:solidFill>
                  <a:schemeClr val="accent1"/>
                </a:solidFill>
              </a:rPr>
              <a:t>Both positions:</a:t>
            </a:r>
          </a:p>
          <a:p>
            <a:pPr marL="0" indent="0">
              <a:buNone/>
            </a:pPr>
            <a:r>
              <a:rPr lang="en-US" dirty="0"/>
              <a:t>Desired: Passionate, Flexible, being able to work alongside others</a:t>
            </a:r>
          </a:p>
          <a:p>
            <a:pPr marL="0" indent="0">
              <a:buNone/>
            </a:pPr>
            <a:r>
              <a:rPr lang="en-US" dirty="0"/>
              <a:t>Required: Knowledge of C/C++, Java, C#, or Python, Bachelor’s Degree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chemeClr val="accent1"/>
                </a:solidFill>
              </a:rPr>
              <a:t>Entry Compared to Senior:</a:t>
            </a:r>
          </a:p>
          <a:p>
            <a:pPr marL="0" indent="0">
              <a:buNone/>
            </a:pPr>
            <a:r>
              <a:rPr lang="en-US" dirty="0"/>
              <a:t>Experience:</a:t>
            </a:r>
          </a:p>
          <a:p>
            <a:pPr marL="0" indent="0">
              <a:buNone/>
            </a:pPr>
            <a:r>
              <a:rPr lang="en-US" dirty="0"/>
              <a:t>	 Entry-Level apply after college</a:t>
            </a:r>
          </a:p>
          <a:p>
            <a:pPr marL="0" indent="0">
              <a:buNone/>
            </a:pPr>
            <a:r>
              <a:rPr lang="en-US" dirty="0"/>
              <a:t>	Senior-Level 5 years of production programming</a:t>
            </a:r>
          </a:p>
          <a:p>
            <a:pPr marL="0" indent="0">
              <a:buNone/>
            </a:pPr>
            <a:endParaRPr lang="en-US" u="sng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70668D4-105F-4209-9191-10AFB485F310}"/>
              </a:ext>
            </a:extLst>
          </p:cNvPr>
          <p:cNvSpPr txBox="1">
            <a:spLocks/>
          </p:cNvSpPr>
          <p:nvPr/>
        </p:nvSpPr>
        <p:spPr>
          <a:xfrm>
            <a:off x="8472881" y="3758268"/>
            <a:ext cx="3784674" cy="24901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u="sng" dirty="0">
                <a:solidFill>
                  <a:schemeClr val="accent1"/>
                </a:solidFill>
              </a:rPr>
              <a:t>Would I apply?</a:t>
            </a:r>
          </a:p>
          <a:p>
            <a:pPr marL="0" indent="0">
              <a:buNone/>
            </a:pPr>
            <a:r>
              <a:rPr lang="en-US" dirty="0"/>
              <a:t>Yes, entry level. </a:t>
            </a:r>
          </a:p>
          <a:p>
            <a:pPr marL="0" indent="0">
              <a:buNone/>
            </a:pPr>
            <a:r>
              <a:rPr lang="en-US" dirty="0"/>
              <a:t>Basic understanding of languages.</a:t>
            </a:r>
          </a:p>
          <a:p>
            <a:pPr marL="0" indent="0">
              <a:buNone/>
            </a:pPr>
            <a:r>
              <a:rPr lang="en-US" dirty="0"/>
              <a:t>Knowledge of OOP &amp; data structures.</a:t>
            </a:r>
          </a:p>
          <a:p>
            <a:pPr marL="0" indent="0">
              <a:buFont typeface="Wingdings 3" charset="2"/>
              <a:buNone/>
            </a:pPr>
            <a:endParaRPr lang="en-US" dirty="0"/>
          </a:p>
          <a:p>
            <a:pPr marL="0" indent="0">
              <a:buFont typeface="Wingdings 3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702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285ED-3EB9-486C-9F3E-DEBF46025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System Engineer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B30E3-E122-4E1C-A6BA-517C54BCF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u="sng" dirty="0">
                <a:solidFill>
                  <a:schemeClr val="accent1"/>
                </a:solidFill>
              </a:rPr>
              <a:t>Requirements:</a:t>
            </a:r>
          </a:p>
          <a:p>
            <a:r>
              <a:rPr lang="en-US" dirty="0"/>
              <a:t>Knowledge of C/C++, Java, or Python</a:t>
            </a:r>
          </a:p>
          <a:p>
            <a:r>
              <a:rPr lang="en-US" dirty="0"/>
              <a:t>Bachelor’s Degree</a:t>
            </a:r>
          </a:p>
          <a:p>
            <a:r>
              <a:rPr lang="en-US" dirty="0"/>
              <a:t>4 Years experience with Linux</a:t>
            </a:r>
          </a:p>
          <a:p>
            <a:r>
              <a:rPr lang="en-US" dirty="0"/>
              <a:t>Knowledge of Databases, MYSQL &amp; Oracle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chemeClr val="accent1"/>
                </a:solidFill>
              </a:rPr>
              <a:t>Would I apply?</a:t>
            </a:r>
          </a:p>
          <a:p>
            <a:pPr marL="0" indent="0">
              <a:buNone/>
            </a:pPr>
            <a:r>
              <a:rPr lang="en-US" dirty="0"/>
              <a:t>Yes, if entry level is possible. </a:t>
            </a:r>
          </a:p>
          <a:p>
            <a:pPr marL="0" indent="0">
              <a:buNone/>
            </a:pPr>
            <a:r>
              <a:rPr lang="en-US" dirty="0"/>
              <a:t>Basic understanding of languages.</a:t>
            </a:r>
          </a:p>
          <a:p>
            <a:pPr marL="0" indent="0">
              <a:buNone/>
            </a:pPr>
            <a:r>
              <a:rPr lang="en-US" dirty="0"/>
              <a:t>Small amount of Linux in COS 200, Some Django database knowledge.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012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B3080-94F4-477E-B5BB-BEB0BFE2A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Cloud Support Engineer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DABB4-CC69-4ABE-AB55-59F12E9321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>
                <a:solidFill>
                  <a:schemeClr val="accent1"/>
                </a:solidFill>
              </a:rPr>
              <a:t>Requirements:</a:t>
            </a:r>
          </a:p>
          <a:p>
            <a:r>
              <a:rPr lang="en-US" dirty="0"/>
              <a:t>Bachelor’s Degree &amp; 6 months of experience in the industry</a:t>
            </a:r>
          </a:p>
          <a:p>
            <a:r>
              <a:rPr lang="en-US" dirty="0"/>
              <a:t>Knowledge of Analytics, Big Data, and Databases</a:t>
            </a:r>
          </a:p>
          <a:p>
            <a:r>
              <a:rPr lang="en-US" dirty="0"/>
              <a:t>Hadoop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chemeClr val="accent1"/>
                </a:solidFill>
              </a:rPr>
              <a:t>Would I apply?</a:t>
            </a:r>
          </a:p>
          <a:p>
            <a:pPr marL="0" indent="0">
              <a:buNone/>
            </a:pPr>
            <a:r>
              <a:rPr lang="en-US" dirty="0"/>
              <a:t>No, I don’t have industry experience.</a:t>
            </a:r>
          </a:p>
          <a:p>
            <a:pPr marL="0" indent="0">
              <a:buNone/>
            </a:pPr>
            <a:r>
              <a:rPr lang="en-US" dirty="0"/>
              <a:t>Concepts I’ve came across, not confident in questions during an interview about them.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5509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0FCC1-CF0B-4EFE-80D5-66BF5BEF5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Data Scientist and Data Engineer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A0B00-B970-4771-8431-653073F5D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>
                <a:solidFill>
                  <a:schemeClr val="accent1"/>
                </a:solidFill>
              </a:rPr>
              <a:t>Data Scientist:</a:t>
            </a:r>
          </a:p>
          <a:p>
            <a:pPr marL="0" indent="0">
              <a:buNone/>
            </a:pPr>
            <a:r>
              <a:rPr lang="en-US" dirty="0"/>
              <a:t>Master’s Degree, Ph.D. preferred </a:t>
            </a:r>
          </a:p>
          <a:p>
            <a:pPr marL="0" indent="0">
              <a:buNone/>
            </a:pPr>
            <a:r>
              <a:rPr lang="en-US" u="sng" dirty="0">
                <a:solidFill>
                  <a:schemeClr val="accent1"/>
                </a:solidFill>
              </a:rPr>
              <a:t>Data Engineer:</a:t>
            </a:r>
          </a:p>
          <a:p>
            <a:pPr marL="0" indent="0">
              <a:buNone/>
            </a:pPr>
            <a:r>
              <a:rPr lang="en-US" dirty="0"/>
              <a:t>Bachelor’s Degree</a:t>
            </a:r>
          </a:p>
          <a:p>
            <a:pPr marL="0" indent="0">
              <a:buNone/>
            </a:pPr>
            <a:r>
              <a:rPr lang="en-US" u="sng" dirty="0">
                <a:solidFill>
                  <a:schemeClr val="accent1"/>
                </a:solidFill>
              </a:rPr>
              <a:t>Shared Requirements: </a:t>
            </a:r>
          </a:p>
          <a:p>
            <a:r>
              <a:rPr lang="en-US" dirty="0"/>
              <a:t>Knowledge of Databases and Big Data</a:t>
            </a:r>
          </a:p>
          <a:p>
            <a:r>
              <a:rPr lang="en-US" dirty="0"/>
              <a:t>Database – SQL</a:t>
            </a:r>
          </a:p>
          <a:p>
            <a:r>
              <a:rPr lang="en-US" dirty="0"/>
              <a:t>Big Data – Hive &amp; Spark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E707228-F27B-466A-9D2E-BD52EC909DDC}"/>
              </a:ext>
            </a:extLst>
          </p:cNvPr>
          <p:cNvSpPr/>
          <p:nvPr/>
        </p:nvSpPr>
        <p:spPr>
          <a:xfrm>
            <a:off x="6948880" y="3294343"/>
            <a:ext cx="455242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chemeClr val="accent1"/>
                </a:solidFill>
              </a:rPr>
              <a:t>Would I apply?</a:t>
            </a:r>
          </a:p>
          <a:p>
            <a:endParaRPr lang="en-US" u="sng" dirty="0">
              <a:solidFill>
                <a:schemeClr val="accent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Data Scientist: </a:t>
            </a:r>
            <a:r>
              <a:rPr lang="en-US" dirty="0"/>
              <a:t>No, I don’t have the degree requirement.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</a:rPr>
              <a:t>Data Engineer: </a:t>
            </a:r>
            <a:r>
              <a:rPr lang="en-US" dirty="0"/>
              <a:t>No.</a:t>
            </a:r>
          </a:p>
          <a:p>
            <a:r>
              <a:rPr lang="en-US" dirty="0"/>
              <a:t>Concepts I’ve came across, not confident in questions during an interview about them.</a:t>
            </a:r>
          </a:p>
        </p:txBody>
      </p:sp>
    </p:spTree>
    <p:extLst>
      <p:ext uri="{BB962C8B-B14F-4D97-AF65-F5344CB8AC3E}">
        <p14:creationId xmlns:p14="http://schemas.microsoft.com/office/powerpoint/2010/main" val="3803399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461BF-983A-43B8-8630-1CEE10F4C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Full-Stack Developer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B6785-B831-4BBC-B4E9-A423E1EA8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>
                <a:solidFill>
                  <a:schemeClr val="accent1"/>
                </a:solidFill>
              </a:rPr>
              <a:t>Requirements:</a:t>
            </a:r>
          </a:p>
          <a:p>
            <a:r>
              <a:rPr lang="en-US" dirty="0"/>
              <a:t>Knowledge of C/C++, Java, or Python</a:t>
            </a:r>
          </a:p>
          <a:p>
            <a:r>
              <a:rPr lang="en-US" dirty="0"/>
              <a:t>Bachelor’s Degree</a:t>
            </a:r>
          </a:p>
          <a:p>
            <a:r>
              <a:rPr lang="en-US" dirty="0"/>
              <a:t>Willing to work with others</a:t>
            </a:r>
          </a:p>
          <a:p>
            <a:r>
              <a:rPr lang="en-US" dirty="0"/>
              <a:t>Knowledge of Web Technologies: JavaScript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chemeClr val="accent1"/>
                </a:solidFill>
              </a:rPr>
              <a:t>Would I apply?</a:t>
            </a:r>
          </a:p>
          <a:p>
            <a:pPr marL="0" indent="0">
              <a:buNone/>
            </a:pPr>
            <a:r>
              <a:rPr lang="en-US" dirty="0"/>
              <a:t>Yes, Basic understanding of languages.</a:t>
            </a:r>
          </a:p>
          <a:p>
            <a:pPr marL="0" indent="0">
              <a:buNone/>
            </a:pPr>
            <a:r>
              <a:rPr lang="en-US" dirty="0"/>
              <a:t>Interested in this field. I have completed some Angular research in my own time. </a:t>
            </a:r>
          </a:p>
        </p:txBody>
      </p:sp>
    </p:spTree>
    <p:extLst>
      <p:ext uri="{BB962C8B-B14F-4D97-AF65-F5344CB8AC3E}">
        <p14:creationId xmlns:p14="http://schemas.microsoft.com/office/powerpoint/2010/main" val="3235385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647FC-DF70-4FBA-A88B-0A0E511AE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Database Engineer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9A3F2-974D-4141-929A-0AB77659E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985806"/>
            <a:ext cx="8946541" cy="41954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>
                <a:solidFill>
                  <a:schemeClr val="accent1"/>
                </a:solidFill>
              </a:rPr>
              <a:t>Requirements:</a:t>
            </a:r>
          </a:p>
          <a:p>
            <a:r>
              <a:rPr lang="en-US" dirty="0"/>
              <a:t>Knowledge of Linux/Unix systems</a:t>
            </a:r>
          </a:p>
          <a:p>
            <a:r>
              <a:rPr lang="en-US" dirty="0"/>
              <a:t>Bachelor’s Degree</a:t>
            </a:r>
          </a:p>
          <a:p>
            <a:r>
              <a:rPr lang="en-US" dirty="0"/>
              <a:t>5 Years experience in Database Administration </a:t>
            </a:r>
          </a:p>
          <a:p>
            <a:r>
              <a:rPr lang="en-US" dirty="0"/>
              <a:t>Knowledge of Databases – SQL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chemeClr val="accent1"/>
                </a:solidFill>
              </a:rPr>
              <a:t>Would I apply?</a:t>
            </a:r>
          </a:p>
          <a:p>
            <a:pPr marL="0" indent="0">
              <a:buNone/>
            </a:pPr>
            <a:r>
              <a:rPr lang="en-US" dirty="0"/>
              <a:t>No, I don’t have the industry experience. </a:t>
            </a:r>
          </a:p>
          <a:p>
            <a:pPr marL="0" indent="0">
              <a:buNone/>
            </a:pPr>
            <a:r>
              <a:rPr lang="en-US" dirty="0"/>
              <a:t>I didn’t like the 24/7 operational support requirement. </a:t>
            </a:r>
          </a:p>
        </p:txBody>
      </p:sp>
    </p:spTree>
    <p:extLst>
      <p:ext uri="{BB962C8B-B14F-4D97-AF65-F5344CB8AC3E}">
        <p14:creationId xmlns:p14="http://schemas.microsoft.com/office/powerpoint/2010/main" val="3381253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03038-00BD-4648-AB60-C51AE5330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Front-End Engineer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2AAF0-C8C4-4672-BAF4-99A515A19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>
                <a:solidFill>
                  <a:schemeClr val="accent1"/>
                </a:solidFill>
              </a:rPr>
              <a:t>Requirements:</a:t>
            </a:r>
          </a:p>
          <a:p>
            <a:r>
              <a:rPr lang="en-US" dirty="0"/>
              <a:t>Bachelor’s Degree or 4 Years experience in the industry </a:t>
            </a:r>
          </a:p>
          <a:p>
            <a:r>
              <a:rPr lang="en-US" dirty="0"/>
              <a:t>Knowledge of C++, Java, Ruby, Node.js or Python</a:t>
            </a:r>
          </a:p>
          <a:p>
            <a:r>
              <a:rPr lang="en-US" dirty="0"/>
              <a:t>Familiarity in a JavaScript framework: Angular or React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>
                <a:solidFill>
                  <a:schemeClr val="accent1"/>
                </a:solidFill>
              </a:rPr>
              <a:t>Would I apply?</a:t>
            </a:r>
          </a:p>
          <a:p>
            <a:pPr marL="0" indent="0">
              <a:buNone/>
            </a:pPr>
            <a:r>
              <a:rPr lang="en-US" dirty="0"/>
              <a:t>Yes, if entry level is possible. </a:t>
            </a:r>
          </a:p>
          <a:p>
            <a:pPr marL="0" indent="0">
              <a:buNone/>
            </a:pPr>
            <a:r>
              <a:rPr lang="en-US" dirty="0"/>
              <a:t>Basic understanding of languages.</a:t>
            </a:r>
          </a:p>
          <a:p>
            <a:pPr marL="0" indent="0">
              <a:buNone/>
            </a:pPr>
            <a:r>
              <a:rPr lang="en-US" dirty="0"/>
              <a:t>I have worked with Angular before. </a:t>
            </a:r>
          </a:p>
        </p:txBody>
      </p:sp>
    </p:spTree>
    <p:extLst>
      <p:ext uri="{BB962C8B-B14F-4D97-AF65-F5344CB8AC3E}">
        <p14:creationId xmlns:p14="http://schemas.microsoft.com/office/powerpoint/2010/main" val="1864245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FF35E-B47E-4386-8794-F6DB7BABF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Requirement Overview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2570C-2086-437B-8C99-58960B1CE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US" u="sng" dirty="0">
                <a:solidFill>
                  <a:schemeClr val="accent1"/>
                </a:solidFill>
              </a:rPr>
              <a:t>Common Requirements in all the jobs:</a:t>
            </a:r>
          </a:p>
          <a:p>
            <a:r>
              <a:rPr lang="en-US" dirty="0"/>
              <a:t>Knowledge of programming languages:  C/C++, Java, and Python</a:t>
            </a:r>
          </a:p>
          <a:p>
            <a:r>
              <a:rPr lang="en-US" dirty="0"/>
              <a:t>Bachelor’s degree or industry experience</a:t>
            </a:r>
          </a:p>
          <a:p>
            <a:r>
              <a:rPr lang="en-US" dirty="0"/>
              <a:t>Familiarity of algorithms and data structures </a:t>
            </a:r>
          </a:p>
          <a:p>
            <a:r>
              <a:rPr lang="en-US" dirty="0"/>
              <a:t>Being able to adapt in an ever-changing environment, strong problem solving skills, and being able to work with others.</a:t>
            </a:r>
          </a:p>
          <a:p>
            <a:pPr marL="0" indent="0">
              <a:buNone/>
            </a:pPr>
            <a:endParaRPr lang="en-US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7866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522</Words>
  <Application>Microsoft Office PowerPoint</Application>
  <PresentationFormat>Widescreen</PresentationFormat>
  <Paragraphs>95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Wingdings 3</vt:lpstr>
      <vt:lpstr>Ion</vt:lpstr>
      <vt:lpstr>Amazon Job Analysis</vt:lpstr>
      <vt:lpstr>Software Developer Entry &amp; Senior</vt:lpstr>
      <vt:lpstr>System Engineer</vt:lpstr>
      <vt:lpstr>Cloud Support Engineer</vt:lpstr>
      <vt:lpstr>Data Scientist and Data Engineer</vt:lpstr>
      <vt:lpstr>Full-Stack Developer</vt:lpstr>
      <vt:lpstr>Database Engineer </vt:lpstr>
      <vt:lpstr>Front-End Engineer</vt:lpstr>
      <vt:lpstr>Requirement Overview </vt:lpstr>
      <vt:lpstr>Job Market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 Job Analysis</dc:title>
  <dc:creator>Zac Snelick</dc:creator>
  <cp:lastModifiedBy>Zac Snelick</cp:lastModifiedBy>
  <cp:revision>11</cp:revision>
  <dcterms:created xsi:type="dcterms:W3CDTF">2019-12-02T05:07:56Z</dcterms:created>
  <dcterms:modified xsi:type="dcterms:W3CDTF">2019-12-02T06:13:40Z</dcterms:modified>
</cp:coreProperties>
</file>