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4"/>
  </p:sldMasterIdLst>
  <p:notesMasterIdLst>
    <p:notesMasterId r:id="rId16"/>
  </p:notesMasterIdLst>
  <p:handoutMasterIdLst>
    <p:handoutMasterId r:id="rId17"/>
  </p:handoutMasterIdLst>
  <p:sldIdLst>
    <p:sldId id="256" r:id="rId5"/>
    <p:sldId id="257" r:id="rId6"/>
    <p:sldId id="258" r:id="rId7"/>
    <p:sldId id="259" r:id="rId8"/>
    <p:sldId id="261" r:id="rId9"/>
    <p:sldId id="262" r:id="rId10"/>
    <p:sldId id="263" r:id="rId11"/>
    <p:sldId id="264" r:id="rId12"/>
    <p:sldId id="265" r:id="rId13"/>
    <p:sldId id="266" r:id="rId14"/>
    <p:sldId id="267" r:id="rId15"/>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FFA9A-C175-4FF8-8EE0-B2022B088768}" v="26" dt="2024-10-14T01:06:33.088"/>
    <p1510:client id="{69F4A500-149C-46B0-A3E6-73F85E80AF5B}" v="679" dt="2024-10-14T00:23:57.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autoAdjust="0"/>
  </p:normalViewPr>
  <p:slideViewPr>
    <p:cSldViewPr snapToGrid="0">
      <p:cViewPr varScale="1">
        <p:scale>
          <a:sx n="80" d="100"/>
          <a:sy n="80" d="100"/>
        </p:scale>
        <p:origin x="58" y="3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qi najihadi" userId="3d42536e24e7f789" providerId="LiveId" clId="{183FFA9A-C175-4FF8-8EE0-B2022B088768}"/>
    <pc:docChg chg="undo custSel modSld">
      <pc:chgData name="taqi najihadi" userId="3d42536e24e7f789" providerId="LiveId" clId="{183FFA9A-C175-4FF8-8EE0-B2022B088768}" dt="2024-10-14T01:07:43.771" v="565" actId="1076"/>
      <pc:docMkLst>
        <pc:docMk/>
      </pc:docMkLst>
      <pc:sldChg chg="addSp modSp mod setBg">
        <pc:chgData name="taqi najihadi" userId="3d42536e24e7f789" providerId="LiveId" clId="{183FFA9A-C175-4FF8-8EE0-B2022B088768}" dt="2024-10-14T00:39:22.884" v="189"/>
        <pc:sldMkLst>
          <pc:docMk/>
          <pc:sldMk cId="1198203572" sldId="257"/>
        </pc:sldMkLst>
        <pc:picChg chg="add mod">
          <ac:chgData name="taqi najihadi" userId="3d42536e24e7f789" providerId="LiveId" clId="{183FFA9A-C175-4FF8-8EE0-B2022B088768}" dt="2024-10-14T00:35:51.436" v="4" actId="931"/>
          <ac:picMkLst>
            <pc:docMk/>
            <pc:sldMk cId="1198203572" sldId="257"/>
            <ac:picMk id="8" creationId="{29139867-95D9-293E-874C-0FA0684FC87D}"/>
          </ac:picMkLst>
        </pc:picChg>
        <pc:picChg chg="add mod">
          <ac:chgData name="taqi najihadi" userId="3d42536e24e7f789" providerId="LiveId" clId="{183FFA9A-C175-4FF8-8EE0-B2022B088768}" dt="2024-10-14T00:36:48.178" v="5" actId="931"/>
          <ac:picMkLst>
            <pc:docMk/>
            <pc:sldMk cId="1198203572" sldId="257"/>
            <ac:picMk id="10" creationId="{75EF7488-7C8E-1E9B-8934-6117467EAB48}"/>
          </ac:picMkLst>
        </pc:picChg>
        <pc:picChg chg="add mod">
          <ac:chgData name="taqi najihadi" userId="3d42536e24e7f789" providerId="LiveId" clId="{183FFA9A-C175-4FF8-8EE0-B2022B088768}" dt="2024-10-14T00:38:48.532" v="179" actId="1076"/>
          <ac:picMkLst>
            <pc:docMk/>
            <pc:sldMk cId="1198203572" sldId="257"/>
            <ac:picMk id="12" creationId="{26796278-FAA8-C4FD-8163-04FFEB525038}"/>
          </ac:picMkLst>
        </pc:picChg>
      </pc:sldChg>
      <pc:sldChg chg="addSp delSp modSp mod">
        <pc:chgData name="taqi najihadi" userId="3d42536e24e7f789" providerId="LiveId" clId="{183FFA9A-C175-4FF8-8EE0-B2022B088768}" dt="2024-10-14T01:03:13.305" v="366" actId="14100"/>
        <pc:sldMkLst>
          <pc:docMk/>
          <pc:sldMk cId="3003194986" sldId="262"/>
        </pc:sldMkLst>
        <pc:picChg chg="add del mod">
          <ac:chgData name="taqi najihadi" userId="3d42536e24e7f789" providerId="LiveId" clId="{183FFA9A-C175-4FF8-8EE0-B2022B088768}" dt="2024-10-14T01:00:26.009" v="301" actId="21"/>
          <ac:picMkLst>
            <pc:docMk/>
            <pc:sldMk cId="3003194986" sldId="262"/>
            <ac:picMk id="7" creationId="{C42826E0-8347-DC61-7CED-0E450D226D7E}"/>
          </ac:picMkLst>
        </pc:picChg>
        <pc:picChg chg="add mod">
          <ac:chgData name="taqi najihadi" userId="3d42536e24e7f789" providerId="LiveId" clId="{183FFA9A-C175-4FF8-8EE0-B2022B088768}" dt="2024-10-14T01:02:01.227" v="350" actId="1076"/>
          <ac:picMkLst>
            <pc:docMk/>
            <pc:sldMk cId="3003194986" sldId="262"/>
            <ac:picMk id="9" creationId="{9961C248-515C-7376-B2BA-52E618C9EAEE}"/>
          </ac:picMkLst>
        </pc:picChg>
        <pc:picChg chg="add mod">
          <ac:chgData name="taqi najihadi" userId="3d42536e24e7f789" providerId="LiveId" clId="{183FFA9A-C175-4FF8-8EE0-B2022B088768}" dt="2024-10-14T01:02:30.655" v="355" actId="931"/>
          <ac:picMkLst>
            <pc:docMk/>
            <pc:sldMk cId="3003194986" sldId="262"/>
            <ac:picMk id="11" creationId="{09ADC209-36F1-2108-25B6-60674F051566}"/>
          </ac:picMkLst>
        </pc:picChg>
        <pc:picChg chg="add mod">
          <ac:chgData name="taqi najihadi" userId="3d42536e24e7f789" providerId="LiveId" clId="{183FFA9A-C175-4FF8-8EE0-B2022B088768}" dt="2024-10-14T01:03:13.305" v="366" actId="14100"/>
          <ac:picMkLst>
            <pc:docMk/>
            <pc:sldMk cId="3003194986" sldId="262"/>
            <ac:picMk id="13" creationId="{5ED9C776-38F4-3EAA-1097-74EE44C84D18}"/>
          </ac:picMkLst>
        </pc:picChg>
      </pc:sldChg>
      <pc:sldChg chg="addSp modSp mod">
        <pc:chgData name="taqi najihadi" userId="3d42536e24e7f789" providerId="LiveId" clId="{183FFA9A-C175-4FF8-8EE0-B2022B088768}" dt="2024-10-14T01:06:15.130" v="520" actId="1076"/>
        <pc:sldMkLst>
          <pc:docMk/>
          <pc:sldMk cId="2897996765" sldId="263"/>
        </pc:sldMkLst>
        <pc:picChg chg="add mod">
          <ac:chgData name="taqi najihadi" userId="3d42536e24e7f789" providerId="LiveId" clId="{183FFA9A-C175-4FF8-8EE0-B2022B088768}" dt="2024-10-14T01:06:02.668" v="519" actId="14100"/>
          <ac:picMkLst>
            <pc:docMk/>
            <pc:sldMk cId="2897996765" sldId="263"/>
            <ac:picMk id="7" creationId="{6CB6743F-BFAB-8694-BA15-92D9DDEFF18B}"/>
          </ac:picMkLst>
        </pc:picChg>
        <pc:picChg chg="add mod">
          <ac:chgData name="taqi najihadi" userId="3d42536e24e7f789" providerId="LiveId" clId="{183FFA9A-C175-4FF8-8EE0-B2022B088768}" dt="2024-10-14T01:06:15.130" v="520" actId="1076"/>
          <ac:picMkLst>
            <pc:docMk/>
            <pc:sldMk cId="2897996765" sldId="263"/>
            <ac:picMk id="9" creationId="{69657E2F-0C87-59CF-E6C7-5F093138C329}"/>
          </ac:picMkLst>
        </pc:picChg>
      </pc:sldChg>
      <pc:sldChg chg="addSp modSp mod">
        <pc:chgData name="taqi najihadi" userId="3d42536e24e7f789" providerId="LiveId" clId="{183FFA9A-C175-4FF8-8EE0-B2022B088768}" dt="2024-10-14T01:07:43.771" v="565" actId="1076"/>
        <pc:sldMkLst>
          <pc:docMk/>
          <pc:sldMk cId="2768342755" sldId="264"/>
        </pc:sldMkLst>
        <pc:picChg chg="add mod">
          <ac:chgData name="taqi najihadi" userId="3d42536e24e7f789" providerId="LiveId" clId="{183FFA9A-C175-4FF8-8EE0-B2022B088768}" dt="2024-10-14T01:07:24.557" v="560" actId="1076"/>
          <ac:picMkLst>
            <pc:docMk/>
            <pc:sldMk cId="2768342755" sldId="264"/>
            <ac:picMk id="7" creationId="{4E5D052A-0C0E-129F-94A9-DB88C75B8233}"/>
          </ac:picMkLst>
        </pc:picChg>
        <pc:picChg chg="add mod">
          <ac:chgData name="taqi najihadi" userId="3d42536e24e7f789" providerId="LiveId" clId="{183FFA9A-C175-4FF8-8EE0-B2022B088768}" dt="2024-10-14T01:07:43.771" v="565" actId="1076"/>
          <ac:picMkLst>
            <pc:docMk/>
            <pc:sldMk cId="2768342755" sldId="264"/>
            <ac:picMk id="9" creationId="{9F91293C-8D31-DB55-D639-41D1FCA392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1D7FAE-1E06-4F8C-8B13-AE83947D37CA}" type="datetime1">
              <a:rPr lang="en-GB" smtClean="0"/>
              <a:t>13/10/2024</a:t>
            </a:fld>
            <a:endParaRPr lang="en-GB"/>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en-GB" smtClean="0"/>
              <a:t>‹#›</a:t>
            </a:fld>
            <a:endParaRPr lang="en-GB"/>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FDDEDF6-FF44-4638-BB07-B63DE698F164}" type="datetime1">
              <a:rPr lang="en-GB" noProof="0" smtClean="0"/>
              <a:t>13/10/2024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Quarter level</a:t>
            </a:r>
          </a:p>
          <a:p>
            <a:pPr lvl="4" rtl="0"/>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en-US" noProof="0" smtClean="0"/>
              <a:t>‹#›</a:t>
            </a:fld>
            <a:endParaRPr lang="en-US"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918CCA95-4F40-4CDD-BF1E-B8C9EB86EE73}" type="slidenum">
              <a:rPr lang="en-GB" smtClean="0"/>
              <a:t>1</a:t>
            </a:fld>
            <a:endParaRPr lang="en-GB"/>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10/13/2024</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749431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10/13/2024</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19217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10/13/2024</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8117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10/13/2024</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26756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10/13/2024</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18676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10/13/2024</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28832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10/13/2024</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04419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10/13/2024</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15299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10/13/2024</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622056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10/13/2024</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31532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10/13/2024</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76924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10/13/2024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6281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rtlCol="0">
            <a:normAutofit/>
          </a:bodyPr>
          <a:lstStyle/>
          <a:p>
            <a:pPr rtl="0"/>
            <a:r>
              <a:rPr lang="en-GB" sz="6000" b="1" dirty="0" err="1">
                <a:latin typeface="Calisto MT"/>
              </a:rPr>
              <a:t>InstaPlatter</a:t>
            </a:r>
            <a:endParaRPr lang="en-US" sz="6000" b="1" dirty="0" err="1">
              <a:latin typeface="Calisto MT"/>
            </a:endParaRP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BDE790E-0AE4-0B2C-F2E7-656D18F5E37E}"/>
              </a:ext>
            </a:extLst>
          </p:cNvPr>
          <p:cNvSpPr>
            <a:spLocks noGrp="1"/>
          </p:cNvSpPr>
          <p:nvPr>
            <p:ph type="dt" sz="half" idx="10"/>
          </p:nvPr>
        </p:nvSpPr>
        <p:spPr/>
        <p:txBody>
          <a:bodyPr/>
          <a:lstStyle/>
          <a:p>
            <a:fld id="{FE9ECEA7-4880-4197-882A-9AFDC6B60141}" type="datetime1">
              <a:rPr/>
              <a:t>10/13/2024</a:t>
            </a:fld>
            <a:endParaRPr lang="en-US" dirty="0"/>
          </a:p>
        </p:txBody>
      </p:sp>
      <p:sp>
        <p:nvSpPr>
          <p:cNvPr id="5" name="Footer Placeholder 4">
            <a:extLst>
              <a:ext uri="{FF2B5EF4-FFF2-40B4-BE49-F238E27FC236}">
                <a16:creationId xmlns:a16="http://schemas.microsoft.com/office/drawing/2014/main" id="{B82D3E2C-F1DE-BB24-704E-E310BC99B2C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B89BEE8-DC7C-B0E1-B601-9143EB4B14F5}"/>
              </a:ext>
            </a:extLst>
          </p:cNvPr>
          <p:cNvSpPr>
            <a:spLocks noGrp="1"/>
          </p:cNvSpPr>
          <p:nvPr>
            <p:ph type="sldNum" sz="quarter" idx="12"/>
          </p:nvPr>
        </p:nvSpPr>
        <p:spPr/>
        <p:txBody>
          <a:bodyPr/>
          <a:lstStyle/>
          <a:p>
            <a:fld id="{70C12960-6E85-460F-B6E3-5B82CB31AF3D}" type="slidenum">
              <a:rPr lang="en-US" dirty="0"/>
              <a:t>10</a:t>
            </a:fld>
            <a:endParaRPr lang="en-US" dirty="0"/>
          </a:p>
        </p:txBody>
      </p:sp>
      <p:pic>
        <p:nvPicPr>
          <p:cNvPr id="7" name="Picture 6" descr="A blue background with white text&#10;&#10;Description automatically generated">
            <a:extLst>
              <a:ext uri="{FF2B5EF4-FFF2-40B4-BE49-F238E27FC236}">
                <a16:creationId xmlns:a16="http://schemas.microsoft.com/office/drawing/2014/main" id="{5C943837-E833-8794-2806-3CD0C0442392}"/>
              </a:ext>
            </a:extLst>
          </p:cNvPr>
          <p:cNvPicPr>
            <a:picLocks noChangeAspect="1"/>
          </p:cNvPicPr>
          <p:nvPr/>
        </p:nvPicPr>
        <p:blipFill>
          <a:blip r:embed="rId2"/>
          <a:stretch>
            <a:fillRect/>
          </a:stretch>
        </p:blipFill>
        <p:spPr>
          <a:xfrm>
            <a:off x="7759390" y="1921727"/>
            <a:ext cx="2332464" cy="1230352"/>
          </a:xfrm>
          <a:prstGeom prst="rect">
            <a:avLst/>
          </a:prstGeom>
        </p:spPr>
      </p:pic>
      <p:pic>
        <p:nvPicPr>
          <p:cNvPr id="8" name="Picture 7" descr="A logo of a person in a circle&#10;&#10;Description automatically generated">
            <a:extLst>
              <a:ext uri="{FF2B5EF4-FFF2-40B4-BE49-F238E27FC236}">
                <a16:creationId xmlns:a16="http://schemas.microsoft.com/office/drawing/2014/main" id="{31AE76EE-94B0-AD1A-18DD-2E004E4F459B}"/>
              </a:ext>
            </a:extLst>
          </p:cNvPr>
          <p:cNvPicPr>
            <a:picLocks noChangeAspect="1"/>
          </p:cNvPicPr>
          <p:nvPr/>
        </p:nvPicPr>
        <p:blipFill>
          <a:blip r:embed="rId3"/>
          <a:stretch>
            <a:fillRect/>
          </a:stretch>
        </p:blipFill>
        <p:spPr>
          <a:xfrm>
            <a:off x="1342794" y="4760642"/>
            <a:ext cx="1707996" cy="1707996"/>
          </a:xfrm>
          <a:prstGeom prst="rect">
            <a:avLst/>
          </a:prstGeom>
        </p:spPr>
      </p:pic>
      <p:pic>
        <p:nvPicPr>
          <p:cNvPr id="9" name="Picture 8" descr="A black background with black text&#10;&#10;Description automatically generated">
            <a:extLst>
              <a:ext uri="{FF2B5EF4-FFF2-40B4-BE49-F238E27FC236}">
                <a16:creationId xmlns:a16="http://schemas.microsoft.com/office/drawing/2014/main" id="{E41D62F9-99CF-0BC1-074B-AACE0017BECC}"/>
              </a:ext>
            </a:extLst>
          </p:cNvPr>
          <p:cNvPicPr>
            <a:picLocks noChangeAspect="1"/>
          </p:cNvPicPr>
          <p:nvPr/>
        </p:nvPicPr>
        <p:blipFill>
          <a:blip r:embed="rId4"/>
          <a:stretch>
            <a:fillRect/>
          </a:stretch>
        </p:blipFill>
        <p:spPr>
          <a:xfrm>
            <a:off x="7350511" y="2797097"/>
            <a:ext cx="2574074" cy="1607635"/>
          </a:xfrm>
          <a:prstGeom prst="rect">
            <a:avLst/>
          </a:prstGeom>
        </p:spPr>
      </p:pic>
      <p:pic>
        <p:nvPicPr>
          <p:cNvPr id="10" name="Picture 9" descr="A logo of a clock&#10;&#10;Description automatically generated">
            <a:extLst>
              <a:ext uri="{FF2B5EF4-FFF2-40B4-BE49-F238E27FC236}">
                <a16:creationId xmlns:a16="http://schemas.microsoft.com/office/drawing/2014/main" id="{1167BFDF-A584-C211-8D97-916F13DBFC46}"/>
              </a:ext>
            </a:extLst>
          </p:cNvPr>
          <p:cNvPicPr>
            <a:picLocks noChangeAspect="1"/>
          </p:cNvPicPr>
          <p:nvPr/>
        </p:nvPicPr>
        <p:blipFill>
          <a:blip r:embed="rId5"/>
          <a:stretch>
            <a:fillRect/>
          </a:stretch>
        </p:blipFill>
        <p:spPr>
          <a:xfrm>
            <a:off x="3368597" y="5013401"/>
            <a:ext cx="3689196" cy="1849244"/>
          </a:xfrm>
          <a:prstGeom prst="rect">
            <a:avLst/>
          </a:prstGeom>
        </p:spPr>
      </p:pic>
      <p:pic>
        <p:nvPicPr>
          <p:cNvPr id="11" name="Picture 10" descr="A logo with a smile&#10;&#10;Description automatically generated">
            <a:extLst>
              <a:ext uri="{FF2B5EF4-FFF2-40B4-BE49-F238E27FC236}">
                <a16:creationId xmlns:a16="http://schemas.microsoft.com/office/drawing/2014/main" id="{661D11E2-9837-5E46-F860-36C0CC4B2722}"/>
              </a:ext>
            </a:extLst>
          </p:cNvPr>
          <p:cNvPicPr>
            <a:picLocks noChangeAspect="1"/>
          </p:cNvPicPr>
          <p:nvPr/>
        </p:nvPicPr>
        <p:blipFill>
          <a:blip r:embed="rId6"/>
          <a:stretch>
            <a:fillRect/>
          </a:stretch>
        </p:blipFill>
        <p:spPr>
          <a:xfrm>
            <a:off x="9649290" y="4226543"/>
            <a:ext cx="1963080" cy="1220594"/>
          </a:xfrm>
          <a:prstGeom prst="rect">
            <a:avLst/>
          </a:prstGeom>
        </p:spPr>
      </p:pic>
      <p:pic>
        <p:nvPicPr>
          <p:cNvPr id="12" name="Picture 11" descr="A logo with a dolphin&#10;&#10;Description automatically generated">
            <a:extLst>
              <a:ext uri="{FF2B5EF4-FFF2-40B4-BE49-F238E27FC236}">
                <a16:creationId xmlns:a16="http://schemas.microsoft.com/office/drawing/2014/main" id="{3C6D0945-46AB-9BB5-B0DF-CE92BD3EE837}"/>
              </a:ext>
            </a:extLst>
          </p:cNvPr>
          <p:cNvPicPr>
            <a:picLocks noChangeAspect="1"/>
          </p:cNvPicPr>
          <p:nvPr/>
        </p:nvPicPr>
        <p:blipFill>
          <a:blip r:embed="rId7"/>
          <a:stretch>
            <a:fillRect/>
          </a:stretch>
        </p:blipFill>
        <p:spPr>
          <a:xfrm>
            <a:off x="5005155" y="3758658"/>
            <a:ext cx="1884325" cy="966904"/>
          </a:xfrm>
          <a:prstGeom prst="rect">
            <a:avLst/>
          </a:prstGeom>
        </p:spPr>
      </p:pic>
      <p:pic>
        <p:nvPicPr>
          <p:cNvPr id="13" name="Picture 12" descr="A blue and black logo&#10;&#10;Description automatically generated">
            <a:extLst>
              <a:ext uri="{FF2B5EF4-FFF2-40B4-BE49-F238E27FC236}">
                <a16:creationId xmlns:a16="http://schemas.microsoft.com/office/drawing/2014/main" id="{5B89142C-448D-335F-730D-0AC84B3031AC}"/>
              </a:ext>
            </a:extLst>
          </p:cNvPr>
          <p:cNvPicPr>
            <a:picLocks noChangeAspect="1"/>
          </p:cNvPicPr>
          <p:nvPr/>
        </p:nvPicPr>
        <p:blipFill>
          <a:blip r:embed="rId8"/>
          <a:stretch>
            <a:fillRect/>
          </a:stretch>
        </p:blipFill>
        <p:spPr>
          <a:xfrm>
            <a:off x="437803" y="2025572"/>
            <a:ext cx="2797098" cy="1186173"/>
          </a:xfrm>
          <a:prstGeom prst="rect">
            <a:avLst/>
          </a:prstGeom>
        </p:spPr>
      </p:pic>
      <p:pic>
        <p:nvPicPr>
          <p:cNvPr id="14" name="Picture 13" descr="A blue and white logo&#10;&#10;Description automatically generated">
            <a:extLst>
              <a:ext uri="{FF2B5EF4-FFF2-40B4-BE49-F238E27FC236}">
                <a16:creationId xmlns:a16="http://schemas.microsoft.com/office/drawing/2014/main" id="{91E35612-9140-30F3-C2B5-BFFCDF00C6D8}"/>
              </a:ext>
            </a:extLst>
          </p:cNvPr>
          <p:cNvPicPr>
            <a:picLocks noChangeAspect="1"/>
          </p:cNvPicPr>
          <p:nvPr/>
        </p:nvPicPr>
        <p:blipFill>
          <a:blip r:embed="rId9"/>
          <a:stretch>
            <a:fillRect/>
          </a:stretch>
        </p:blipFill>
        <p:spPr>
          <a:xfrm>
            <a:off x="7499194" y="5326939"/>
            <a:ext cx="2276708" cy="1203591"/>
          </a:xfrm>
          <a:prstGeom prst="rect">
            <a:avLst/>
          </a:prstGeom>
        </p:spPr>
      </p:pic>
      <p:pic>
        <p:nvPicPr>
          <p:cNvPr id="15" name="Picture 14" descr="A logo with black and orange letters&#10;&#10;Description automatically generated">
            <a:extLst>
              <a:ext uri="{FF2B5EF4-FFF2-40B4-BE49-F238E27FC236}">
                <a16:creationId xmlns:a16="http://schemas.microsoft.com/office/drawing/2014/main" id="{8A9D8959-AE7F-E012-D586-B277702DFBEB}"/>
              </a:ext>
            </a:extLst>
          </p:cNvPr>
          <p:cNvPicPr>
            <a:picLocks noChangeAspect="1"/>
          </p:cNvPicPr>
          <p:nvPr/>
        </p:nvPicPr>
        <p:blipFill>
          <a:blip r:embed="rId10"/>
          <a:stretch>
            <a:fillRect/>
          </a:stretch>
        </p:blipFill>
        <p:spPr>
          <a:xfrm>
            <a:off x="4795025" y="2537739"/>
            <a:ext cx="1970049" cy="1215669"/>
          </a:xfrm>
          <a:prstGeom prst="rect">
            <a:avLst/>
          </a:prstGeom>
        </p:spPr>
      </p:pic>
      <p:pic>
        <p:nvPicPr>
          <p:cNvPr id="16" name="Picture 15" descr="A blue letter on a white background&#10;&#10;Description automatically generated">
            <a:extLst>
              <a:ext uri="{FF2B5EF4-FFF2-40B4-BE49-F238E27FC236}">
                <a16:creationId xmlns:a16="http://schemas.microsoft.com/office/drawing/2014/main" id="{59E0D9C4-38CA-55B0-4CE6-290CBD9D146E}"/>
              </a:ext>
            </a:extLst>
          </p:cNvPr>
          <p:cNvPicPr>
            <a:picLocks noChangeAspect="1"/>
          </p:cNvPicPr>
          <p:nvPr/>
        </p:nvPicPr>
        <p:blipFill>
          <a:blip r:embed="rId11"/>
          <a:stretch>
            <a:fillRect/>
          </a:stretch>
        </p:blipFill>
        <p:spPr>
          <a:xfrm>
            <a:off x="1448381" y="3218056"/>
            <a:ext cx="2808946" cy="1081669"/>
          </a:xfrm>
          <a:prstGeom prst="rect">
            <a:avLst/>
          </a:prstGeom>
        </p:spPr>
      </p:pic>
      <p:sp>
        <p:nvSpPr>
          <p:cNvPr id="17" name="TextBox 16">
            <a:extLst>
              <a:ext uri="{FF2B5EF4-FFF2-40B4-BE49-F238E27FC236}">
                <a16:creationId xmlns:a16="http://schemas.microsoft.com/office/drawing/2014/main" id="{263AE2AB-2033-4E59-4A69-E0F2B4A11FBE}"/>
              </a:ext>
            </a:extLst>
          </p:cNvPr>
          <p:cNvSpPr txBox="1"/>
          <p:nvPr/>
        </p:nvSpPr>
        <p:spPr>
          <a:xfrm>
            <a:off x="1041615" y="1220107"/>
            <a:ext cx="57276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u="sng" dirty="0">
                <a:solidFill>
                  <a:srgbClr val="204694"/>
                </a:solidFill>
                <a:latin typeface="Calisto MT"/>
              </a:rPr>
              <a:t>Tools  and  Technologies</a:t>
            </a:r>
          </a:p>
        </p:txBody>
      </p:sp>
    </p:spTree>
    <p:extLst>
      <p:ext uri="{BB962C8B-B14F-4D97-AF65-F5344CB8AC3E}">
        <p14:creationId xmlns:p14="http://schemas.microsoft.com/office/powerpoint/2010/main" val="409253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7681-4C4D-3FE2-73C1-053C721A6E9A}"/>
              </a:ext>
            </a:extLst>
          </p:cNvPr>
          <p:cNvSpPr>
            <a:spLocks noGrp="1"/>
          </p:cNvSpPr>
          <p:nvPr>
            <p:ph type="title"/>
          </p:nvPr>
        </p:nvSpPr>
        <p:spPr>
          <a:xfrm>
            <a:off x="914400" y="3034991"/>
            <a:ext cx="10363200" cy="1187570"/>
          </a:xfrm>
        </p:spPr>
        <p:txBody>
          <a:bodyPr>
            <a:normAutofit/>
          </a:bodyPr>
          <a:lstStyle/>
          <a:p>
            <a:pPr algn="ctr"/>
            <a:r>
              <a:rPr lang="en-GB" sz="6000" b="1" dirty="0">
                <a:solidFill>
                  <a:schemeClr val="tx2">
                    <a:lumMod val="76000"/>
                    <a:lumOff val="24000"/>
                  </a:schemeClr>
                </a:solidFill>
                <a:latin typeface="Calisto MT"/>
              </a:rPr>
              <a:t>Thank YOU</a:t>
            </a:r>
            <a:endParaRPr lang="en-US" sz="6000" b="1" dirty="0">
              <a:solidFill>
                <a:schemeClr val="tx2">
                  <a:lumMod val="76000"/>
                  <a:lumOff val="24000"/>
                </a:schemeClr>
              </a:solidFill>
              <a:latin typeface="Calisto MT"/>
            </a:endParaRPr>
          </a:p>
        </p:txBody>
      </p:sp>
      <p:sp>
        <p:nvSpPr>
          <p:cNvPr id="4" name="Date Placeholder 3">
            <a:extLst>
              <a:ext uri="{FF2B5EF4-FFF2-40B4-BE49-F238E27FC236}">
                <a16:creationId xmlns:a16="http://schemas.microsoft.com/office/drawing/2014/main" id="{8DC24FB8-86CB-8E40-7285-7896084A090B}"/>
              </a:ext>
            </a:extLst>
          </p:cNvPr>
          <p:cNvSpPr>
            <a:spLocks noGrp="1"/>
          </p:cNvSpPr>
          <p:nvPr>
            <p:ph type="dt" sz="half" idx="10"/>
          </p:nvPr>
        </p:nvSpPr>
        <p:spPr/>
        <p:txBody>
          <a:bodyPr/>
          <a:lstStyle/>
          <a:p>
            <a:fld id="{FAEBBFB9-06A1-4DC4-9184-EDF8E47F74BE}" type="datetime1">
              <a:rPr/>
              <a:t>10/13/2024</a:t>
            </a:fld>
            <a:endParaRPr lang="en-US" dirty="0"/>
          </a:p>
        </p:txBody>
      </p:sp>
      <p:sp>
        <p:nvSpPr>
          <p:cNvPr id="5" name="Footer Placeholder 4">
            <a:extLst>
              <a:ext uri="{FF2B5EF4-FFF2-40B4-BE49-F238E27FC236}">
                <a16:creationId xmlns:a16="http://schemas.microsoft.com/office/drawing/2014/main" id="{0ACACC8F-D903-6762-7801-51E4576654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942A641-3827-4BF9-FF83-7C5EC944C424}"/>
              </a:ext>
            </a:extLst>
          </p:cNvPr>
          <p:cNvSpPr>
            <a:spLocks noGrp="1"/>
          </p:cNvSpPr>
          <p:nvPr>
            <p:ph type="sldNum" sz="quarter" idx="12"/>
          </p:nvPr>
        </p:nvSpPr>
        <p:spPr/>
        <p:txBody>
          <a:bodyPr/>
          <a:lstStyle/>
          <a:p>
            <a:fld id="{70C12960-6E85-460F-B6E3-5B82CB31AF3D}" type="slidenum">
              <a:rPr lang="en-US" dirty="0"/>
              <a:t>11</a:t>
            </a:fld>
            <a:endParaRPr lang="en-US" dirty="0"/>
          </a:p>
        </p:txBody>
      </p:sp>
    </p:spTree>
    <p:extLst>
      <p:ext uri="{BB962C8B-B14F-4D97-AF65-F5344CB8AC3E}">
        <p14:creationId xmlns:p14="http://schemas.microsoft.com/office/powerpoint/2010/main" val="2947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22D1-60AD-3FD2-FEC8-45143ACEAC1F}"/>
              </a:ext>
            </a:extLst>
          </p:cNvPr>
          <p:cNvSpPr>
            <a:spLocks noGrp="1"/>
          </p:cNvSpPr>
          <p:nvPr>
            <p:ph type="title"/>
          </p:nvPr>
        </p:nvSpPr>
        <p:spPr>
          <a:xfrm>
            <a:off x="914400" y="1117601"/>
            <a:ext cx="10363200" cy="1187570"/>
          </a:xfrm>
        </p:spPr>
        <p:txBody>
          <a:bodyPr>
            <a:normAutofit/>
          </a:bodyPr>
          <a:lstStyle/>
          <a:p>
            <a:r>
              <a:rPr lang="en-GB" b="1" u="sng" dirty="0">
                <a:solidFill>
                  <a:schemeClr val="tx2">
                    <a:lumMod val="76000"/>
                    <a:lumOff val="24000"/>
                  </a:schemeClr>
                </a:solidFill>
                <a:latin typeface="Calisto MT"/>
                <a:cs typeface="Arial"/>
              </a:rPr>
              <a:t>INTRODUCTION</a:t>
            </a:r>
            <a:endParaRPr lang="en-US" b="1" u="sng" dirty="0">
              <a:solidFill>
                <a:schemeClr val="tx2">
                  <a:lumMod val="76000"/>
                  <a:lumOff val="24000"/>
                </a:schemeClr>
              </a:solidFill>
              <a:latin typeface="Calisto MT"/>
              <a:cs typeface="Arial"/>
            </a:endParaRPr>
          </a:p>
        </p:txBody>
      </p:sp>
      <p:sp>
        <p:nvSpPr>
          <p:cNvPr id="3" name="Content Placeholder 2">
            <a:extLst>
              <a:ext uri="{FF2B5EF4-FFF2-40B4-BE49-F238E27FC236}">
                <a16:creationId xmlns:a16="http://schemas.microsoft.com/office/drawing/2014/main" id="{64BCD953-51FC-64B6-95E4-93D68D01CFA9}"/>
              </a:ext>
            </a:extLst>
          </p:cNvPr>
          <p:cNvSpPr>
            <a:spLocks noGrp="1"/>
          </p:cNvSpPr>
          <p:nvPr>
            <p:ph idx="1"/>
          </p:nvPr>
        </p:nvSpPr>
        <p:spPr>
          <a:xfrm>
            <a:off x="914399" y="2135838"/>
            <a:ext cx="10363200" cy="4235003"/>
          </a:xfrm>
        </p:spPr>
        <p:txBody>
          <a:bodyPr vert="horz" lIns="91440" tIns="45720" rIns="91440" bIns="45720" rtlCol="0" anchor="t">
            <a:normAutofit fontScale="92500" lnSpcReduction="10000"/>
          </a:bodyPr>
          <a:lstStyle/>
          <a:p>
            <a:r>
              <a:rPr lang="en-GB" dirty="0">
                <a:latin typeface="Arial"/>
                <a:ea typeface="+mn-lt"/>
                <a:cs typeface="+mn-lt"/>
              </a:rPr>
              <a:t>Have you ever stared at the ingredients in your kitchen and wondered, 'What can I make with this?' With </a:t>
            </a:r>
            <a:r>
              <a:rPr lang="en-GB" dirty="0" err="1">
                <a:latin typeface="Arial"/>
                <a:ea typeface="+mn-lt"/>
                <a:cs typeface="+mn-lt"/>
              </a:rPr>
              <a:t>InstaPlatter</a:t>
            </a:r>
            <a:r>
              <a:rPr lang="en-GB" dirty="0">
                <a:latin typeface="Arial"/>
                <a:ea typeface="+mn-lt"/>
                <a:cs typeface="+mn-lt"/>
              </a:rPr>
              <a:t>, that question becomes a thing of the past. </a:t>
            </a:r>
            <a:r>
              <a:rPr lang="en-GB" dirty="0" err="1">
                <a:latin typeface="Arial"/>
                <a:ea typeface="+mn-lt"/>
                <a:cs typeface="+mn-lt"/>
              </a:rPr>
              <a:t>InstaPlatter</a:t>
            </a:r>
            <a:r>
              <a:rPr lang="en-GB" dirty="0">
                <a:latin typeface="Arial"/>
                <a:ea typeface="+mn-lt"/>
                <a:cs typeface="+mn-lt"/>
              </a:rPr>
              <a:t> is your smart cooking companion that turns the ingredients you already have into delicious, easy-to-make recipes in just a few clicks.</a:t>
            </a:r>
            <a:endParaRPr lang="en-US" dirty="0">
              <a:latin typeface="Arial"/>
              <a:cs typeface="Arial"/>
            </a:endParaRPr>
          </a:p>
          <a:p>
            <a:r>
              <a:rPr lang="en-GB" dirty="0">
                <a:latin typeface="Arial"/>
                <a:ea typeface="+mn-lt"/>
                <a:cs typeface="+mn-lt"/>
              </a:rPr>
              <a:t>By simply inputting what’s available in your fridge, </a:t>
            </a:r>
            <a:r>
              <a:rPr lang="en-GB" dirty="0" err="1">
                <a:latin typeface="Arial"/>
                <a:ea typeface="+mn-lt"/>
                <a:cs typeface="+mn-lt"/>
              </a:rPr>
              <a:t>InstaPlatter</a:t>
            </a:r>
            <a:r>
              <a:rPr lang="en-GB" dirty="0">
                <a:latin typeface="Arial"/>
                <a:ea typeface="+mn-lt"/>
                <a:cs typeface="+mn-lt"/>
              </a:rPr>
              <a:t> generates a variety of meal ideas, tailored to your ingredients and dietary preferences. Whether you’re trying to reduce food waste, whip up a quick meal, or discover new recipes, </a:t>
            </a:r>
            <a:r>
              <a:rPr lang="en-GB" dirty="0" err="1">
                <a:latin typeface="Arial"/>
                <a:ea typeface="+mn-lt"/>
                <a:cs typeface="+mn-lt"/>
              </a:rPr>
              <a:t>InstaPlatter</a:t>
            </a:r>
            <a:r>
              <a:rPr lang="en-GB" dirty="0">
                <a:latin typeface="Arial"/>
                <a:ea typeface="+mn-lt"/>
                <a:cs typeface="+mn-lt"/>
              </a:rPr>
              <a:t> empowers you to cook creatively, using what you have on hand.</a:t>
            </a:r>
            <a:endParaRPr lang="en-GB" dirty="0">
              <a:latin typeface="Arial"/>
              <a:cs typeface="Arial"/>
            </a:endParaRPr>
          </a:p>
          <a:p>
            <a:r>
              <a:rPr lang="en-GB" dirty="0" err="1">
                <a:latin typeface="Arial"/>
                <a:ea typeface="+mn-lt"/>
                <a:cs typeface="+mn-lt"/>
              </a:rPr>
              <a:t>InstaPlatter</a:t>
            </a:r>
            <a:r>
              <a:rPr lang="en-GB" dirty="0">
                <a:latin typeface="Arial"/>
                <a:ea typeface="+mn-lt"/>
                <a:cs typeface="+mn-lt"/>
              </a:rPr>
              <a:t> simplifies the decision-making process in the kitchen, offering personalized recipe suggestions to suit your taste and ingredient availability. No more last minute trips to the grocery store, just great meals, instantly. Welcome to a new era of smart cooking with </a:t>
            </a:r>
            <a:r>
              <a:rPr lang="en-GB" dirty="0" err="1">
                <a:latin typeface="Arial"/>
                <a:ea typeface="+mn-lt"/>
                <a:cs typeface="+mn-lt"/>
              </a:rPr>
              <a:t>InstaPlatter</a:t>
            </a:r>
            <a:r>
              <a:rPr lang="en-GB" dirty="0">
                <a:latin typeface="Arial"/>
                <a:ea typeface="+mn-lt"/>
                <a:cs typeface="+mn-lt"/>
              </a:rPr>
              <a:t>!</a:t>
            </a:r>
            <a:endParaRPr lang="en-GB" dirty="0">
              <a:latin typeface="Arial"/>
            </a:endParaRPr>
          </a:p>
        </p:txBody>
      </p:sp>
      <p:sp>
        <p:nvSpPr>
          <p:cNvPr id="4" name="Date Placeholder 3">
            <a:extLst>
              <a:ext uri="{FF2B5EF4-FFF2-40B4-BE49-F238E27FC236}">
                <a16:creationId xmlns:a16="http://schemas.microsoft.com/office/drawing/2014/main" id="{52311B0B-C038-4330-4984-FBDF23C61E35}"/>
              </a:ext>
            </a:extLst>
          </p:cNvPr>
          <p:cNvSpPr>
            <a:spLocks noGrp="1"/>
          </p:cNvSpPr>
          <p:nvPr>
            <p:ph type="dt" sz="half" idx="10"/>
          </p:nvPr>
        </p:nvSpPr>
        <p:spPr/>
        <p:txBody>
          <a:bodyPr/>
          <a:lstStyle/>
          <a:p>
            <a:fld id="{D15FBA20-714C-4256-A7DF-E8EF1A1E595C}" type="datetime1">
              <a:rPr/>
              <a:t>10/13/2024</a:t>
            </a:fld>
            <a:endParaRPr lang="en-US" dirty="0"/>
          </a:p>
        </p:txBody>
      </p:sp>
      <p:sp>
        <p:nvSpPr>
          <p:cNvPr id="5" name="Footer Placeholder 4">
            <a:extLst>
              <a:ext uri="{FF2B5EF4-FFF2-40B4-BE49-F238E27FC236}">
                <a16:creationId xmlns:a16="http://schemas.microsoft.com/office/drawing/2014/main" id="{5DDEF9C2-129F-0A4D-69DF-66288935898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D9F597-D8A2-F7B6-3E8C-F3D99385E740}"/>
              </a:ext>
            </a:extLst>
          </p:cNvPr>
          <p:cNvSpPr>
            <a:spLocks noGrp="1"/>
          </p:cNvSpPr>
          <p:nvPr>
            <p:ph type="sldNum" sz="quarter" idx="12"/>
          </p:nvPr>
        </p:nvSpPr>
        <p:spPr/>
        <p:txBody>
          <a:bodyPr/>
          <a:lstStyle/>
          <a:p>
            <a:fld id="{70C12960-6E85-460F-B6E3-5B82CB31AF3D}" type="slidenum">
              <a:rPr lang="en-US" dirty="0"/>
              <a:t>2</a:t>
            </a:fld>
            <a:endParaRPr lang="en-US" dirty="0"/>
          </a:p>
        </p:txBody>
      </p:sp>
      <p:pic>
        <p:nvPicPr>
          <p:cNvPr id="12" name="Graphic 11" descr="Teacher outline">
            <a:extLst>
              <a:ext uri="{FF2B5EF4-FFF2-40B4-BE49-F238E27FC236}">
                <a16:creationId xmlns:a16="http://schemas.microsoft.com/office/drawing/2014/main" id="{26796278-FAA8-C4FD-8163-04FFEB5250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73027" y="1707730"/>
            <a:ext cx="6449981" cy="5013745"/>
          </a:xfrm>
          <a:prstGeom prst="rect">
            <a:avLst/>
          </a:prstGeom>
        </p:spPr>
      </p:pic>
    </p:spTree>
    <p:extLst>
      <p:ext uri="{BB962C8B-B14F-4D97-AF65-F5344CB8AC3E}">
        <p14:creationId xmlns:p14="http://schemas.microsoft.com/office/powerpoint/2010/main" val="11982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1861-245C-2A39-F8F0-7D215CE6F44F}"/>
              </a:ext>
            </a:extLst>
          </p:cNvPr>
          <p:cNvSpPr>
            <a:spLocks noGrp="1"/>
          </p:cNvSpPr>
          <p:nvPr>
            <p:ph type="title"/>
          </p:nvPr>
        </p:nvSpPr>
        <p:spPr/>
        <p:txBody>
          <a:bodyPr>
            <a:normAutofit/>
          </a:bodyPr>
          <a:lstStyle/>
          <a:p>
            <a:r>
              <a:rPr lang="en-GB" b="1" u="sng" dirty="0">
                <a:solidFill>
                  <a:schemeClr val="tx2">
                    <a:lumMod val="76000"/>
                    <a:lumOff val="24000"/>
                  </a:schemeClr>
                </a:solidFill>
                <a:latin typeface="Calisto MT"/>
              </a:rPr>
              <a:t>Team 7</a:t>
            </a:r>
            <a:endParaRPr lang="en-US" b="1" u="sng">
              <a:solidFill>
                <a:schemeClr val="tx2">
                  <a:lumMod val="76000"/>
                  <a:lumOff val="24000"/>
                </a:schemeClr>
              </a:solidFill>
            </a:endParaRPr>
          </a:p>
        </p:txBody>
      </p:sp>
      <p:sp>
        <p:nvSpPr>
          <p:cNvPr id="3" name="Content Placeholder 2">
            <a:extLst>
              <a:ext uri="{FF2B5EF4-FFF2-40B4-BE49-F238E27FC236}">
                <a16:creationId xmlns:a16="http://schemas.microsoft.com/office/drawing/2014/main" id="{A7FA665D-098D-9B9A-4275-9B037E7C510D}"/>
              </a:ext>
            </a:extLst>
          </p:cNvPr>
          <p:cNvSpPr>
            <a:spLocks noGrp="1"/>
          </p:cNvSpPr>
          <p:nvPr>
            <p:ph idx="1"/>
          </p:nvPr>
        </p:nvSpPr>
        <p:spPr>
          <a:xfrm>
            <a:off x="914399" y="2271098"/>
            <a:ext cx="10363200" cy="3382658"/>
          </a:xfrm>
        </p:spPr>
        <p:txBody>
          <a:bodyPr vert="horz" lIns="91440" tIns="45720" rIns="91440" bIns="45720" rtlCol="0" anchor="t">
            <a:normAutofit/>
          </a:bodyPr>
          <a:lstStyle/>
          <a:p>
            <a:endParaRPr lang="en-GB" sz="3000" dirty="0">
              <a:latin typeface="Calisto MT"/>
            </a:endParaRPr>
          </a:p>
          <a:p>
            <a:r>
              <a:rPr lang="en-GB" sz="3000" b="1" dirty="0">
                <a:latin typeface="Calisto MT"/>
              </a:rPr>
              <a:t>MOHAMMED TAQI AHMED IYAAZ</a:t>
            </a:r>
            <a:endParaRPr lang="en-GB" b="1"/>
          </a:p>
          <a:p>
            <a:r>
              <a:rPr lang="en-GB" sz="3000" b="1" dirty="0">
                <a:latin typeface="Calisto MT"/>
                <a:ea typeface="+mn-lt"/>
                <a:cs typeface="+mn-lt"/>
              </a:rPr>
              <a:t>SAI KIRAN NELLURU</a:t>
            </a:r>
          </a:p>
          <a:p>
            <a:r>
              <a:rPr lang="en-GB" sz="3000" b="1" dirty="0">
                <a:latin typeface="Calisto MT"/>
                <a:ea typeface="+mn-lt"/>
                <a:cs typeface="+mn-lt"/>
              </a:rPr>
              <a:t>DESHIK YARLAGADDA</a:t>
            </a:r>
            <a:endParaRPr lang="en-GB" sz="3000" b="1" dirty="0">
              <a:latin typeface="Calisto MT"/>
            </a:endParaRPr>
          </a:p>
          <a:p>
            <a:endParaRPr lang="en-GB" sz="1200" dirty="0"/>
          </a:p>
          <a:p>
            <a:endParaRPr lang="en-GB" sz="1200" dirty="0"/>
          </a:p>
          <a:p>
            <a:endParaRPr lang="en-GB" sz="1200" dirty="0"/>
          </a:p>
        </p:txBody>
      </p:sp>
      <p:sp>
        <p:nvSpPr>
          <p:cNvPr id="4" name="Date Placeholder 3">
            <a:extLst>
              <a:ext uri="{FF2B5EF4-FFF2-40B4-BE49-F238E27FC236}">
                <a16:creationId xmlns:a16="http://schemas.microsoft.com/office/drawing/2014/main" id="{3B7F9611-FFD7-4EFE-DE65-E9B831347AEB}"/>
              </a:ext>
            </a:extLst>
          </p:cNvPr>
          <p:cNvSpPr>
            <a:spLocks noGrp="1"/>
          </p:cNvSpPr>
          <p:nvPr>
            <p:ph type="dt" sz="half" idx="10"/>
          </p:nvPr>
        </p:nvSpPr>
        <p:spPr/>
        <p:txBody>
          <a:bodyPr/>
          <a:lstStyle/>
          <a:p>
            <a:fld id="{CA4129A6-33CB-442B-90F8-D06987279646}" type="datetime1">
              <a:rPr/>
              <a:t>10/13/2024</a:t>
            </a:fld>
            <a:endParaRPr lang="en-US" dirty="0"/>
          </a:p>
        </p:txBody>
      </p:sp>
      <p:sp>
        <p:nvSpPr>
          <p:cNvPr id="5" name="Footer Placeholder 4">
            <a:extLst>
              <a:ext uri="{FF2B5EF4-FFF2-40B4-BE49-F238E27FC236}">
                <a16:creationId xmlns:a16="http://schemas.microsoft.com/office/drawing/2014/main" id="{AD5576F6-FD7E-4D36-DD28-EDEC454418F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4CAC8B2-39E3-8E80-F579-AA03763B887F}"/>
              </a:ext>
            </a:extLst>
          </p:cNvPr>
          <p:cNvSpPr>
            <a:spLocks noGrp="1"/>
          </p:cNvSpPr>
          <p:nvPr>
            <p:ph type="sldNum" sz="quarter" idx="12"/>
          </p:nvPr>
        </p:nvSpPr>
        <p:spPr/>
        <p:txBody>
          <a:bodyPr/>
          <a:lstStyle/>
          <a:p>
            <a:fld id="{70C12960-6E85-460F-B6E3-5B82CB31AF3D}" type="slidenum">
              <a:rPr lang="en-US" dirty="0"/>
              <a:t>3</a:t>
            </a:fld>
            <a:endParaRPr lang="en-US" dirty="0"/>
          </a:p>
        </p:txBody>
      </p:sp>
    </p:spTree>
    <p:extLst>
      <p:ext uri="{BB962C8B-B14F-4D97-AF65-F5344CB8AC3E}">
        <p14:creationId xmlns:p14="http://schemas.microsoft.com/office/powerpoint/2010/main" val="85472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different objects around him&#10;&#10;Description automatically generated">
            <a:extLst>
              <a:ext uri="{FF2B5EF4-FFF2-40B4-BE49-F238E27FC236}">
                <a16:creationId xmlns:a16="http://schemas.microsoft.com/office/drawing/2014/main" id="{B7175A96-8183-0B75-D8B9-231D8F45386E}"/>
              </a:ext>
            </a:extLst>
          </p:cNvPr>
          <p:cNvPicPr>
            <a:picLocks noChangeAspect="1"/>
          </p:cNvPicPr>
          <p:nvPr/>
        </p:nvPicPr>
        <p:blipFill>
          <a:blip r:embed="rId2"/>
          <a:stretch>
            <a:fillRect/>
          </a:stretch>
        </p:blipFill>
        <p:spPr>
          <a:xfrm>
            <a:off x="7980906" y="2097826"/>
            <a:ext cx="4305533" cy="4446546"/>
          </a:xfrm>
          <a:prstGeom prst="rect">
            <a:avLst/>
          </a:prstGeom>
        </p:spPr>
      </p:pic>
      <p:sp>
        <p:nvSpPr>
          <p:cNvPr id="2" name="Title 1">
            <a:extLst>
              <a:ext uri="{FF2B5EF4-FFF2-40B4-BE49-F238E27FC236}">
                <a16:creationId xmlns:a16="http://schemas.microsoft.com/office/drawing/2014/main" id="{23D78763-AFF3-B7F0-A19A-A0125F9EA1AE}"/>
              </a:ext>
            </a:extLst>
          </p:cNvPr>
          <p:cNvSpPr>
            <a:spLocks noGrp="1"/>
          </p:cNvSpPr>
          <p:nvPr>
            <p:ph type="title"/>
          </p:nvPr>
        </p:nvSpPr>
        <p:spPr/>
        <p:txBody>
          <a:bodyPr>
            <a:normAutofit/>
          </a:bodyPr>
          <a:lstStyle/>
          <a:p>
            <a:r>
              <a:rPr lang="en-GB" b="1" u="sng">
                <a:solidFill>
                  <a:schemeClr val="tx2">
                    <a:lumMod val="76000"/>
                    <a:lumOff val="24000"/>
                  </a:schemeClr>
                </a:solidFill>
                <a:latin typeface="Calisto MT"/>
              </a:rPr>
              <a:t>PROBLEM  STATEMENT</a:t>
            </a:r>
          </a:p>
        </p:txBody>
      </p:sp>
      <p:sp>
        <p:nvSpPr>
          <p:cNvPr id="3" name="Content Placeholder 2">
            <a:extLst>
              <a:ext uri="{FF2B5EF4-FFF2-40B4-BE49-F238E27FC236}">
                <a16:creationId xmlns:a16="http://schemas.microsoft.com/office/drawing/2014/main" id="{B0BEA296-466B-2EAA-1C52-17A5F5D5EB77}"/>
              </a:ext>
            </a:extLst>
          </p:cNvPr>
          <p:cNvSpPr>
            <a:spLocks noGrp="1"/>
          </p:cNvSpPr>
          <p:nvPr>
            <p:ph idx="1"/>
          </p:nvPr>
        </p:nvSpPr>
        <p:spPr>
          <a:xfrm>
            <a:off x="914399" y="2410488"/>
            <a:ext cx="7872762" cy="4126072"/>
          </a:xfrm>
        </p:spPr>
        <p:txBody>
          <a:bodyPr vert="horz" lIns="91440" tIns="45720" rIns="91440" bIns="45720" rtlCol="0" anchor="t">
            <a:normAutofit fontScale="92500" lnSpcReduction="10000"/>
          </a:bodyPr>
          <a:lstStyle/>
          <a:p>
            <a:r>
              <a:rPr lang="en-GB" dirty="0">
                <a:latin typeface="Arial"/>
                <a:ea typeface="+mn-lt"/>
                <a:cs typeface="+mn-lt"/>
              </a:rPr>
              <a:t>In today’s fast-paced world, many individuals face the challenge of deciding what to cook based on the ingredients they have available. This often leads to food waste, missed opportunities to make creative dishes, or unnecessary grocery trips. With the vast array of recipes online, users may struggle to find relevant options that match their current pantry.</a:t>
            </a:r>
            <a:endParaRPr lang="en-GB">
              <a:latin typeface="Arial"/>
              <a:cs typeface="Arial"/>
            </a:endParaRPr>
          </a:p>
          <a:p>
            <a:r>
              <a:rPr lang="en-GB" dirty="0">
                <a:latin typeface="Arial"/>
                <a:ea typeface="+mn-lt"/>
                <a:cs typeface="+mn-lt"/>
              </a:rPr>
              <a:t>The goal of this project is to develop a system that recommends recipes based on the ingredients a user already has, reducing food waste and simplifying meal preparation. By entering available ingredients, the system will suggest relevant, easy-to-make, and diverse recipe options, providing users with a practical solution for daily cooking challenges.</a:t>
            </a:r>
            <a:endParaRPr lang="en-GB" dirty="0">
              <a:latin typeface="Arial"/>
            </a:endParaRPr>
          </a:p>
          <a:p>
            <a:endParaRPr lang="en-GB" dirty="0"/>
          </a:p>
        </p:txBody>
      </p:sp>
      <p:sp>
        <p:nvSpPr>
          <p:cNvPr id="4" name="Date Placeholder 3">
            <a:extLst>
              <a:ext uri="{FF2B5EF4-FFF2-40B4-BE49-F238E27FC236}">
                <a16:creationId xmlns:a16="http://schemas.microsoft.com/office/drawing/2014/main" id="{FF3B7349-EC64-738D-B487-76A6924E1E03}"/>
              </a:ext>
            </a:extLst>
          </p:cNvPr>
          <p:cNvSpPr>
            <a:spLocks noGrp="1"/>
          </p:cNvSpPr>
          <p:nvPr>
            <p:ph type="dt" sz="half" idx="10"/>
          </p:nvPr>
        </p:nvSpPr>
        <p:spPr/>
        <p:txBody>
          <a:bodyPr/>
          <a:lstStyle/>
          <a:p>
            <a:fld id="{2E9A68D2-2A1E-4E0E-BB04-C73DFC32F5FF}" type="datetime1">
              <a:rPr/>
              <a:t>10/13/2024</a:t>
            </a:fld>
            <a:endParaRPr lang="en-US" dirty="0"/>
          </a:p>
        </p:txBody>
      </p:sp>
      <p:sp>
        <p:nvSpPr>
          <p:cNvPr id="5" name="Footer Placeholder 4">
            <a:extLst>
              <a:ext uri="{FF2B5EF4-FFF2-40B4-BE49-F238E27FC236}">
                <a16:creationId xmlns:a16="http://schemas.microsoft.com/office/drawing/2014/main" id="{FB833194-17DC-9B7C-DF31-C49E6B9DFA1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2F866CB-5857-FCB8-1D44-0E3B5ABD6A53}"/>
              </a:ext>
            </a:extLst>
          </p:cNvPr>
          <p:cNvSpPr>
            <a:spLocks noGrp="1"/>
          </p:cNvSpPr>
          <p:nvPr>
            <p:ph type="sldNum" sz="quarter" idx="12"/>
          </p:nvPr>
        </p:nvSpPr>
        <p:spPr/>
        <p:txBody>
          <a:bodyPr/>
          <a:lstStyle/>
          <a:p>
            <a:fld id="{70C12960-6E85-460F-B6E3-5B82CB31AF3D}" type="slidenum">
              <a:rPr lang="en-US" dirty="0"/>
              <a:t>4</a:t>
            </a:fld>
            <a:endParaRPr lang="en-US" dirty="0"/>
          </a:p>
        </p:txBody>
      </p:sp>
    </p:spTree>
    <p:extLst>
      <p:ext uri="{BB962C8B-B14F-4D97-AF65-F5344CB8AC3E}">
        <p14:creationId xmlns:p14="http://schemas.microsoft.com/office/powerpoint/2010/main" val="110662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CA9C-98E4-E165-314D-9872EEF1C53F}"/>
              </a:ext>
            </a:extLst>
          </p:cNvPr>
          <p:cNvSpPr>
            <a:spLocks noGrp="1"/>
          </p:cNvSpPr>
          <p:nvPr>
            <p:ph type="title"/>
          </p:nvPr>
        </p:nvSpPr>
        <p:spPr/>
        <p:txBody>
          <a:bodyPr/>
          <a:lstStyle/>
          <a:p>
            <a:r>
              <a:rPr lang="en-GB" b="1" u="sng" dirty="0">
                <a:solidFill>
                  <a:schemeClr val="tx2">
                    <a:lumMod val="76000"/>
                    <a:lumOff val="24000"/>
                  </a:schemeClr>
                </a:solidFill>
                <a:latin typeface="Calisto MT"/>
              </a:rPr>
              <a:t>SOLUTION  AND  IMPLEMENTATION</a:t>
            </a:r>
          </a:p>
        </p:txBody>
      </p:sp>
      <p:sp>
        <p:nvSpPr>
          <p:cNvPr id="3" name="Content Placeholder 2">
            <a:extLst>
              <a:ext uri="{FF2B5EF4-FFF2-40B4-BE49-F238E27FC236}">
                <a16:creationId xmlns:a16="http://schemas.microsoft.com/office/drawing/2014/main" id="{F3004B31-D60C-3848-6632-46C8EDCAEC54}"/>
              </a:ext>
            </a:extLst>
          </p:cNvPr>
          <p:cNvSpPr>
            <a:spLocks noGrp="1"/>
          </p:cNvSpPr>
          <p:nvPr>
            <p:ph idx="1"/>
          </p:nvPr>
        </p:nvSpPr>
        <p:spPr>
          <a:xfrm>
            <a:off x="914399" y="2233928"/>
            <a:ext cx="10363200" cy="4497779"/>
          </a:xfrm>
        </p:spPr>
        <p:txBody>
          <a:bodyPr vert="horz" lIns="91440" tIns="45720" rIns="91440" bIns="45720" rtlCol="0" anchor="t">
            <a:normAutofit fontScale="92500" lnSpcReduction="10000"/>
          </a:bodyPr>
          <a:lstStyle/>
          <a:p>
            <a:pPr marL="0" indent="0">
              <a:buNone/>
            </a:pPr>
            <a:r>
              <a:rPr lang="en-GB" sz="1900" err="1">
                <a:latin typeface="Arial"/>
                <a:ea typeface="+mn-lt"/>
                <a:cs typeface="+mn-lt"/>
              </a:rPr>
              <a:t>InstaPlatter</a:t>
            </a:r>
            <a:r>
              <a:rPr lang="en-GB" sz="1900" dirty="0">
                <a:latin typeface="Arial"/>
                <a:ea typeface="+mn-lt"/>
                <a:cs typeface="+mn-lt"/>
              </a:rPr>
              <a:t> follows the CRISP-DM (Cross-Industry Standard Process for Data Mining) methodology, providing a structured framework to ensure a data-driven and efficient recipe recommendation system. </a:t>
            </a:r>
            <a:endParaRPr lang="en-US"/>
          </a:p>
          <a:p>
            <a:pPr marL="0" indent="0">
              <a:buNone/>
            </a:pPr>
            <a:r>
              <a:rPr lang="en-GB" sz="1900" dirty="0">
                <a:latin typeface="Arial"/>
                <a:ea typeface="+mn-lt"/>
                <a:cs typeface="+mn-lt"/>
              </a:rPr>
              <a:t>This framework enables efficient project execution by breaking down the process into six key phases. </a:t>
            </a:r>
          </a:p>
          <a:p>
            <a:pPr marL="457200" indent="-457200">
              <a:buAutoNum type="arabicPeriod"/>
            </a:pPr>
            <a:r>
              <a:rPr lang="en-GB" sz="1900" dirty="0">
                <a:latin typeface="Arial"/>
                <a:cs typeface="Arial"/>
              </a:rPr>
              <a:t>Business Understanding</a:t>
            </a:r>
          </a:p>
          <a:p>
            <a:pPr marL="457200" indent="-457200">
              <a:buAutoNum type="arabicPeriod"/>
            </a:pPr>
            <a:r>
              <a:rPr lang="en-GB" sz="1900" dirty="0">
                <a:latin typeface="Arial"/>
                <a:cs typeface="Arial"/>
              </a:rPr>
              <a:t>Data Understanding</a:t>
            </a:r>
          </a:p>
          <a:p>
            <a:pPr marL="457200" indent="-457200">
              <a:buAutoNum type="arabicPeriod"/>
            </a:pPr>
            <a:r>
              <a:rPr lang="en-GB" sz="1900" dirty="0">
                <a:latin typeface="Arial"/>
                <a:cs typeface="Arial"/>
              </a:rPr>
              <a:t>Data Preparation</a:t>
            </a:r>
          </a:p>
          <a:p>
            <a:pPr marL="457200" indent="-457200">
              <a:buAutoNum type="arabicPeriod"/>
            </a:pPr>
            <a:r>
              <a:rPr lang="en-GB" sz="1900" dirty="0" err="1">
                <a:latin typeface="Arial"/>
                <a:cs typeface="Arial"/>
              </a:rPr>
              <a:t>Modeling</a:t>
            </a:r>
          </a:p>
          <a:p>
            <a:pPr marL="457200" indent="-457200">
              <a:buAutoNum type="arabicPeriod"/>
            </a:pPr>
            <a:r>
              <a:rPr lang="en-GB" sz="1900" dirty="0">
                <a:latin typeface="Arial"/>
                <a:cs typeface="Arial"/>
              </a:rPr>
              <a:t>Evaluation</a:t>
            </a:r>
          </a:p>
          <a:p>
            <a:pPr marL="457200" indent="-457200">
              <a:buAutoNum type="arabicPeriod"/>
            </a:pPr>
            <a:r>
              <a:rPr lang="en-GB" sz="1900" dirty="0">
                <a:latin typeface="Arial"/>
                <a:cs typeface="Arial"/>
              </a:rPr>
              <a:t>Deployment</a:t>
            </a:r>
          </a:p>
          <a:p>
            <a:pPr marL="457200" indent="-457200">
              <a:buAutoNum type="arabicPeriod"/>
            </a:pPr>
            <a:endParaRPr lang="en-GB" sz="1900" dirty="0">
              <a:latin typeface="Arial"/>
              <a:cs typeface="Arial"/>
            </a:endParaRPr>
          </a:p>
        </p:txBody>
      </p:sp>
      <p:sp>
        <p:nvSpPr>
          <p:cNvPr id="4" name="Date Placeholder 3">
            <a:extLst>
              <a:ext uri="{FF2B5EF4-FFF2-40B4-BE49-F238E27FC236}">
                <a16:creationId xmlns:a16="http://schemas.microsoft.com/office/drawing/2014/main" id="{7BEFC5E3-1398-7DAC-0EA9-16C773ECB08D}"/>
              </a:ext>
            </a:extLst>
          </p:cNvPr>
          <p:cNvSpPr>
            <a:spLocks noGrp="1"/>
          </p:cNvSpPr>
          <p:nvPr>
            <p:ph type="dt" sz="half" idx="10"/>
          </p:nvPr>
        </p:nvSpPr>
        <p:spPr/>
        <p:txBody>
          <a:bodyPr/>
          <a:lstStyle/>
          <a:p>
            <a:fld id="{C8DE64AE-A513-451D-84CC-26B647C2F30F}" type="datetime1">
              <a:rPr/>
              <a:t>10/13/2024</a:t>
            </a:fld>
            <a:endParaRPr lang="en-US" dirty="0"/>
          </a:p>
        </p:txBody>
      </p:sp>
      <p:sp>
        <p:nvSpPr>
          <p:cNvPr id="5" name="Footer Placeholder 4">
            <a:extLst>
              <a:ext uri="{FF2B5EF4-FFF2-40B4-BE49-F238E27FC236}">
                <a16:creationId xmlns:a16="http://schemas.microsoft.com/office/drawing/2014/main" id="{40034825-B202-FFF5-2177-DD61D3A8D84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358C51F-39D3-F453-DFDC-7B1999A30ABC}"/>
              </a:ext>
            </a:extLst>
          </p:cNvPr>
          <p:cNvSpPr>
            <a:spLocks noGrp="1"/>
          </p:cNvSpPr>
          <p:nvPr>
            <p:ph type="sldNum" sz="quarter" idx="12"/>
          </p:nvPr>
        </p:nvSpPr>
        <p:spPr/>
        <p:txBody>
          <a:bodyPr/>
          <a:lstStyle/>
          <a:p>
            <a:fld id="{70C12960-6E85-460F-B6E3-5B82CB31AF3D}" type="slidenum">
              <a:rPr lang="en-US" dirty="0"/>
              <a:t>5</a:t>
            </a:fld>
            <a:endParaRPr lang="en-US" dirty="0"/>
          </a:p>
        </p:txBody>
      </p:sp>
      <p:pic>
        <p:nvPicPr>
          <p:cNvPr id="8" name="Picture 7" descr="A diagram of data flow&#10;&#10;Description automatically generated">
            <a:extLst>
              <a:ext uri="{FF2B5EF4-FFF2-40B4-BE49-F238E27FC236}">
                <a16:creationId xmlns:a16="http://schemas.microsoft.com/office/drawing/2014/main" id="{83A16767-A15E-3AFD-9E5D-35AE8D838BAF}"/>
              </a:ext>
            </a:extLst>
          </p:cNvPr>
          <p:cNvPicPr>
            <a:picLocks noChangeAspect="1"/>
          </p:cNvPicPr>
          <p:nvPr/>
        </p:nvPicPr>
        <p:blipFill>
          <a:blip r:embed="rId2"/>
          <a:stretch>
            <a:fillRect/>
          </a:stretch>
        </p:blipFill>
        <p:spPr>
          <a:xfrm>
            <a:off x="5073805" y="3906665"/>
            <a:ext cx="6096000" cy="2947595"/>
          </a:xfrm>
          <a:prstGeom prst="rect">
            <a:avLst/>
          </a:prstGeom>
        </p:spPr>
      </p:pic>
    </p:spTree>
    <p:extLst>
      <p:ext uri="{BB962C8B-B14F-4D97-AF65-F5344CB8AC3E}">
        <p14:creationId xmlns:p14="http://schemas.microsoft.com/office/powerpoint/2010/main" val="165332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678F0-D7E8-1201-C5B5-978ABB1AC597}"/>
              </a:ext>
            </a:extLst>
          </p:cNvPr>
          <p:cNvSpPr>
            <a:spLocks noGrp="1"/>
          </p:cNvSpPr>
          <p:nvPr>
            <p:ph idx="1"/>
          </p:nvPr>
        </p:nvSpPr>
        <p:spPr>
          <a:xfrm>
            <a:off x="914399" y="1221025"/>
            <a:ext cx="10363200" cy="5138975"/>
          </a:xfrm>
        </p:spPr>
        <p:txBody>
          <a:bodyPr vert="horz" lIns="91440" tIns="45720" rIns="91440" bIns="45720" rtlCol="0" anchor="t">
            <a:normAutofit lnSpcReduction="10000"/>
          </a:bodyPr>
          <a:lstStyle/>
          <a:p>
            <a:pPr>
              <a:buNone/>
            </a:pPr>
            <a:r>
              <a:rPr lang="en-GB" sz="3200" b="1" u="sng" dirty="0">
                <a:solidFill>
                  <a:schemeClr val="tx2">
                    <a:lumMod val="76000"/>
                    <a:lumOff val="24000"/>
                  </a:schemeClr>
                </a:solidFill>
                <a:latin typeface="Calisto MT"/>
              </a:rPr>
              <a:t>1. Business Understanding</a:t>
            </a:r>
            <a:endParaRPr lang="en-US" sz="3200" u="sng" dirty="0">
              <a:solidFill>
                <a:schemeClr val="tx2">
                  <a:lumMod val="76000"/>
                  <a:lumOff val="24000"/>
                </a:schemeClr>
              </a:solidFill>
              <a:latin typeface="Calisto MT"/>
            </a:endParaRPr>
          </a:p>
          <a:p>
            <a:pPr>
              <a:buFont typeface="Arial"/>
              <a:buChar char="•"/>
            </a:pPr>
            <a:r>
              <a:rPr lang="en-GB" sz="1900" dirty="0">
                <a:latin typeface="Arial"/>
                <a:ea typeface="+mn-lt"/>
                <a:cs typeface="+mn-lt"/>
              </a:rPr>
              <a:t>Objective: Define the project’s goals clearly. In this case, the main goal is to recommend recipes based on available ingredients.</a:t>
            </a:r>
            <a:endParaRPr lang="en-GB" sz="1900" dirty="0">
              <a:latin typeface="Arial"/>
              <a:cs typeface="Arial"/>
            </a:endParaRPr>
          </a:p>
          <a:p>
            <a:pPr>
              <a:buFont typeface="Arial"/>
              <a:buChar char="•"/>
            </a:pPr>
            <a:r>
              <a:rPr lang="en-GB" sz="1900" dirty="0">
                <a:latin typeface="Arial"/>
                <a:ea typeface="+mn-lt"/>
                <a:cs typeface="+mn-lt"/>
              </a:rPr>
              <a:t>Key Questions: What type of recipes are most relevant? Are you optimizing for health, taste, speed of preparation, or something else?</a:t>
            </a:r>
            <a:endParaRPr lang="en-GB" sz="1900" dirty="0">
              <a:latin typeface="Arial"/>
              <a:cs typeface="Arial"/>
            </a:endParaRPr>
          </a:p>
          <a:p>
            <a:pPr>
              <a:buFont typeface="Arial"/>
              <a:buChar char="•"/>
            </a:pPr>
            <a:endParaRPr lang="en-GB" dirty="0">
              <a:solidFill>
                <a:srgbClr val="000000"/>
              </a:solidFill>
              <a:latin typeface="Arial"/>
              <a:cs typeface="Arial"/>
            </a:endParaRPr>
          </a:p>
          <a:p>
            <a:pPr>
              <a:buNone/>
            </a:pPr>
            <a:r>
              <a:rPr lang="en-GB" sz="3200" b="1" u="sng" dirty="0">
                <a:solidFill>
                  <a:schemeClr val="tx2">
                    <a:lumMod val="76000"/>
                    <a:lumOff val="24000"/>
                  </a:schemeClr>
                </a:solidFill>
                <a:latin typeface="Calisto MT"/>
                <a:cs typeface="Arial"/>
              </a:rPr>
              <a:t>2. Data Understanding</a:t>
            </a:r>
            <a:endParaRPr lang="en-GB" sz="3200" u="sng" dirty="0">
              <a:solidFill>
                <a:schemeClr val="tx2">
                  <a:lumMod val="76000"/>
                  <a:lumOff val="24000"/>
                </a:schemeClr>
              </a:solidFill>
              <a:latin typeface="Calisto MT"/>
              <a:cs typeface="Arial"/>
            </a:endParaRPr>
          </a:p>
          <a:p>
            <a:pPr>
              <a:buFont typeface="Arial"/>
              <a:buChar char="•"/>
            </a:pPr>
            <a:r>
              <a:rPr lang="en-GB" sz="1900" dirty="0">
                <a:latin typeface="Arial"/>
                <a:ea typeface="+mn-lt"/>
                <a:cs typeface="+mn-lt"/>
              </a:rPr>
              <a:t>Data Sources: Identify and collect data. For the project, the key data sources might include:</a:t>
            </a:r>
            <a:endParaRPr lang="en-GB" sz="1900" dirty="0">
              <a:latin typeface="Arial"/>
              <a:cs typeface="Arial"/>
            </a:endParaRPr>
          </a:p>
          <a:p>
            <a:pPr marL="779145" lvl="1" indent="-285750">
              <a:buFont typeface="Arial"/>
              <a:buChar char="•"/>
            </a:pPr>
            <a:r>
              <a:rPr lang="en-GB" sz="1900" dirty="0">
                <a:latin typeface="Arial"/>
                <a:ea typeface="+mn-lt"/>
                <a:cs typeface="+mn-lt"/>
              </a:rPr>
              <a:t>Recipe databases.</a:t>
            </a:r>
            <a:endParaRPr lang="en-GB" sz="1900" dirty="0">
              <a:latin typeface="Arial"/>
              <a:cs typeface="Arial"/>
            </a:endParaRPr>
          </a:p>
          <a:p>
            <a:pPr marL="779145" lvl="1" indent="-285750">
              <a:buFont typeface="Arial"/>
              <a:buChar char="•"/>
            </a:pPr>
            <a:r>
              <a:rPr lang="en-GB" sz="1900" dirty="0">
                <a:latin typeface="Arial"/>
                <a:ea typeface="+mn-lt"/>
                <a:cs typeface="+mn-lt"/>
              </a:rPr>
              <a:t>Ingredient substitutions.</a:t>
            </a:r>
            <a:endParaRPr lang="en-GB" sz="1900" dirty="0">
              <a:latin typeface="Arial"/>
              <a:cs typeface="Arial"/>
            </a:endParaRPr>
          </a:p>
          <a:p>
            <a:pPr marL="779145" lvl="1" indent="-285750">
              <a:buFont typeface="Arial"/>
              <a:buChar char="•"/>
            </a:pPr>
            <a:r>
              <a:rPr lang="en-GB" sz="1900" dirty="0">
                <a:latin typeface="Arial"/>
                <a:ea typeface="+mn-lt"/>
                <a:cs typeface="+mn-lt"/>
              </a:rPr>
              <a:t>Nutritional values.</a:t>
            </a:r>
            <a:endParaRPr lang="en-GB" sz="1900" dirty="0">
              <a:latin typeface="Arial"/>
            </a:endParaRPr>
          </a:p>
          <a:p>
            <a:pPr marL="0" indent="0">
              <a:buNone/>
            </a:pPr>
            <a:endParaRPr lang="en-GB" dirty="0"/>
          </a:p>
        </p:txBody>
      </p:sp>
      <p:sp>
        <p:nvSpPr>
          <p:cNvPr id="4" name="Date Placeholder 3">
            <a:extLst>
              <a:ext uri="{FF2B5EF4-FFF2-40B4-BE49-F238E27FC236}">
                <a16:creationId xmlns:a16="http://schemas.microsoft.com/office/drawing/2014/main" id="{C76D532A-CF03-842C-CAA0-53B080384292}"/>
              </a:ext>
            </a:extLst>
          </p:cNvPr>
          <p:cNvSpPr>
            <a:spLocks noGrp="1"/>
          </p:cNvSpPr>
          <p:nvPr>
            <p:ph type="dt" sz="half" idx="10"/>
          </p:nvPr>
        </p:nvSpPr>
        <p:spPr/>
        <p:txBody>
          <a:bodyPr/>
          <a:lstStyle/>
          <a:p>
            <a:fld id="{4AA02E08-D1FB-485C-979C-A006AF0DF72C}" type="datetime1">
              <a:rPr/>
              <a:t>10/13/2024</a:t>
            </a:fld>
            <a:endParaRPr lang="en-US" dirty="0"/>
          </a:p>
        </p:txBody>
      </p:sp>
      <p:sp>
        <p:nvSpPr>
          <p:cNvPr id="5" name="Footer Placeholder 4">
            <a:extLst>
              <a:ext uri="{FF2B5EF4-FFF2-40B4-BE49-F238E27FC236}">
                <a16:creationId xmlns:a16="http://schemas.microsoft.com/office/drawing/2014/main" id="{938640C1-3FE4-3AB3-ED45-CD52476933B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057B1B-8F6A-F1F9-17B2-358F41557E87}"/>
              </a:ext>
            </a:extLst>
          </p:cNvPr>
          <p:cNvSpPr>
            <a:spLocks noGrp="1"/>
          </p:cNvSpPr>
          <p:nvPr>
            <p:ph type="sldNum" sz="quarter" idx="12"/>
          </p:nvPr>
        </p:nvSpPr>
        <p:spPr/>
        <p:txBody>
          <a:bodyPr/>
          <a:lstStyle/>
          <a:p>
            <a:fld id="{70C12960-6E85-460F-B6E3-5B82CB31AF3D}" type="slidenum">
              <a:rPr lang="en-US" dirty="0"/>
              <a:t>6</a:t>
            </a:fld>
            <a:endParaRPr lang="en-US"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9961C248-515C-7376-B2BA-52E618C9EAEE}"/>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7776826" y="602375"/>
            <a:ext cx="3627478" cy="3627478"/>
          </a:xfrm>
          <a:prstGeom prst="rect">
            <a:avLst/>
          </a:prstGeom>
        </p:spPr>
      </p:pic>
      <p:pic>
        <p:nvPicPr>
          <p:cNvPr id="13" name="Picture 12" descr="A magnifying glass and a graph&#10;&#10;Description automatically generated">
            <a:extLst>
              <a:ext uri="{FF2B5EF4-FFF2-40B4-BE49-F238E27FC236}">
                <a16:creationId xmlns:a16="http://schemas.microsoft.com/office/drawing/2014/main" id="{5ED9C776-38F4-3EAA-1097-74EE44C84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656" y="4844214"/>
            <a:ext cx="2174555" cy="1877261"/>
          </a:xfrm>
          <a:prstGeom prst="rect">
            <a:avLst/>
          </a:prstGeom>
        </p:spPr>
      </p:pic>
    </p:spTree>
    <p:extLst>
      <p:ext uri="{BB962C8B-B14F-4D97-AF65-F5344CB8AC3E}">
        <p14:creationId xmlns:p14="http://schemas.microsoft.com/office/powerpoint/2010/main" val="300319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678F0-D7E8-1201-C5B5-978ABB1AC597}"/>
              </a:ext>
            </a:extLst>
          </p:cNvPr>
          <p:cNvSpPr>
            <a:spLocks noGrp="1"/>
          </p:cNvSpPr>
          <p:nvPr>
            <p:ph idx="1"/>
          </p:nvPr>
        </p:nvSpPr>
        <p:spPr>
          <a:xfrm>
            <a:off x="914399" y="1221025"/>
            <a:ext cx="10363200" cy="5308308"/>
          </a:xfrm>
        </p:spPr>
        <p:txBody>
          <a:bodyPr vert="horz" lIns="91440" tIns="45720" rIns="91440" bIns="45720" rtlCol="0" anchor="t">
            <a:normAutofit/>
          </a:bodyPr>
          <a:lstStyle/>
          <a:p>
            <a:pPr>
              <a:buNone/>
            </a:pPr>
            <a:r>
              <a:rPr lang="en-GB" sz="3200" b="1" u="sng" dirty="0">
                <a:solidFill>
                  <a:schemeClr val="tx2">
                    <a:lumMod val="76000"/>
                    <a:lumOff val="24000"/>
                  </a:schemeClr>
                </a:solidFill>
                <a:latin typeface="Calisto MT"/>
              </a:rPr>
              <a:t>3. Data Preparation</a:t>
            </a:r>
            <a:endParaRPr lang="en-US" sz="3200" u="sng" dirty="0">
              <a:solidFill>
                <a:schemeClr val="tx2">
                  <a:lumMod val="76000"/>
                  <a:lumOff val="24000"/>
                </a:schemeClr>
              </a:solidFill>
              <a:latin typeface="Calisto MT"/>
            </a:endParaRPr>
          </a:p>
          <a:p>
            <a:pPr>
              <a:buFont typeface="Arial"/>
              <a:buChar char="•"/>
            </a:pPr>
            <a:r>
              <a:rPr lang="en-GB" sz="1900" dirty="0">
                <a:latin typeface="Arial"/>
                <a:ea typeface="+mn-lt"/>
                <a:cs typeface="+mn-lt"/>
              </a:rPr>
              <a:t>Cleaning &amp; Transformation: The data might come in varied formats, i.e. list of ingredients</a:t>
            </a:r>
            <a:endParaRPr lang="en-GB" sz="1900" dirty="0">
              <a:latin typeface="Arial"/>
              <a:cs typeface="Arial"/>
            </a:endParaRPr>
          </a:p>
          <a:p>
            <a:pPr marL="779145" lvl="1" indent="-285750">
              <a:buFont typeface="Arial"/>
              <a:buChar char="•"/>
            </a:pPr>
            <a:r>
              <a:rPr lang="en-GB" sz="1900" dirty="0">
                <a:latin typeface="Arial"/>
                <a:ea typeface="+mn-lt"/>
                <a:cs typeface="+mn-lt"/>
              </a:rPr>
              <a:t>Normalize ingredient names (example: "tomato" vs. "tomatoes").</a:t>
            </a:r>
            <a:endParaRPr lang="en-GB" sz="1900" dirty="0">
              <a:latin typeface="Arial"/>
              <a:cs typeface="Arial"/>
            </a:endParaRPr>
          </a:p>
          <a:p>
            <a:pPr marL="779145" lvl="1" indent="-285750">
              <a:buFont typeface="Arial"/>
              <a:buChar char="•"/>
            </a:pPr>
            <a:r>
              <a:rPr lang="en-GB" sz="1900" dirty="0">
                <a:latin typeface="Arial"/>
                <a:ea typeface="+mn-lt"/>
                <a:cs typeface="+mn-lt"/>
              </a:rPr>
              <a:t>Handle missing or ambiguous data (example: handling substitutes).</a:t>
            </a:r>
            <a:endParaRPr lang="en-GB" sz="1900" dirty="0">
              <a:latin typeface="Arial"/>
            </a:endParaRPr>
          </a:p>
          <a:p>
            <a:pPr marL="779145" lvl="1" indent="-285750">
              <a:buFont typeface="Arial"/>
              <a:buChar char="•"/>
            </a:pPr>
            <a:endParaRPr lang="en-GB" sz="1900" dirty="0">
              <a:solidFill>
                <a:srgbClr val="000000"/>
              </a:solidFill>
              <a:latin typeface="Arial"/>
            </a:endParaRPr>
          </a:p>
          <a:p>
            <a:pPr>
              <a:buNone/>
            </a:pPr>
            <a:r>
              <a:rPr lang="en-GB" sz="3200" b="1" u="sng" dirty="0">
                <a:solidFill>
                  <a:schemeClr val="tx2">
                    <a:lumMod val="76000"/>
                    <a:lumOff val="24000"/>
                  </a:schemeClr>
                </a:solidFill>
                <a:latin typeface="Calisto MT"/>
              </a:rPr>
              <a:t>4. </a:t>
            </a:r>
            <a:r>
              <a:rPr lang="en-GB" sz="3200" b="1" u="sng" dirty="0" err="1">
                <a:solidFill>
                  <a:schemeClr val="tx2">
                    <a:lumMod val="76000"/>
                    <a:lumOff val="24000"/>
                  </a:schemeClr>
                </a:solidFill>
                <a:latin typeface="Calisto MT"/>
              </a:rPr>
              <a:t>Modeling</a:t>
            </a:r>
            <a:endParaRPr lang="en-GB" sz="3200" b="1" u="sng" dirty="0">
              <a:solidFill>
                <a:schemeClr val="tx2">
                  <a:lumMod val="76000"/>
                  <a:lumOff val="24000"/>
                </a:schemeClr>
              </a:solidFill>
              <a:latin typeface="Calisto MT"/>
            </a:endParaRPr>
          </a:p>
          <a:p>
            <a:pPr>
              <a:buFont typeface="Arial"/>
              <a:buChar char="•"/>
            </a:pPr>
            <a:r>
              <a:rPr lang="en-GB" dirty="0">
                <a:latin typeface="Arial"/>
                <a:ea typeface="+mn-lt"/>
                <a:cs typeface="Arial"/>
              </a:rPr>
              <a:t>Recommendation Algorithms:</a:t>
            </a:r>
            <a:endParaRPr lang="en-GB" dirty="0">
              <a:latin typeface="Arial"/>
              <a:cs typeface="Arial"/>
            </a:endParaRPr>
          </a:p>
          <a:p>
            <a:pPr marL="779145" lvl="1" indent="-285750">
              <a:buFont typeface="Arial"/>
              <a:buChar char="•"/>
            </a:pPr>
            <a:r>
              <a:rPr lang="en-GB" sz="1900" dirty="0">
                <a:latin typeface="Arial"/>
                <a:ea typeface="+mn-lt"/>
                <a:cs typeface="+mn-lt"/>
              </a:rPr>
              <a:t>Content-Based Filtering: This can be used to suggest recipes based on the ingredients entered. It matches similar recipes based on ingredient overlap.</a:t>
            </a:r>
            <a:endParaRPr lang="en-GB" dirty="0">
              <a:latin typeface="Arial"/>
              <a:cs typeface="Arial"/>
            </a:endParaRPr>
          </a:p>
          <a:p>
            <a:pPr marL="779145" lvl="1" indent="-285750">
              <a:buFont typeface="Arial"/>
              <a:buChar char="•"/>
            </a:pPr>
            <a:r>
              <a:rPr lang="en-GB" sz="1900" dirty="0">
                <a:latin typeface="Arial"/>
                <a:ea typeface="+mn-lt"/>
                <a:cs typeface="+mn-lt"/>
              </a:rPr>
              <a:t>Natural Language Processing (NLP): If you use recipe text data, NLP could be used to understand and categorize recipe instructions and ingredients.</a:t>
            </a:r>
            <a:endParaRPr lang="en-GB" b="1" dirty="0">
              <a:latin typeface="Arial"/>
              <a:cs typeface="Arial"/>
            </a:endParaRPr>
          </a:p>
          <a:p>
            <a:pPr>
              <a:buNone/>
            </a:pPr>
            <a:endParaRPr lang="en-GB" sz="1900" dirty="0">
              <a:latin typeface="Arial"/>
              <a:cs typeface="Arial"/>
            </a:endParaRPr>
          </a:p>
          <a:p>
            <a:pPr marL="0" indent="0">
              <a:buNone/>
            </a:pPr>
            <a:endParaRPr lang="en-GB" dirty="0"/>
          </a:p>
        </p:txBody>
      </p:sp>
      <p:sp>
        <p:nvSpPr>
          <p:cNvPr id="4" name="Date Placeholder 3">
            <a:extLst>
              <a:ext uri="{FF2B5EF4-FFF2-40B4-BE49-F238E27FC236}">
                <a16:creationId xmlns:a16="http://schemas.microsoft.com/office/drawing/2014/main" id="{C76D532A-CF03-842C-CAA0-53B080384292}"/>
              </a:ext>
            </a:extLst>
          </p:cNvPr>
          <p:cNvSpPr>
            <a:spLocks noGrp="1"/>
          </p:cNvSpPr>
          <p:nvPr>
            <p:ph type="dt" sz="half" idx="10"/>
          </p:nvPr>
        </p:nvSpPr>
        <p:spPr/>
        <p:txBody>
          <a:bodyPr/>
          <a:lstStyle/>
          <a:p>
            <a:fld id="{4AA02E08-D1FB-485C-979C-A006AF0DF72C}" type="datetime1">
              <a:rPr/>
              <a:t>10/13/2024</a:t>
            </a:fld>
            <a:endParaRPr lang="en-US" dirty="0"/>
          </a:p>
        </p:txBody>
      </p:sp>
      <p:sp>
        <p:nvSpPr>
          <p:cNvPr id="5" name="Footer Placeholder 4">
            <a:extLst>
              <a:ext uri="{FF2B5EF4-FFF2-40B4-BE49-F238E27FC236}">
                <a16:creationId xmlns:a16="http://schemas.microsoft.com/office/drawing/2014/main" id="{938640C1-3FE4-3AB3-ED45-CD52476933B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057B1B-8F6A-F1F9-17B2-358F41557E87}"/>
              </a:ext>
            </a:extLst>
          </p:cNvPr>
          <p:cNvSpPr>
            <a:spLocks noGrp="1"/>
          </p:cNvSpPr>
          <p:nvPr>
            <p:ph type="sldNum" sz="quarter" idx="12"/>
          </p:nvPr>
        </p:nvSpPr>
        <p:spPr/>
        <p:txBody>
          <a:bodyPr/>
          <a:lstStyle/>
          <a:p>
            <a:fld id="{70C12960-6E85-460F-B6E3-5B82CB31AF3D}" type="slidenum">
              <a:rPr lang="en-US" dirty="0"/>
              <a:t>7</a:t>
            </a:fld>
            <a:endParaRPr lang="en-US"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6CB6743F-BFAB-8694-BA15-92D9DDEFF18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9182100" y="2278395"/>
            <a:ext cx="2348909" cy="1672218"/>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69657E2F-0C87-59CF-E6C7-5F093138C329}"/>
              </a:ext>
            </a:extLst>
          </p:cNvPr>
          <p:cNvPicPr>
            <a:picLocks noChangeAspect="1"/>
          </p:cNvPicPr>
          <p:nvPr/>
        </p:nvPicPr>
        <p:blipFill>
          <a:blip r:embed="rId3">
            <a:alphaModFix amt="27000"/>
            <a:extLst>
              <a:ext uri="{28A0092B-C50C-407E-A947-70E740481C1C}">
                <a14:useLocalDpi xmlns:a14="http://schemas.microsoft.com/office/drawing/2010/main" val="0"/>
              </a:ext>
            </a:extLst>
          </a:blip>
          <a:stretch>
            <a:fillRect/>
          </a:stretch>
        </p:blipFill>
        <p:spPr>
          <a:xfrm>
            <a:off x="8209430" y="4741283"/>
            <a:ext cx="2201981" cy="2201981"/>
          </a:xfrm>
          <a:prstGeom prst="rect">
            <a:avLst/>
          </a:prstGeom>
        </p:spPr>
      </p:pic>
    </p:spTree>
    <p:extLst>
      <p:ext uri="{BB962C8B-B14F-4D97-AF65-F5344CB8AC3E}">
        <p14:creationId xmlns:p14="http://schemas.microsoft.com/office/powerpoint/2010/main" val="289799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678F0-D7E8-1201-C5B5-978ABB1AC597}"/>
              </a:ext>
            </a:extLst>
          </p:cNvPr>
          <p:cNvSpPr>
            <a:spLocks noGrp="1"/>
          </p:cNvSpPr>
          <p:nvPr>
            <p:ph idx="1"/>
          </p:nvPr>
        </p:nvSpPr>
        <p:spPr>
          <a:xfrm>
            <a:off x="914399" y="1115192"/>
            <a:ext cx="10363200" cy="5742224"/>
          </a:xfrm>
        </p:spPr>
        <p:txBody>
          <a:bodyPr vert="horz" lIns="91440" tIns="45720" rIns="91440" bIns="45720" rtlCol="0" anchor="t">
            <a:normAutofit/>
          </a:bodyPr>
          <a:lstStyle/>
          <a:p>
            <a:pPr>
              <a:buNone/>
            </a:pPr>
            <a:r>
              <a:rPr lang="en-GB" sz="3200" b="1" u="sng" dirty="0">
                <a:solidFill>
                  <a:schemeClr val="tx2">
                    <a:lumMod val="76000"/>
                    <a:lumOff val="24000"/>
                  </a:schemeClr>
                </a:solidFill>
                <a:latin typeface="Calisto MT"/>
                <a:cs typeface="Arial"/>
              </a:rPr>
              <a:t>5. Evaluation</a:t>
            </a:r>
            <a:endParaRPr lang="en-US" sz="3200" u="sng" dirty="0">
              <a:solidFill>
                <a:schemeClr val="tx2">
                  <a:lumMod val="76000"/>
                  <a:lumOff val="24000"/>
                </a:schemeClr>
              </a:solidFill>
              <a:latin typeface="Calisto MT"/>
              <a:cs typeface="Arial"/>
            </a:endParaRPr>
          </a:p>
          <a:p>
            <a:pPr>
              <a:buFont typeface="Arial"/>
              <a:buChar char="•"/>
            </a:pPr>
            <a:r>
              <a:rPr lang="en-GB" sz="1900" dirty="0">
                <a:latin typeface="Arial"/>
                <a:cs typeface="Arial"/>
              </a:rPr>
              <a:t>Metrics: Evaluate the model’s performance. For this type of recipe recommendation system, metrics might include:</a:t>
            </a:r>
          </a:p>
          <a:p>
            <a:pPr marL="779145" lvl="1" indent="-285750">
              <a:buFont typeface="Arial"/>
              <a:buChar char="•"/>
            </a:pPr>
            <a:r>
              <a:rPr lang="en-GB" sz="1900" dirty="0">
                <a:latin typeface="Arial"/>
                <a:cs typeface="Arial"/>
              </a:rPr>
              <a:t>Accuracy: How well the suggested recipes match the entered ingredients.</a:t>
            </a:r>
          </a:p>
          <a:p>
            <a:pPr marL="779145" lvl="1" indent="-285750">
              <a:buFont typeface="Arial"/>
              <a:buChar char="•"/>
            </a:pPr>
            <a:r>
              <a:rPr lang="en-GB" sz="1900" dirty="0">
                <a:latin typeface="Arial"/>
                <a:cs typeface="Arial"/>
              </a:rPr>
              <a:t>User satisfaction: Feedback from users, like ratings or clicks on recipes.</a:t>
            </a:r>
          </a:p>
          <a:p>
            <a:pPr marL="779145" lvl="1" indent="-285750">
              <a:buFont typeface="Arial"/>
              <a:buChar char="•"/>
            </a:pPr>
            <a:r>
              <a:rPr lang="en-GB" sz="1900" dirty="0">
                <a:latin typeface="Arial"/>
                <a:cs typeface="Arial"/>
              </a:rPr>
              <a:t>Diversity: How varied the recipe suggestions are (so users don’t get the same recipes repeatedly).</a:t>
            </a:r>
            <a:endParaRPr lang="en-US" sz="1900" dirty="0"/>
          </a:p>
          <a:p>
            <a:pPr>
              <a:buNone/>
            </a:pPr>
            <a:r>
              <a:rPr lang="en-GB" sz="3200" b="1" u="sng" dirty="0">
                <a:solidFill>
                  <a:schemeClr val="tx2">
                    <a:lumMod val="76000"/>
                    <a:lumOff val="24000"/>
                  </a:schemeClr>
                </a:solidFill>
                <a:latin typeface="Calisto MT"/>
              </a:rPr>
              <a:t>6. Deployment</a:t>
            </a:r>
            <a:endParaRPr lang="en-GB" sz="3200" u="sng" dirty="0">
              <a:solidFill>
                <a:schemeClr val="tx2">
                  <a:lumMod val="76000"/>
                  <a:lumOff val="24000"/>
                </a:schemeClr>
              </a:solidFill>
              <a:latin typeface="Calisto MT"/>
            </a:endParaRPr>
          </a:p>
          <a:p>
            <a:pPr>
              <a:buFont typeface="Arial"/>
              <a:buChar char="•"/>
            </a:pPr>
            <a:r>
              <a:rPr lang="en-GB" sz="1900" dirty="0">
                <a:latin typeface="Arial"/>
                <a:ea typeface="+mn-lt"/>
                <a:cs typeface="+mn-lt"/>
              </a:rPr>
              <a:t>System Integration: Integrate the recommendation engine into a web application where users input ingredients and receive recipe suggestions.</a:t>
            </a:r>
            <a:endParaRPr lang="en-GB" dirty="0">
              <a:latin typeface="Arial"/>
              <a:cs typeface="Arial"/>
            </a:endParaRPr>
          </a:p>
          <a:p>
            <a:pPr>
              <a:buFont typeface="Arial"/>
              <a:buChar char="•"/>
            </a:pPr>
            <a:r>
              <a:rPr lang="en-GB" sz="1900" dirty="0">
                <a:latin typeface="Arial"/>
                <a:ea typeface="+mn-lt"/>
                <a:cs typeface="+mn-lt"/>
              </a:rPr>
              <a:t>Real-Time Updates: Optionally, you could update recipes dynamically as more data (like new recipes or user preferences) comes in.</a:t>
            </a:r>
            <a:endParaRPr lang="en-GB" dirty="0">
              <a:latin typeface="Arial"/>
              <a:cs typeface="Arial"/>
            </a:endParaRPr>
          </a:p>
          <a:p>
            <a:pPr>
              <a:buNone/>
            </a:pPr>
            <a:endParaRPr lang="en-GB" sz="1900" dirty="0">
              <a:solidFill>
                <a:srgbClr val="000000"/>
              </a:solidFill>
              <a:latin typeface="Arial"/>
              <a:cs typeface="Arial"/>
            </a:endParaRPr>
          </a:p>
        </p:txBody>
      </p:sp>
      <p:sp>
        <p:nvSpPr>
          <p:cNvPr id="4" name="Date Placeholder 3">
            <a:extLst>
              <a:ext uri="{FF2B5EF4-FFF2-40B4-BE49-F238E27FC236}">
                <a16:creationId xmlns:a16="http://schemas.microsoft.com/office/drawing/2014/main" id="{C76D532A-CF03-842C-CAA0-53B080384292}"/>
              </a:ext>
            </a:extLst>
          </p:cNvPr>
          <p:cNvSpPr>
            <a:spLocks noGrp="1"/>
          </p:cNvSpPr>
          <p:nvPr>
            <p:ph type="dt" sz="half" idx="10"/>
          </p:nvPr>
        </p:nvSpPr>
        <p:spPr/>
        <p:txBody>
          <a:bodyPr/>
          <a:lstStyle/>
          <a:p>
            <a:fld id="{4AA02E08-D1FB-485C-979C-A006AF0DF72C}" type="datetime1">
              <a:rPr/>
              <a:t>10/13/2024</a:t>
            </a:fld>
            <a:endParaRPr lang="en-US" dirty="0"/>
          </a:p>
        </p:txBody>
      </p:sp>
      <p:sp>
        <p:nvSpPr>
          <p:cNvPr id="5" name="Footer Placeholder 4">
            <a:extLst>
              <a:ext uri="{FF2B5EF4-FFF2-40B4-BE49-F238E27FC236}">
                <a16:creationId xmlns:a16="http://schemas.microsoft.com/office/drawing/2014/main" id="{938640C1-3FE4-3AB3-ED45-CD52476933B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057B1B-8F6A-F1F9-17B2-358F41557E87}"/>
              </a:ext>
            </a:extLst>
          </p:cNvPr>
          <p:cNvSpPr>
            <a:spLocks noGrp="1"/>
          </p:cNvSpPr>
          <p:nvPr>
            <p:ph type="sldNum" sz="quarter" idx="12"/>
          </p:nvPr>
        </p:nvSpPr>
        <p:spPr/>
        <p:txBody>
          <a:bodyPr/>
          <a:lstStyle/>
          <a:p>
            <a:fld id="{70C12960-6E85-460F-B6E3-5B82CB31AF3D}" type="slidenum">
              <a:rPr lang="en-US" dirty="0"/>
              <a:t>8</a:t>
            </a:fld>
            <a:endParaRPr lang="en-US"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E5D052A-0C0E-129F-94A9-DB88C75B8233}"/>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8556589" y="4371792"/>
            <a:ext cx="2486208" cy="2486208"/>
          </a:xfrm>
          <a:prstGeom prst="rect">
            <a:avLst/>
          </a:prstGeom>
        </p:spPr>
      </p:pic>
      <p:pic>
        <p:nvPicPr>
          <p:cNvPr id="9" name="Picture 8" descr="A clipboard with a magnifying glass and a percent sign&#10;&#10;Description automatically generated">
            <a:extLst>
              <a:ext uri="{FF2B5EF4-FFF2-40B4-BE49-F238E27FC236}">
                <a16:creationId xmlns:a16="http://schemas.microsoft.com/office/drawing/2014/main" id="{9F91293C-8D31-DB55-D639-41D1FCA39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5860" y="2181409"/>
            <a:ext cx="1342842" cy="1342842"/>
          </a:xfrm>
          <a:prstGeom prst="rect">
            <a:avLst/>
          </a:prstGeom>
        </p:spPr>
      </p:pic>
    </p:spTree>
    <p:extLst>
      <p:ext uri="{BB962C8B-B14F-4D97-AF65-F5344CB8AC3E}">
        <p14:creationId xmlns:p14="http://schemas.microsoft.com/office/powerpoint/2010/main" val="276834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0A74-B945-89DE-5A99-47C989A30D7E}"/>
              </a:ext>
            </a:extLst>
          </p:cNvPr>
          <p:cNvSpPr>
            <a:spLocks noGrp="1"/>
          </p:cNvSpPr>
          <p:nvPr>
            <p:ph type="title"/>
          </p:nvPr>
        </p:nvSpPr>
        <p:spPr>
          <a:xfrm>
            <a:off x="914400" y="1371601"/>
            <a:ext cx="10363200" cy="871619"/>
          </a:xfrm>
        </p:spPr>
        <p:txBody>
          <a:bodyPr/>
          <a:lstStyle/>
          <a:p>
            <a:r>
              <a:rPr lang="en-GB" b="1" u="sng" dirty="0">
                <a:solidFill>
                  <a:schemeClr val="tx2">
                    <a:lumMod val="76000"/>
                    <a:lumOff val="24000"/>
                  </a:schemeClr>
                </a:solidFill>
                <a:latin typeface="Calisto MT"/>
              </a:rPr>
              <a:t>Tools  and  Technologies</a:t>
            </a:r>
          </a:p>
        </p:txBody>
      </p:sp>
      <p:sp>
        <p:nvSpPr>
          <p:cNvPr id="3" name="Content Placeholder 2">
            <a:extLst>
              <a:ext uri="{FF2B5EF4-FFF2-40B4-BE49-F238E27FC236}">
                <a16:creationId xmlns:a16="http://schemas.microsoft.com/office/drawing/2014/main" id="{3D1889A4-2947-F657-9881-ED3CA7EE958D}"/>
              </a:ext>
            </a:extLst>
          </p:cNvPr>
          <p:cNvSpPr>
            <a:spLocks noGrp="1"/>
          </p:cNvSpPr>
          <p:nvPr>
            <p:ph idx="1"/>
          </p:nvPr>
        </p:nvSpPr>
        <p:spPr>
          <a:xfrm>
            <a:off x="914399" y="2233928"/>
            <a:ext cx="10363200" cy="4730096"/>
          </a:xfrm>
        </p:spPr>
        <p:txBody>
          <a:bodyPr vert="horz" lIns="91440" tIns="45720" rIns="91440" bIns="45720" rtlCol="0" anchor="t">
            <a:normAutofit/>
          </a:bodyPr>
          <a:lstStyle/>
          <a:p>
            <a:pPr marL="342900" indent="-342900"/>
            <a:r>
              <a:rPr lang="en-GB" b="1">
                <a:latin typeface="Arial"/>
                <a:ea typeface="+mn-lt"/>
                <a:cs typeface="+mn-lt"/>
              </a:rPr>
              <a:t> Extract</a:t>
            </a:r>
            <a:r>
              <a:rPr lang="en-GB" dirty="0">
                <a:latin typeface="Arial"/>
                <a:ea typeface="+mn-lt"/>
                <a:cs typeface="+mn-lt"/>
              </a:rPr>
              <a:t>:</a:t>
            </a:r>
            <a:endParaRPr lang="en-GB" dirty="0">
              <a:latin typeface="Arial"/>
              <a:cs typeface="Arial"/>
            </a:endParaRPr>
          </a:p>
          <a:p>
            <a:pPr marL="493395" lvl="1"/>
            <a:r>
              <a:rPr lang="en-GB" dirty="0">
                <a:latin typeface="Arial"/>
                <a:ea typeface="+mn-lt"/>
                <a:cs typeface="+mn-lt"/>
              </a:rPr>
              <a:t>APIs: Open Recipe APIs, </a:t>
            </a:r>
            <a:r>
              <a:rPr lang="en-GB" err="1">
                <a:latin typeface="Arial"/>
                <a:ea typeface="+mn-lt"/>
                <a:cs typeface="+mn-lt"/>
              </a:rPr>
              <a:t>FoodData</a:t>
            </a:r>
            <a:r>
              <a:rPr lang="en-GB" dirty="0">
                <a:latin typeface="Arial"/>
                <a:ea typeface="+mn-lt"/>
                <a:cs typeface="+mn-lt"/>
              </a:rPr>
              <a:t> Central, </a:t>
            </a:r>
            <a:r>
              <a:rPr lang="en-GB" err="1">
                <a:latin typeface="Arial"/>
                <a:ea typeface="+mn-lt"/>
                <a:cs typeface="+mn-lt"/>
              </a:rPr>
              <a:t>Spoonacular</a:t>
            </a:r>
            <a:r>
              <a:rPr lang="en-GB" dirty="0">
                <a:latin typeface="Arial"/>
                <a:ea typeface="+mn-lt"/>
                <a:cs typeface="+mn-lt"/>
              </a:rPr>
              <a:t>, etc.</a:t>
            </a:r>
            <a:endParaRPr lang="en-GB">
              <a:latin typeface="Arial"/>
              <a:cs typeface="Arial"/>
            </a:endParaRPr>
          </a:p>
          <a:p>
            <a:pPr marL="493395" lvl="1"/>
            <a:r>
              <a:rPr lang="en-GB" dirty="0">
                <a:latin typeface="Arial"/>
                <a:ea typeface="+mn-lt"/>
                <a:cs typeface="+mn-lt"/>
              </a:rPr>
              <a:t>Web scraping tools: </a:t>
            </a:r>
            <a:r>
              <a:rPr lang="en-GB" err="1">
                <a:latin typeface="Arial"/>
                <a:ea typeface="+mn-lt"/>
                <a:cs typeface="+mn-lt"/>
              </a:rPr>
              <a:t>BeautifulSoup</a:t>
            </a:r>
            <a:r>
              <a:rPr lang="en-GB" dirty="0">
                <a:latin typeface="Arial"/>
                <a:ea typeface="+mn-lt"/>
                <a:cs typeface="+mn-lt"/>
              </a:rPr>
              <a:t>, Scrapy.</a:t>
            </a:r>
            <a:endParaRPr lang="en-GB" dirty="0">
              <a:latin typeface="Arial"/>
              <a:cs typeface="Arial"/>
            </a:endParaRPr>
          </a:p>
          <a:p>
            <a:r>
              <a:rPr lang="en-GB" b="1" dirty="0">
                <a:latin typeface="Arial"/>
                <a:ea typeface="+mn-lt"/>
                <a:cs typeface="+mn-lt"/>
              </a:rPr>
              <a:t>Transform</a:t>
            </a:r>
            <a:r>
              <a:rPr lang="en-GB" dirty="0">
                <a:latin typeface="Arial"/>
                <a:ea typeface="+mn-lt"/>
                <a:cs typeface="+mn-lt"/>
              </a:rPr>
              <a:t>:</a:t>
            </a:r>
            <a:endParaRPr lang="en-GB">
              <a:latin typeface="Arial"/>
              <a:cs typeface="Arial"/>
            </a:endParaRPr>
          </a:p>
          <a:p>
            <a:pPr marL="493395" lvl="1"/>
            <a:r>
              <a:rPr lang="en-GB" dirty="0">
                <a:latin typeface="Arial"/>
                <a:ea typeface="+mn-lt"/>
                <a:cs typeface="+mn-lt"/>
              </a:rPr>
              <a:t>Pandas (for data manipulation), </a:t>
            </a:r>
            <a:r>
              <a:rPr lang="en-GB" err="1">
                <a:latin typeface="Arial"/>
                <a:ea typeface="+mn-lt"/>
                <a:cs typeface="+mn-lt"/>
              </a:rPr>
              <a:t>Dask</a:t>
            </a:r>
            <a:r>
              <a:rPr lang="en-GB" dirty="0">
                <a:latin typeface="Arial"/>
                <a:ea typeface="+mn-lt"/>
                <a:cs typeface="+mn-lt"/>
              </a:rPr>
              <a:t> (for larger datasets), </a:t>
            </a:r>
            <a:r>
              <a:rPr lang="en-GB" err="1">
                <a:latin typeface="Arial"/>
                <a:ea typeface="+mn-lt"/>
                <a:cs typeface="+mn-lt"/>
              </a:rPr>
              <a:t>PySpark</a:t>
            </a:r>
            <a:r>
              <a:rPr lang="en-GB" dirty="0">
                <a:latin typeface="Arial"/>
                <a:ea typeface="+mn-lt"/>
                <a:cs typeface="+mn-lt"/>
              </a:rPr>
              <a:t> (for distributed data processing).</a:t>
            </a:r>
            <a:endParaRPr lang="en-GB">
              <a:latin typeface="Arial"/>
              <a:cs typeface="Arial"/>
            </a:endParaRPr>
          </a:p>
          <a:p>
            <a:pPr marL="493395" lvl="1"/>
            <a:r>
              <a:rPr lang="en-GB" dirty="0">
                <a:latin typeface="Arial"/>
                <a:ea typeface="+mn-lt"/>
                <a:cs typeface="+mn-lt"/>
              </a:rPr>
              <a:t>NLP libraries: NLTK, </a:t>
            </a:r>
            <a:r>
              <a:rPr lang="en-GB" err="1">
                <a:latin typeface="Arial"/>
                <a:ea typeface="+mn-lt"/>
                <a:cs typeface="+mn-lt"/>
              </a:rPr>
              <a:t>spaCy</a:t>
            </a:r>
            <a:r>
              <a:rPr lang="en-GB" dirty="0">
                <a:latin typeface="Arial"/>
                <a:ea typeface="+mn-lt"/>
                <a:cs typeface="+mn-lt"/>
              </a:rPr>
              <a:t> for processing text data in recipes.</a:t>
            </a:r>
            <a:endParaRPr lang="en-GB">
              <a:latin typeface="Arial"/>
              <a:cs typeface="Arial"/>
            </a:endParaRPr>
          </a:p>
          <a:p>
            <a:r>
              <a:rPr lang="en-GB" b="1" dirty="0">
                <a:latin typeface="Arial"/>
                <a:ea typeface="+mn-lt"/>
                <a:cs typeface="+mn-lt"/>
              </a:rPr>
              <a:t>Load</a:t>
            </a:r>
            <a:r>
              <a:rPr lang="en-GB" dirty="0">
                <a:latin typeface="Arial"/>
                <a:ea typeface="+mn-lt"/>
                <a:cs typeface="+mn-lt"/>
              </a:rPr>
              <a:t>:</a:t>
            </a:r>
            <a:endParaRPr lang="en-GB">
              <a:latin typeface="Arial"/>
              <a:cs typeface="Arial"/>
            </a:endParaRPr>
          </a:p>
          <a:p>
            <a:pPr marL="493395" lvl="1"/>
            <a:r>
              <a:rPr lang="en-GB" dirty="0">
                <a:latin typeface="Arial"/>
                <a:ea typeface="+mn-lt"/>
                <a:cs typeface="+mn-lt"/>
              </a:rPr>
              <a:t>Databases: PostgreSQL, MySQL for structured data; MongoDB for unstructured data.</a:t>
            </a:r>
            <a:endParaRPr lang="en-GB" dirty="0">
              <a:latin typeface="Arial"/>
              <a:cs typeface="Arial"/>
            </a:endParaRPr>
          </a:p>
          <a:p>
            <a:pPr marL="493395" lvl="1"/>
            <a:r>
              <a:rPr lang="en-GB" dirty="0">
                <a:latin typeface="Arial"/>
                <a:ea typeface="+mn-lt"/>
                <a:cs typeface="+mn-lt"/>
              </a:rPr>
              <a:t>Cloud Solutions: AWS RDS, Google Cloud </a:t>
            </a:r>
            <a:r>
              <a:rPr lang="en-GB" err="1">
                <a:latin typeface="Arial"/>
                <a:ea typeface="+mn-lt"/>
                <a:cs typeface="+mn-lt"/>
              </a:rPr>
              <a:t>BigQuery</a:t>
            </a:r>
            <a:r>
              <a:rPr lang="en-GB" dirty="0">
                <a:latin typeface="Arial"/>
                <a:ea typeface="+mn-lt"/>
                <a:cs typeface="+mn-lt"/>
              </a:rPr>
              <a:t> for large-scale data storage.</a:t>
            </a:r>
            <a:endParaRPr lang="en-GB" dirty="0">
              <a:latin typeface="Arial"/>
            </a:endParaRPr>
          </a:p>
          <a:p>
            <a:endParaRPr lang="en-GB" dirty="0"/>
          </a:p>
        </p:txBody>
      </p:sp>
      <p:sp>
        <p:nvSpPr>
          <p:cNvPr id="4" name="Date Placeholder 3">
            <a:extLst>
              <a:ext uri="{FF2B5EF4-FFF2-40B4-BE49-F238E27FC236}">
                <a16:creationId xmlns:a16="http://schemas.microsoft.com/office/drawing/2014/main" id="{025A08F2-1BAA-0A91-D80A-EF68CE5043FD}"/>
              </a:ext>
            </a:extLst>
          </p:cNvPr>
          <p:cNvSpPr>
            <a:spLocks noGrp="1"/>
          </p:cNvSpPr>
          <p:nvPr>
            <p:ph type="dt" sz="half" idx="10"/>
          </p:nvPr>
        </p:nvSpPr>
        <p:spPr/>
        <p:txBody>
          <a:bodyPr/>
          <a:lstStyle/>
          <a:p>
            <a:fld id="{298F0340-0204-4A80-8880-C4622C03333F}" type="datetime1">
              <a:rPr/>
              <a:t>10/13/2024</a:t>
            </a:fld>
            <a:endParaRPr lang="en-US" dirty="0"/>
          </a:p>
        </p:txBody>
      </p:sp>
      <p:sp>
        <p:nvSpPr>
          <p:cNvPr id="5" name="Footer Placeholder 4">
            <a:extLst>
              <a:ext uri="{FF2B5EF4-FFF2-40B4-BE49-F238E27FC236}">
                <a16:creationId xmlns:a16="http://schemas.microsoft.com/office/drawing/2014/main" id="{96BD0A83-DB1A-5925-282F-BAD2935BAFE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DBA19DA-1B6E-5A2A-DF25-0434EC4B698A}"/>
              </a:ext>
            </a:extLst>
          </p:cNvPr>
          <p:cNvSpPr>
            <a:spLocks noGrp="1"/>
          </p:cNvSpPr>
          <p:nvPr>
            <p:ph type="sldNum" sz="quarter" idx="12"/>
          </p:nvPr>
        </p:nvSpPr>
        <p:spPr/>
        <p:txBody>
          <a:bodyPr/>
          <a:lstStyle/>
          <a:p>
            <a:fld id="{70C12960-6E85-460F-B6E3-5B82CB31AF3D}" type="slidenum">
              <a:rPr lang="en-US" dirty="0"/>
              <a:t>9</a:t>
            </a:fld>
            <a:endParaRPr lang="en-US" dirty="0"/>
          </a:p>
        </p:txBody>
      </p:sp>
    </p:spTree>
    <p:extLst>
      <p:ext uri="{BB962C8B-B14F-4D97-AF65-F5344CB8AC3E}">
        <p14:creationId xmlns:p14="http://schemas.microsoft.com/office/powerpoint/2010/main" val="4265564424"/>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TotalTime>36</TotalTime>
  <Words>797</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Calisto MT</vt:lpstr>
      <vt:lpstr>Grandview Display</vt:lpstr>
      <vt:lpstr>DashVTI</vt:lpstr>
      <vt:lpstr>InstaPlatter</vt:lpstr>
      <vt:lpstr>INTRODUCTION</vt:lpstr>
      <vt:lpstr>Team 7</vt:lpstr>
      <vt:lpstr>PROBLEM  STATEMENT</vt:lpstr>
      <vt:lpstr>SOLUTION  AND  IMPLEMENTATION</vt:lpstr>
      <vt:lpstr>PowerPoint Presentation</vt:lpstr>
      <vt:lpstr>PowerPoint Presentation</vt:lpstr>
      <vt:lpstr>PowerPoint Presentation</vt:lpstr>
      <vt:lpstr>Tools  and  Technologies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taqi najihadi</cp:lastModifiedBy>
  <cp:revision>355</cp:revision>
  <dcterms:created xsi:type="dcterms:W3CDTF">2024-10-13T21:10:41Z</dcterms:created>
  <dcterms:modified xsi:type="dcterms:W3CDTF">2024-10-14T01:07:45Z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