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93"/>
  </p:notesMasterIdLst>
  <p:sldIdLst>
    <p:sldId id="485" r:id="rId3"/>
    <p:sldId id="550" r:id="rId4"/>
    <p:sldId id="509" r:id="rId5"/>
    <p:sldId id="488" r:id="rId6"/>
    <p:sldId id="354" r:id="rId7"/>
    <p:sldId id="534" r:id="rId8"/>
    <p:sldId id="364" r:id="rId9"/>
    <p:sldId id="365" r:id="rId10"/>
    <p:sldId id="371" r:id="rId11"/>
    <p:sldId id="487" r:id="rId12"/>
    <p:sldId id="265" r:id="rId13"/>
    <p:sldId id="270" r:id="rId14"/>
    <p:sldId id="490" r:id="rId15"/>
    <p:sldId id="535" r:id="rId16"/>
    <p:sldId id="309" r:id="rId17"/>
    <p:sldId id="479" r:id="rId18"/>
    <p:sldId id="295" r:id="rId19"/>
    <p:sldId id="551" r:id="rId20"/>
    <p:sldId id="450" r:id="rId21"/>
    <p:sldId id="322" r:id="rId22"/>
    <p:sldId id="434" r:id="rId23"/>
    <p:sldId id="379" r:id="rId24"/>
    <p:sldId id="263" r:id="rId25"/>
    <p:sldId id="336" r:id="rId26"/>
    <p:sldId id="554" r:id="rId27"/>
    <p:sldId id="310" r:id="rId28"/>
    <p:sldId id="428" r:id="rId29"/>
    <p:sldId id="285" r:id="rId30"/>
    <p:sldId id="395" r:id="rId31"/>
    <p:sldId id="315" r:id="rId32"/>
    <p:sldId id="267" r:id="rId33"/>
    <p:sldId id="319" r:id="rId34"/>
    <p:sldId id="555" r:id="rId35"/>
    <p:sldId id="321" r:id="rId36"/>
    <p:sldId id="320" r:id="rId37"/>
    <p:sldId id="537" r:id="rId38"/>
    <p:sldId id="538" r:id="rId39"/>
    <p:sldId id="337" r:id="rId40"/>
    <p:sldId id="556" r:id="rId41"/>
    <p:sldId id="522" r:id="rId42"/>
    <p:sldId id="339" r:id="rId43"/>
    <p:sldId id="557" r:id="rId44"/>
    <p:sldId id="338" r:id="rId45"/>
    <p:sldId id="543" r:id="rId46"/>
    <p:sldId id="512" r:id="rId47"/>
    <p:sldId id="567" r:id="rId48"/>
    <p:sldId id="392" r:id="rId49"/>
    <p:sldId id="323" r:id="rId50"/>
    <p:sldId id="433" r:id="rId51"/>
    <p:sldId id="286" r:id="rId52"/>
    <p:sldId id="544" r:id="rId53"/>
    <p:sldId id="333" r:id="rId54"/>
    <p:sldId id="329" r:id="rId55"/>
    <p:sldId id="472" r:id="rId56"/>
    <p:sldId id="331" r:id="rId57"/>
    <p:sldId id="559" r:id="rId58"/>
    <p:sldId id="330" r:id="rId59"/>
    <p:sldId id="473" r:id="rId60"/>
    <p:sldId id="332" r:id="rId61"/>
    <p:sldId id="519" r:id="rId62"/>
    <p:sldId id="566" r:id="rId63"/>
    <p:sldId id="389" r:id="rId64"/>
    <p:sldId id="390" r:id="rId65"/>
    <p:sldId id="565" r:id="rId66"/>
    <p:sldId id="513" r:id="rId67"/>
    <p:sldId id="393" r:id="rId68"/>
    <p:sldId id="525" r:id="rId69"/>
    <p:sldId id="474" r:id="rId70"/>
    <p:sldId id="517" r:id="rId71"/>
    <p:sldId id="562" r:id="rId72"/>
    <p:sldId id="470" r:id="rId73"/>
    <p:sldId id="478" r:id="rId74"/>
    <p:sldId id="523" r:id="rId75"/>
    <p:sldId id="471" r:id="rId76"/>
    <p:sldId id="526" r:id="rId77"/>
    <p:sldId id="388" r:id="rId78"/>
    <p:sldId id="432" r:id="rId79"/>
    <p:sldId id="451" r:id="rId80"/>
    <p:sldId id="452" r:id="rId81"/>
    <p:sldId id="453" r:id="rId82"/>
    <p:sldId id="549" r:id="rId83"/>
    <p:sldId id="454" r:id="rId84"/>
    <p:sldId id="455" r:id="rId85"/>
    <p:sldId id="563" r:id="rId86"/>
    <p:sldId id="457" r:id="rId87"/>
    <p:sldId id="564" r:id="rId88"/>
    <p:sldId id="545" r:id="rId89"/>
    <p:sldId id="552" r:id="rId90"/>
    <p:sldId id="539" r:id="rId91"/>
    <p:sldId id="284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6" clrIdx="0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1" clrIdx="4"/>
  <p:cmAuthor id="6" name="Microsoft Office User" initials="Office [6]" lastIdx="1" clrIdx="5"/>
  <p:cmAuthor id="7" name="Microsoft Office User" initials="Office [7]" lastIdx="1" clrIdx="6"/>
  <p:cmAuthor id="8" name="Microsoft Office User" initials="Office [8]" lastIdx="1" clrIdx="7"/>
  <p:cmAuthor id="9" name="Microsoft Office User" initials="Office [9]" lastIdx="1" clrIdx="8"/>
  <p:cmAuthor id="10" name="Microsoft Office User" initials="Office [10]" lastIdx="1" clrIdx="9"/>
  <p:cmAuthor id="11" name="Microsoft Office User" initials="Office [11]" lastIdx="1" clrIdx="10"/>
  <p:cmAuthor id="12" name="Microsoft Office User" initials="Office [12]" lastIdx="1" clrIdx="11"/>
  <p:cmAuthor id="13" name="Microsoft Office User" initials="Office [13]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  <p:cmAuthor id="19" name="Microsoft Office User" initials="Office [19]" lastIdx="1" clrIdx="18"/>
  <p:cmAuthor id="20" name="Microsoft Office User" initials="Office [20]" lastIdx="1" clrIdx="19"/>
  <p:cmAuthor id="21" name="Microsoft Office User" initials="Office [21]" lastIdx="1" clrIdx="20"/>
  <p:cmAuthor id="22" name="Walton, Sara Petra" initials="WSP" lastIdx="50" clrIdx="21">
    <p:extLst>
      <p:ext uri="{19B8F6BF-5375-455C-9EA6-DF929625EA0E}">
        <p15:presenceInfo xmlns:p15="http://schemas.microsoft.com/office/powerpoint/2012/main" userId="S::spwalto@sandia.gov::a9e52f3f-1132-4429-b9af-7e63f23020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C9"/>
    <a:srgbClr val="E7FCBF"/>
    <a:srgbClr val="AD9BC8"/>
    <a:srgbClr val="DD8243"/>
    <a:srgbClr val="B85F2A"/>
    <a:srgbClr val="6060FF"/>
    <a:srgbClr val="123DD5"/>
    <a:srgbClr val="C232B3"/>
    <a:srgbClr val="2C70BA"/>
    <a:srgbClr val="B1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7" autoAdjust="0"/>
    <p:restoredTop sz="93265"/>
  </p:normalViewPr>
  <p:slideViewPr>
    <p:cSldViewPr snapToGrid="0">
      <p:cViewPr>
        <p:scale>
          <a:sx n="66" d="100"/>
          <a:sy n="66" d="100"/>
        </p:scale>
        <p:origin x="59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5DC6D-ED59-469D-88D0-9057F3205E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4152-DA21-4479-BA30-7B2CB31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May remove </a:t>
            </a:r>
            <a:r>
              <a:rPr lang="en-US" dirty="0" err="1"/>
              <a:t>pid</a:t>
            </a:r>
            <a:r>
              <a:rPr lang="en-US" dirty="0"/>
              <a:t> from the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5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0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May remove </a:t>
            </a:r>
            <a:r>
              <a:rPr lang="en-US" dirty="0" err="1"/>
              <a:t>pid</a:t>
            </a:r>
            <a:r>
              <a:rPr lang="en-US" dirty="0"/>
              <a:t> from the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F4152-DA21-4479-BA30-7B2CB31DD1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9F2-48A9-D34A-BC9C-5EC0B9869B0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4644-A878-5240-9A7D-370DEFA6A892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9E9F-1F42-AB49-8576-95DD0B95FB7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C5DB-5899-8543-A0BE-C47C10DB2248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5600" y="1008064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185" y="1185863"/>
            <a:ext cx="7192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5025189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2590800"/>
            <a:ext cx="3048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2590800"/>
            <a:ext cx="3889515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4260258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5173653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048" y="4197659"/>
            <a:ext cx="1242485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23D2FF09-D8E8-F347-B236-5309E80E50D7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2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279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517300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430695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6185" y="711359"/>
            <a:ext cx="7192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D5309CDB-7ED9-9442-A2FF-791742C9CFD7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18288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5025189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1456267"/>
            <a:ext cx="3048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1456267"/>
            <a:ext cx="3889515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678173"/>
            <a:ext cx="103632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591568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636998" y="601288"/>
            <a:ext cx="7190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671961C8-AAA0-1E48-A32D-9B21AA5291B9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45601" y="408001"/>
            <a:ext cx="2032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0" y="3369732"/>
            <a:ext cx="12192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7" name="Picture 12" descr="NNSAlogo_Bla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34936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369732"/>
            <a:ext cx="12192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0089" y="6115573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633" y="6119813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5025189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6080" y="1456267"/>
            <a:ext cx="3048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2485" y="1456267"/>
            <a:ext cx="3889515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528" y="3678173"/>
            <a:ext cx="103632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137" y="4591568"/>
            <a:ext cx="7521783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5600" y="533560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636998" y="601288"/>
            <a:ext cx="7190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45599" y="5797079"/>
            <a:ext cx="233531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4B849F34-FAF9-0F44-A343-B4835FBE9E86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45601" y="408001"/>
            <a:ext cx="2032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141687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4040485"/>
            <a:ext cx="3312297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312297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41910" y="-1"/>
            <a:ext cx="450089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" y="989096"/>
            <a:ext cx="1812876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337" y="1250965"/>
            <a:ext cx="7961583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337" y="2588979"/>
            <a:ext cx="7521783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65" y="4339007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7397" y="5157318"/>
            <a:ext cx="1294291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4911" y="5932869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19336" y="26517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B0CD8375-9C3D-C243-BF9B-1ECD77206FFF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3312296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63189" y="989096"/>
            <a:ext cx="1349108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91704" y="-1"/>
            <a:ext cx="103685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86267" y="5921221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11363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5600" y="617220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</a:p>
        </p:txBody>
      </p:sp>
    </p:spTree>
    <p:extLst>
      <p:ext uri="{BB962C8B-B14F-4D97-AF65-F5344CB8AC3E}">
        <p14:creationId xmlns:p14="http://schemas.microsoft.com/office/powerpoint/2010/main" val="4549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0" y="1"/>
            <a:ext cx="6096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964768"/>
            <a:ext cx="6096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2" y="2908380"/>
            <a:ext cx="1812876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1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0997" y="1488546"/>
            <a:ext cx="203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096000" y="4403587"/>
            <a:ext cx="6096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Photos placed in horizontal position 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with even amount of white space</a:t>
            </a:r>
            <a:br>
              <a:rPr lang="en-US" sz="1400" dirty="0">
                <a:solidFill>
                  <a:prstClr val="white">
                    <a:lumMod val="65000"/>
                  </a:prstClr>
                </a:solidFill>
              </a:rPr>
            </a:b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9189" y="2908380"/>
            <a:ext cx="4132812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50208" y="-1"/>
            <a:ext cx="450089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804" y="6375407"/>
            <a:ext cx="501544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50" baseline="30000" dirty="0">
                <a:solidFill>
                  <a:prstClr val="black"/>
                </a:solidFill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br>
              <a:rPr lang="en-US" sz="950" baseline="30000" dirty="0">
                <a:solidFill>
                  <a:prstClr val="black"/>
                </a:solidFill>
              </a:rPr>
            </a:br>
            <a:r>
              <a:rPr lang="en-US" sz="950" baseline="30000" dirty="0">
                <a:solidFill>
                  <a:prstClr val="black"/>
                </a:solidFill>
              </a:rPr>
              <a:t>SAND No. 2011–XXXXP.</a:t>
            </a:r>
          </a:p>
          <a:p>
            <a:pPr>
              <a:defRPr/>
            </a:pPr>
            <a:endParaRPr lang="en-US" sz="950" baseline="300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558" y="1250965"/>
            <a:ext cx="50526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558" y="2588979"/>
            <a:ext cx="4781753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276" y="6051407"/>
            <a:ext cx="13652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6558" y="265179"/>
            <a:ext cx="1372509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B4BE740F-9E80-F342-93AC-AC95BAF422FF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>
            <a:off x="2" y="-1"/>
            <a:ext cx="103685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770633" y="6039759"/>
            <a:ext cx="1134316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43" y="1586652"/>
            <a:ext cx="2580645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1463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8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733" y="6166934"/>
            <a:ext cx="28448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99AF2EF8-671B-8D4F-94A0-8C20E3D257DB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B54-585E-CC44-8578-2A051184C74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8" descr="SNL_color_stac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17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8FAA-A1AB-9845-9978-93AA75B41483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21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21C3-81D6-6C4B-A3A7-2BB212392CB3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32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6B79E-6147-6C42-B7CC-6B13FA2F4EC7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28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A685-92C6-BF43-AE40-2FE2134DEBEF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69" y="212969"/>
            <a:ext cx="1036103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E4A5-CE88-9445-810E-886422C50741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61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C49BC-7F94-F847-9EA9-902E28A419A4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9DD36-F140-DE41-9868-4522814D0422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45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5B96F-BCC9-DB45-9522-BD7D640F3C88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27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30F2E-E4A7-6440-B2D7-961810EC68A8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72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54C2B-3388-4043-9DAE-24980DF0ACFC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88C-82F1-E84D-B6F8-541B85745FC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E458-625E-724E-9B5D-06D273214EFC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42C-CF2E-8841-A299-A8B6F0748931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B96D-CE98-074C-BD72-E8E6E569F9D8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8880-264F-4E4C-8EA5-5AC4C6232E0C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8E5-83B7-8546-9DB6-194B4CD7E88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65B-DF11-8141-8BD2-25E10BC92E78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00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CA23-F275-7C43-833E-A54DE74827D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79E8-835A-4125-BB13-FA2D1ACF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12192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668001" y="228601"/>
            <a:ext cx="124883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"/>
            <a:ext cx="109728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8740"/>
            <a:ext cx="109728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5699" y="6166934"/>
            <a:ext cx="1987901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758CDC74-75E5-F24F-B735-C25EBA4D7E14}" type="datetime1">
              <a:rPr lang="en-US" smtClean="0">
                <a:solidFill>
                  <a:prstClr val="black"/>
                </a:solidFill>
              </a:rPr>
              <a:t>10/18/2021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74400" y="6153150"/>
            <a:ext cx="812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vis.ca.sandia.gov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ovis-hpc/ovi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dms@sandia.gov" TargetMode="External"/><Relationship Id="rId5" Type="http://schemas.openxmlformats.org/officeDocument/2006/relationships/hyperlink" Target="mailto:tom@ogc.us" TargetMode="External"/><Relationship Id="rId4" Type="http://schemas.openxmlformats.org/officeDocument/2006/relationships/hyperlink" Target="https://github.com/ovis-hpc/ovis/issu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nell1224.github.io/OVIS-Tutorial/FY20/tutorial_links/verify-environme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start-check-ldmsd-daemon-cap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nell1224.github.io/OVIS-Tutorial/FY20/tutorial_links/ldmsd_controller-interface-cap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ldmsd_controller-configuration-cap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meminfo-sampler-daemon-ca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change-sampling-interval-cap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multiple-samples-daemon-cap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agg-producer-configuration-cap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agg-updater-configuration-cap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agg-configuration-file-cap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agg-from-VMs-cap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nell1224.github.io/OVIS-Tutorial/FY20/tutorial_links/CSV-store-manual-cap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nell1224.github.io/OVIS-Tutorial/FY20/tutorial_links/CSV-store-configuration-cap.html" TargetMode="External"/><Relationship Id="rId2" Type="http://schemas.openxmlformats.org/officeDocument/2006/relationships/hyperlink" Target="https://snell1224.github.io/OVIS-Tutorial/FY20/tutorial_links/CSV-store-manual-cap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44132"/>
            <a:ext cx="12192000" cy="89573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720" y="2244724"/>
            <a:ext cx="10363200" cy="2147083"/>
          </a:xfrm>
        </p:spPr>
        <p:txBody>
          <a:bodyPr/>
          <a:lstStyle/>
          <a:p>
            <a:r>
              <a:rPr lang="en-US" dirty="0"/>
              <a:t>LDMS Version 4.3 Tutorial Part 1</a:t>
            </a:r>
            <a:r>
              <a:rPr lang="en-US"/>
              <a:t>: Basics   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ovis-hpc</a:t>
            </a:r>
            <a:r>
              <a:rPr lang="en-US" dirty="0"/>
              <a:t>/</a:t>
            </a:r>
            <a:r>
              <a:rPr lang="en-US" dirty="0" err="1"/>
              <a:t>ovis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721" y="4223858"/>
            <a:ext cx="10363200" cy="1710409"/>
          </a:xfrm>
        </p:spPr>
        <p:txBody>
          <a:bodyPr/>
          <a:lstStyle/>
          <a:p>
            <a:r>
              <a:rPr lang="en-US" dirty="0"/>
              <a:t>Jim Brandt, Ann Gentile, Ben Allan</a:t>
            </a:r>
          </a:p>
          <a:p>
            <a:r>
              <a:rPr lang="en-US" dirty="0"/>
              <a:t>Sandia National Laboratories</a:t>
            </a:r>
          </a:p>
          <a:p>
            <a:r>
              <a:rPr lang="en-US" dirty="0"/>
              <a:t>Tom Tucker</a:t>
            </a:r>
          </a:p>
          <a:p>
            <a:r>
              <a:rPr lang="en-US" dirty="0"/>
              <a:t>Open Grid Computing, Inc.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04/2017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00" y="1713677"/>
            <a:ext cx="1522051" cy="614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0331" y="1843451"/>
            <a:ext cx="477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OGC | Open Grid Computing, Austin, TX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9486" y="5934267"/>
            <a:ext cx="7688424" cy="485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597573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DE-NA-0003525.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737" y="5729518"/>
            <a:ext cx="1317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SAND2017-5153 O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36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93147"/>
            <a:ext cx="10515600" cy="6650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091341"/>
            <a:ext cx="11024505" cy="51318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Documentation (Building, Using)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ovis-hpc</a:t>
            </a:r>
            <a:r>
              <a:rPr lang="en-US" dirty="0"/>
              <a:t>/</a:t>
            </a:r>
            <a:r>
              <a:rPr lang="en-US" dirty="0" err="1"/>
              <a:t>ovis</a:t>
            </a:r>
            <a:r>
              <a:rPr lang="en-US" dirty="0"/>
              <a:t>/wiki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https://github.com/ovis-hpc/ovis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https://github.com/ovis-hpc/ovis.git</a:t>
            </a:r>
            <a:endParaRPr lang="en-US" dirty="0"/>
          </a:p>
          <a:p>
            <a:pPr lvl="1"/>
            <a:r>
              <a:rPr lang="en-US" dirty="0"/>
              <a:t>git branch –a  </a:t>
            </a:r>
            <a:r>
              <a:rPr lang="en-US" b="1" dirty="0"/>
              <a:t>#</a:t>
            </a:r>
            <a:r>
              <a:rPr lang="en-US" dirty="0"/>
              <a:t> Will show all available branches</a:t>
            </a:r>
          </a:p>
          <a:p>
            <a:pPr lvl="1"/>
            <a:r>
              <a:rPr lang="en-US" dirty="0"/>
              <a:t>git branch -a | grep "\-4.3”  </a:t>
            </a:r>
            <a:r>
              <a:rPr lang="en-US" b="1" dirty="0"/>
              <a:t>#</a:t>
            </a:r>
            <a:r>
              <a:rPr lang="en-US" dirty="0"/>
              <a:t> Will show all version 4.3 branches</a:t>
            </a:r>
          </a:p>
          <a:p>
            <a:pPr lvl="1"/>
            <a:r>
              <a:rPr lang="en-US" dirty="0"/>
              <a:t>git checkout –b OVIS</a:t>
            </a:r>
            <a:r>
              <a:rPr lang="en-US" b="1" dirty="0"/>
              <a:t>-</a:t>
            </a:r>
            <a:r>
              <a:rPr lang="en-US" dirty="0"/>
              <a:t>4.3.&lt;x&gt; origin/OVIS</a:t>
            </a:r>
            <a:r>
              <a:rPr lang="en-US" b="1" dirty="0"/>
              <a:t>-</a:t>
            </a:r>
            <a:r>
              <a:rPr lang="en-US" dirty="0"/>
              <a:t>4.3.&lt;x&gt;  </a:t>
            </a:r>
            <a:r>
              <a:rPr lang="en-US" b="1" dirty="0"/>
              <a:t>#</a:t>
            </a:r>
            <a:r>
              <a:rPr lang="en-US" dirty="0"/>
              <a:t> Will check out branch origin/OVIS-4.3.&lt;x&gt; under the name OVIS-4.3.&lt;x&gt;</a:t>
            </a:r>
          </a:p>
          <a:p>
            <a:pPr lvl="1"/>
            <a:r>
              <a:rPr lang="en-US" dirty="0"/>
              <a:t>git branch  </a:t>
            </a:r>
            <a:r>
              <a:rPr lang="en-US" b="1" dirty="0"/>
              <a:t>#</a:t>
            </a:r>
            <a:r>
              <a:rPr lang="en-US" dirty="0"/>
              <a:t> Will show currently checked out branch</a:t>
            </a:r>
          </a:p>
          <a:p>
            <a:r>
              <a:rPr lang="en-US" dirty="0"/>
              <a:t>Publications:</a:t>
            </a:r>
          </a:p>
          <a:p>
            <a:pPr lvl="1"/>
            <a:r>
              <a:rPr lang="en-US" dirty="0">
                <a:hlinkClick r:id="rId3"/>
              </a:rPr>
              <a:t>https://ovis.ca.sandia.gov</a:t>
            </a:r>
            <a:endParaRPr lang="en-US" dirty="0"/>
          </a:p>
          <a:p>
            <a:r>
              <a:rPr lang="en-US" dirty="0"/>
              <a:t>How you can contribute</a:t>
            </a:r>
          </a:p>
          <a:p>
            <a:pPr lvl="1"/>
            <a:r>
              <a:rPr lang="en-US" dirty="0"/>
              <a:t>Post an issue at: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ovis-hpc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</a:t>
            </a:r>
            <a:r>
              <a:rPr lang="en-US" dirty="0">
                <a:hlinkClick r:id="rId4"/>
              </a:rPr>
              <a:t>/issues</a:t>
            </a:r>
            <a:endParaRPr lang="en-US" dirty="0"/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Bug reporting and questions: Post an issue at: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ovis-hpc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ovis</a:t>
            </a:r>
            <a:r>
              <a:rPr lang="en-US" dirty="0">
                <a:hlinkClick r:id="rId4"/>
              </a:rPr>
              <a:t>/issues</a:t>
            </a:r>
            <a:endParaRPr lang="en-US" dirty="0"/>
          </a:p>
          <a:p>
            <a:pPr lvl="1"/>
            <a:r>
              <a:rPr lang="en-US" dirty="0"/>
              <a:t>Development services: contact </a:t>
            </a:r>
            <a:r>
              <a:rPr lang="en-US" dirty="0">
                <a:hlinkClick r:id="rId5"/>
              </a:rPr>
              <a:t>tom@ogc.us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services: contact </a:t>
            </a:r>
            <a:r>
              <a:rPr lang="en-US" dirty="0">
                <a:hlinkClick r:id="rId5"/>
              </a:rPr>
              <a:t>tom@ogc.us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ldms@sandia.gov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89" y="151096"/>
            <a:ext cx="7657618" cy="9491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Supported platforms and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89" y="1126368"/>
            <a:ext cx="10515600" cy="5229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Linux support</a:t>
            </a:r>
          </a:p>
          <a:p>
            <a:pPr lvl="1"/>
            <a:r>
              <a:rPr lang="en-US" dirty="0" err="1"/>
              <a:t>Rhel</a:t>
            </a:r>
            <a:r>
              <a:rPr lang="en-US" dirty="0"/>
              <a:t> 6 and 7</a:t>
            </a:r>
          </a:p>
          <a:p>
            <a:pPr lvl="1"/>
            <a:r>
              <a:rPr lang="en-US" dirty="0"/>
              <a:t>SLES 11 &amp; 12</a:t>
            </a:r>
          </a:p>
          <a:p>
            <a:pPr lvl="1"/>
            <a:r>
              <a:rPr lang="en-US" dirty="0"/>
              <a:t>Ubuntu</a:t>
            </a:r>
          </a:p>
          <a:p>
            <a:r>
              <a:rPr lang="en-US" dirty="0"/>
              <a:t>Vendor hardware platforms running supported software</a:t>
            </a:r>
          </a:p>
          <a:p>
            <a:pPr lvl="1"/>
            <a:r>
              <a:rPr lang="en-US" dirty="0"/>
              <a:t>Cray XE6, XK and XC</a:t>
            </a:r>
          </a:p>
          <a:p>
            <a:pPr lvl="1"/>
            <a:r>
              <a:rPr lang="en-US" dirty="0"/>
              <a:t>Generic Linux clusters </a:t>
            </a:r>
          </a:p>
          <a:p>
            <a:pPr lvl="1"/>
            <a:r>
              <a:rPr lang="en-US" dirty="0"/>
              <a:t>IBM P8 &amp; P9 (both big and little endian)</a:t>
            </a:r>
          </a:p>
          <a:p>
            <a:r>
              <a:rPr lang="en-US" dirty="0"/>
              <a:t>Transports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r>
              <a:rPr lang="en-US" dirty="0"/>
              <a:t>Cray </a:t>
            </a:r>
            <a:r>
              <a:rPr lang="en-US" dirty="0" err="1"/>
              <a:t>ugni</a:t>
            </a:r>
            <a:endParaRPr lang="en-US" dirty="0"/>
          </a:p>
          <a:p>
            <a:pPr lvl="2"/>
            <a:r>
              <a:rPr lang="en-US" dirty="0"/>
              <a:t>Aries</a:t>
            </a:r>
          </a:p>
          <a:p>
            <a:pPr lvl="2"/>
            <a:r>
              <a:rPr lang="en-US" dirty="0"/>
              <a:t>Gemini</a:t>
            </a:r>
          </a:p>
          <a:p>
            <a:pPr lvl="1"/>
            <a:r>
              <a:rPr lang="en-US" dirty="0"/>
              <a:t>RDMA</a:t>
            </a:r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 err="1"/>
              <a:t>iWarp</a:t>
            </a:r>
            <a:endParaRPr lang="en-US" dirty="0"/>
          </a:p>
          <a:p>
            <a:pPr lvl="2"/>
            <a:r>
              <a:rPr lang="en-US" dirty="0" err="1"/>
              <a:t>libfabric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7460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Build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11400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Typical compute node environment</a:t>
            </a:r>
          </a:p>
          <a:p>
            <a:pPr lvl="1"/>
            <a:r>
              <a:rPr lang="en-US" dirty="0" err="1"/>
              <a:t>Autoconf</a:t>
            </a:r>
            <a:r>
              <a:rPr lang="en-US" dirty="0"/>
              <a:t> &gt;=2.63, </a:t>
            </a:r>
            <a:r>
              <a:rPr lang="en-US" dirty="0" err="1"/>
              <a:t>automake</a:t>
            </a:r>
            <a:r>
              <a:rPr lang="en-US" dirty="0"/>
              <a:t>, </a:t>
            </a:r>
            <a:r>
              <a:rPr lang="en-US" dirty="0" err="1"/>
              <a:t>libtool</a:t>
            </a:r>
            <a:r>
              <a:rPr lang="en-US" dirty="0"/>
              <a:t> (collectively called </a:t>
            </a:r>
            <a:r>
              <a:rPr lang="en-US" dirty="0" err="1"/>
              <a:t>autotools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OpenSSH-</a:t>
            </a:r>
            <a:r>
              <a:rPr lang="en-US" dirty="0" err="1"/>
              <a:t>devel</a:t>
            </a:r>
            <a:endParaRPr lang="en-US" dirty="0"/>
          </a:p>
          <a:p>
            <a:pPr lvl="1"/>
            <a:r>
              <a:rPr lang="en-US" dirty="0" err="1"/>
              <a:t>libpapi-devel</a:t>
            </a:r>
            <a:r>
              <a:rPr lang="en-US" dirty="0"/>
              <a:t> for </a:t>
            </a:r>
            <a:r>
              <a:rPr lang="en-US" dirty="0" err="1"/>
              <a:t>papi</a:t>
            </a:r>
            <a:r>
              <a:rPr lang="en-US" dirty="0"/>
              <a:t> and </a:t>
            </a:r>
            <a:r>
              <a:rPr lang="en-US" dirty="0" err="1"/>
              <a:t>syspapi</a:t>
            </a:r>
            <a:r>
              <a:rPr lang="en-US" dirty="0"/>
              <a:t> samplers</a:t>
            </a:r>
          </a:p>
          <a:p>
            <a:pPr lvl="1"/>
            <a:r>
              <a:rPr lang="en-US" dirty="0" err="1"/>
              <a:t>libpfm-devel</a:t>
            </a:r>
            <a:r>
              <a:rPr lang="en-US" dirty="0"/>
              <a:t> for </a:t>
            </a:r>
            <a:r>
              <a:rPr lang="en-US" dirty="0" err="1"/>
              <a:t>syspapi</a:t>
            </a:r>
            <a:r>
              <a:rPr lang="en-US" dirty="0"/>
              <a:t> sampler</a:t>
            </a:r>
          </a:p>
          <a:p>
            <a:pPr lvl="1"/>
            <a:r>
              <a:rPr lang="en-US" dirty="0" err="1"/>
              <a:t>libfabric-devel</a:t>
            </a:r>
            <a:r>
              <a:rPr lang="en-US" dirty="0"/>
              <a:t> if applicable transport available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 use hosts (monitor cluster, special aggregation hosts, etc.)</a:t>
            </a:r>
          </a:p>
          <a:p>
            <a:pPr lvl="1"/>
            <a:r>
              <a:rPr lang="en-US" dirty="0"/>
              <a:t>Python 3.x</a:t>
            </a:r>
          </a:p>
          <a:p>
            <a:pPr lvl="1"/>
            <a:r>
              <a:rPr lang="en-US" dirty="0"/>
              <a:t>Swig 2.0.x</a:t>
            </a:r>
          </a:p>
          <a:p>
            <a:pPr lvl="1"/>
            <a:r>
              <a:rPr lang="en-US" dirty="0" err="1"/>
              <a:t>Doxygen</a:t>
            </a:r>
            <a:r>
              <a:rPr lang="en-US" dirty="0"/>
              <a:t> for documentation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 needed for SOS</a:t>
            </a:r>
          </a:p>
          <a:p>
            <a:pPr lvl="2"/>
            <a:r>
              <a:rPr lang="en-US" dirty="0"/>
              <a:t>Get from pip</a:t>
            </a:r>
          </a:p>
          <a:p>
            <a:pPr lvl="1"/>
            <a:r>
              <a:rPr lang="en-US" dirty="0" err="1"/>
              <a:t>libcurl</a:t>
            </a:r>
            <a:r>
              <a:rPr lang="en-US" dirty="0"/>
              <a:t> &amp; </a:t>
            </a:r>
            <a:r>
              <a:rPr lang="en-US" dirty="0" err="1"/>
              <a:t>libcurl-devel</a:t>
            </a:r>
            <a:r>
              <a:rPr lang="en-US" dirty="0"/>
              <a:t> if using </a:t>
            </a:r>
            <a:r>
              <a:rPr lang="en-US" dirty="0" err="1"/>
              <a:t>influx_store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304720"/>
            <a:ext cx="10515600" cy="7807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545181"/>
            <a:ext cx="10870580" cy="4351338"/>
          </a:xfrm>
        </p:spPr>
        <p:txBody>
          <a:bodyPr/>
          <a:lstStyle/>
          <a:p>
            <a:r>
              <a:rPr lang="en-US" dirty="0"/>
              <a:t>Manually build and install using </a:t>
            </a:r>
            <a:r>
              <a:rPr lang="en-US" dirty="0" err="1"/>
              <a:t>autoconf</a:t>
            </a:r>
            <a:r>
              <a:rPr lang="en-US" dirty="0"/>
              <a:t> and </a:t>
            </a:r>
            <a:r>
              <a:rPr lang="en-US" dirty="0" err="1"/>
              <a:t>automake</a:t>
            </a:r>
            <a:endParaRPr lang="en-US" dirty="0"/>
          </a:p>
          <a:p>
            <a:r>
              <a:rPr lang="en-US" dirty="0"/>
              <a:t>Deployment using RPMs</a:t>
            </a:r>
          </a:p>
          <a:p>
            <a:pPr marL="0" indent="0">
              <a:buNone/>
            </a:pPr>
            <a:r>
              <a:rPr lang="en-US" b="1" dirty="0"/>
              <a:t>Note1:</a:t>
            </a:r>
            <a:r>
              <a:rPr lang="en-US" dirty="0"/>
              <a:t> For this tutorial, LDMS is pre-installed on student VMs in /opt/</a:t>
            </a:r>
            <a:r>
              <a:rPr lang="en-US" dirty="0" err="1"/>
              <a:t>ovis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Note2:</a:t>
            </a:r>
            <a:r>
              <a:rPr lang="en-US" dirty="0"/>
              <a:t> We will be building and installing to local directories and will use the pre-installed software for all other exercises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026-566A-C843-8D88-B915003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6" y="2549258"/>
            <a:ext cx="11076008" cy="175948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7B86-93B3-F04D-A183-E031305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789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Getting started: Log in and set up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570981"/>
            <a:ext cx="9146059" cy="4008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ssh</a:t>
            </a:r>
            <a:r>
              <a:rPr lang="en-US" sz="2400" dirty="0"/>
              <a:t> user&lt;#&gt;@</a:t>
            </a:r>
            <a:r>
              <a:rPr lang="en-US" sz="2400" dirty="0" err="1"/>
              <a:t>ldmscon.ogc.us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user&lt;#&gt;@</a:t>
            </a:r>
            <a:r>
              <a:rPr lang="en-US" sz="2400" dirty="0" err="1"/>
              <a:t>ldmscon.ogc.us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ssh</a:t>
            </a:r>
            <a:r>
              <a:rPr lang="en-US" sz="2400" dirty="0"/>
              <a:t> user&lt;#&gt;@compute&lt;#&gt;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Note: “/home/&lt;user&gt;/exercises/ldms/env/ldms-env.sh” is used to set up LDMS environment. You may need to create this file first.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You will want at least 2 terminal windows up for the tutorial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5184" y="2047632"/>
            <a:ext cx="1193676" cy="37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985" y="1524681"/>
            <a:ext cx="4227183" cy="48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9295" y="2495391"/>
            <a:ext cx="4704185" cy="447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8071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VM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20786"/>
            <a:ext cx="11191875" cy="531812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VMs include source code, scripts and configuration files for every exercise, helper mini-applications for use in the exercises, and supporting visualization tools (e.g., </a:t>
            </a:r>
            <a:r>
              <a:rPr lang="en-US" dirty="0" err="1"/>
              <a:t>gnuplot</a:t>
            </a:r>
            <a:r>
              <a:rPr lang="en-US" dirty="0"/>
              <a:t>). </a:t>
            </a:r>
          </a:p>
          <a:p>
            <a:pPr fontAlgn="base"/>
            <a:r>
              <a:rPr lang="en-US" dirty="0"/>
              <a:t>Directory structure: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			# Location of exercise related directories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/home/&lt;user&gt;/exercises/ldms/conf/	#  Exercise configuration files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data/	#  LDMS data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env/	#  Scripts to configure environment variables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scripts/	#  Helper scripts for deploying LDMS daemons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code/	#  memeater code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logs/	#  Place to write log files</a:t>
            </a:r>
          </a:p>
          <a:p>
            <a:pPr marL="0" indent="0" fontAlgn="base">
              <a:buNone/>
            </a:pPr>
            <a:r>
              <a:rPr lang="en-US" sz="2000" dirty="0"/>
              <a:t>/home/&lt;user&gt;/exercises/ldms/ run/	#  </a:t>
            </a:r>
            <a:r>
              <a:rPr lang="en-US" sz="2000" dirty="0" err="1"/>
              <a:t>symlink</a:t>
            </a:r>
            <a:r>
              <a:rPr lang="en-US" sz="2000" dirty="0"/>
              <a:t> to /</a:t>
            </a:r>
            <a:r>
              <a:rPr lang="en-US" sz="2000" dirty="0" err="1"/>
              <a:t>tmp</a:t>
            </a:r>
            <a:r>
              <a:rPr lang="en-US" sz="2000" dirty="0"/>
              <a:t>/run – place to write </a:t>
            </a:r>
            <a:r>
              <a:rPr lang="en-US" sz="2000" dirty="0" err="1"/>
              <a:t>pid</a:t>
            </a:r>
            <a:r>
              <a:rPr lang="en-US" sz="2000" dirty="0"/>
              <a:t> files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72" y="96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Getting started: Set up and verify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2" y="1483965"/>
            <a:ext cx="10515600" cy="5054947"/>
          </a:xfrm>
        </p:spPr>
        <p:txBody>
          <a:bodyPr>
            <a:normAutofit/>
          </a:bodyPr>
          <a:lstStyle/>
          <a:p>
            <a:r>
              <a:rPr lang="en-US" sz="2400" dirty="0"/>
              <a:t>Edit environment configuration file (</a:t>
            </a:r>
            <a:r>
              <a:rPr lang="en-US" sz="2400" dirty="0" err="1"/>
              <a:t>ldms_env.conf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000" dirty="0"/>
              <a:t>OVIS_HOME=/opt/</a:t>
            </a:r>
            <a:r>
              <a:rPr lang="en-US" sz="2000" dirty="0" err="1"/>
              <a:t>ovis</a:t>
            </a:r>
            <a:r>
              <a:rPr lang="en-US" sz="2000" dirty="0"/>
              <a:t> 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#System environment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PATH=${OVIS_HOME}/bin/:${OVIS_HOME}/</a:t>
            </a:r>
            <a:r>
              <a:rPr lang="en-US" sz="2000" dirty="0" err="1"/>
              <a:t>sbin</a:t>
            </a:r>
            <a:r>
              <a:rPr lang="en-US" sz="2000" dirty="0"/>
              <a:t>/:${PATH}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LD_LIBRARY_PATH=${OVIS_HOME}/lib/:${LD_LIBRARY_PATH}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PYTHONPATH=${OVIS_HOME}/lib/python3.6/site-packages/:${PYTHONPATH}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#LDMS environment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ZAP_LIBPATH=${OVIS_HOME}/lib64/</a:t>
            </a:r>
            <a:r>
              <a:rPr lang="en-US" sz="2000" dirty="0" err="1"/>
              <a:t>ovis-ldms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export LDMSD_PLUGIN_LIBPATH=${OVIS_HOME}/lib/</a:t>
            </a:r>
            <a:r>
              <a:rPr lang="en-US" sz="2000" dirty="0" err="1"/>
              <a:t>ovis</a:t>
            </a:r>
            <a:r>
              <a:rPr lang="en-US" sz="2000" dirty="0"/>
              <a:t>-ldms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Source your environment configuration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 source </a:t>
            </a:r>
            <a:r>
              <a:rPr lang="en-US" sz="2000" dirty="0" err="1"/>
              <a:t>ldms_env.conf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24154-4FAE-DB46-A1D8-EBFF584BE688}"/>
              </a:ext>
            </a:extLst>
          </p:cNvPr>
          <p:cNvSpPr/>
          <p:nvPr/>
        </p:nvSpPr>
        <p:spPr>
          <a:xfrm>
            <a:off x="248271" y="1909823"/>
            <a:ext cx="8884153" cy="264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747F-FEEB-409B-B87E-271D8FD6B086}"/>
              </a:ext>
            </a:extLst>
          </p:cNvPr>
          <p:cNvSpPr/>
          <p:nvPr/>
        </p:nvSpPr>
        <p:spPr>
          <a:xfrm>
            <a:off x="4847912" y="5355875"/>
            <a:ext cx="547893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*A live example of these commands can be found here:</a:t>
            </a:r>
          </a:p>
          <a:p>
            <a:r>
              <a:rPr lang="en-US" dirty="0">
                <a:hlinkClick r:id="rId3"/>
              </a:rPr>
              <a:t>Verify Environment Variables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61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026-566A-C843-8D88-B915003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6" y="2549258"/>
            <a:ext cx="11076008" cy="1759483"/>
          </a:xfrm>
        </p:spPr>
        <p:txBody>
          <a:bodyPr>
            <a:noAutofit/>
          </a:bodyPr>
          <a:lstStyle/>
          <a:p>
            <a:r>
              <a:rPr lang="en-US" sz="6000" b="1" dirty="0"/>
              <a:t>Exercise 1:</a:t>
            </a:r>
            <a:r>
              <a:rPr lang="en-US" sz="6000" dirty="0"/>
              <a:t> Memeater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7B86-93B3-F04D-A183-E031305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09" y="153715"/>
            <a:ext cx="6680876" cy="7848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Compile Test Code: </a:t>
            </a:r>
            <a:r>
              <a:rPr lang="en-US" sz="4000" dirty="0" err="1">
                <a:solidFill>
                  <a:srgbClr val="0070C0"/>
                </a:solidFill>
                <a:latin typeface="+mn-lt"/>
              </a:rPr>
              <a:t>memeater.c</a:t>
            </a:r>
            <a:endParaRPr lang="en-US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09" y="955896"/>
            <a:ext cx="11293244" cy="22875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Memeater code repeatedly </a:t>
            </a:r>
            <a:r>
              <a:rPr lang="en-US" dirty="0" err="1"/>
              <a:t>allocs</a:t>
            </a:r>
            <a:r>
              <a:rPr lang="en-US" dirty="0"/>
              <a:t> memory.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in conjunction with LDMS to see changes in memory utilization values reported in /proc/meminfo.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Code is located at: /home/&lt;user&gt;/exercises/ldms/code/</a:t>
            </a:r>
            <a:r>
              <a:rPr lang="en-US" b="1" dirty="0" err="1"/>
              <a:t>memeater.c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$ cd /home/&lt;user&gt;/exercises/ldms/code/</a:t>
            </a:r>
            <a:r>
              <a:rPr lang="en-US" sz="3000" dirty="0" err="1"/>
              <a:t>memeater.c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Compile with cc: cc –o memeater </a:t>
            </a:r>
            <a:r>
              <a:rPr lang="en-US" sz="3000" dirty="0" err="1"/>
              <a:t>memeater.c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4"/>
          <a:stretch/>
        </p:blipFill>
        <p:spPr>
          <a:xfrm>
            <a:off x="428903" y="4062414"/>
            <a:ext cx="6103507" cy="15331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  <a:stCxn id="17" idx="1"/>
          </p:cNvCxnSpPr>
          <p:nvPr/>
        </p:nvCxnSpPr>
        <p:spPr>
          <a:xfrm flipH="1">
            <a:off x="2116682" y="3549205"/>
            <a:ext cx="1874325" cy="1006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1007" y="3226039"/>
            <a:ext cx="2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Periodically increase memory allocated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1261987" y="3743749"/>
            <a:ext cx="475553" cy="535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914" y="3123899"/>
            <a:ext cx="293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Sleep between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>
                <a:solidFill>
                  <a:srgbClr val="FF0000"/>
                </a:solidFill>
              </a:rPr>
              <a:t>. Change this </a:t>
            </a:r>
            <a:r>
              <a:rPr lang="en-US" dirty="0" err="1">
                <a:solidFill>
                  <a:srgbClr val="FF0000"/>
                </a:solidFill>
              </a:rPr>
              <a:t>wrt</a:t>
            </a:r>
            <a:r>
              <a:rPr lang="en-US" dirty="0">
                <a:solidFill>
                  <a:srgbClr val="FF0000"/>
                </a:solidFill>
              </a:rPr>
              <a:t> sampling frequency.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3"/>
          <a:stretch/>
        </p:blipFill>
        <p:spPr>
          <a:xfrm>
            <a:off x="333872" y="5819168"/>
            <a:ext cx="6103507" cy="80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346" y="3945188"/>
            <a:ext cx="6749530" cy="2759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588" y="53812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61987" y="6171542"/>
            <a:ext cx="2160306" cy="26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2689" y="5966602"/>
            <a:ext cx="38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Sleep before releasing memory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4"/>
          <a:stretch/>
        </p:blipFill>
        <p:spPr>
          <a:xfrm>
            <a:off x="7648190" y="5083952"/>
            <a:ext cx="3962400" cy="176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89"/>
          <a:stretch/>
        </p:blipFill>
        <p:spPr>
          <a:xfrm>
            <a:off x="7660966" y="3529283"/>
            <a:ext cx="3962400" cy="1349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1850" y="47407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6048" y="3460144"/>
            <a:ext cx="1478332" cy="28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./memeater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7DFFD-EA95-064F-8732-137774481EB6}"/>
              </a:ext>
            </a:extLst>
          </p:cNvPr>
          <p:cNvSpPr/>
          <p:nvPr/>
        </p:nvSpPr>
        <p:spPr>
          <a:xfrm>
            <a:off x="275509" y="2370346"/>
            <a:ext cx="8239841" cy="318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619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Advance Set-up (site specific: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wifi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>
                <a:solidFill>
                  <a:srgbClr val="0070C0"/>
                </a:solidFill>
                <a:latin typeface="+mn-lt"/>
              </a:rPr>
              <a:t>UCF_Guest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406769"/>
            <a:ext cx="9146059" cy="478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be using virtual machines hosted at Open Grid Computing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</a:t>
            </a:r>
            <a:r>
              <a:rPr lang="en-US" sz="2400" dirty="0" err="1"/>
              <a:t>ssh</a:t>
            </a:r>
            <a:r>
              <a:rPr lang="en-US" sz="2400" dirty="0"/>
              <a:t> user&lt;#&gt;@</a:t>
            </a:r>
            <a:r>
              <a:rPr lang="en-US" sz="2400" dirty="0" err="1"/>
              <a:t>ldmscon.ogc.us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</a:t>
            </a:r>
            <a:r>
              <a:rPr lang="en-US" sz="2400" dirty="0" err="1"/>
              <a:t>ssh</a:t>
            </a:r>
            <a:r>
              <a:rPr lang="en-US" sz="2400" dirty="0"/>
              <a:t> user#@compute&lt;#&gt;</a:t>
            </a:r>
          </a:p>
          <a:p>
            <a:pPr marL="0" indent="0">
              <a:buNone/>
            </a:pPr>
            <a:r>
              <a:rPr lang="en-US" sz="2400" b="1" dirty="0"/>
              <a:t>$</a:t>
            </a:r>
            <a:r>
              <a:rPr lang="en-US" sz="2400" dirty="0"/>
              <a:t> password: user&lt;#&gt;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968" y="2575949"/>
            <a:ext cx="8734063" cy="1706102"/>
          </a:xfrm>
        </p:spPr>
        <p:txBody>
          <a:bodyPr>
            <a:noAutofit/>
          </a:bodyPr>
          <a:lstStyle/>
          <a:p>
            <a:r>
              <a:rPr lang="en-US" b="1" dirty="0"/>
              <a:t>Exercise 2:</a:t>
            </a:r>
            <a:r>
              <a:rPr lang="en-US" dirty="0"/>
              <a:t> Configuring and Running Samplers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5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05" y="191673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05348" cy="586652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 dirty="0"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13725" y="3490621"/>
            <a:ext cx="962585" cy="59486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07535"/>
            <a:ext cx="10515600" cy="8892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and Configure a LDMS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11299"/>
            <a:ext cx="10515600" cy="4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Exercise Goals:</a:t>
            </a:r>
          </a:p>
          <a:p>
            <a:r>
              <a:rPr lang="en-US" dirty="0"/>
              <a:t>Basic LDMS daemon startup and configuration flags/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Manual and run-time configuration options</a:t>
            </a:r>
          </a:p>
          <a:p>
            <a:pPr lvl="1"/>
            <a:r>
              <a:rPr lang="en-US" dirty="0"/>
              <a:t>Output options</a:t>
            </a:r>
          </a:p>
          <a:p>
            <a:pPr lvl="2"/>
            <a:r>
              <a:rPr lang="en-US" dirty="0"/>
              <a:t>Log files and 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ldmsd – displays ldmsd man pages</a:t>
            </a:r>
          </a:p>
          <a:p>
            <a:pPr lvl="2"/>
            <a:r>
              <a:rPr lang="en-US" dirty="0"/>
              <a:t>man ldmsd_controller – displays “ldmsd_controller” man pages</a:t>
            </a:r>
          </a:p>
          <a:p>
            <a:r>
              <a:rPr lang="en-US" dirty="0"/>
              <a:t>Use of ldms_ls utility as a diagnostic tool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ldms_ls – displays ldms_ls man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31" y="207535"/>
            <a:ext cx="6720979" cy="10179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 LDMS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225440"/>
            <a:ext cx="11317225" cy="5224128"/>
          </a:xfrm>
        </p:spPr>
        <p:txBody>
          <a:bodyPr>
            <a:normAutofit/>
          </a:bodyPr>
          <a:lstStyle/>
          <a:p>
            <a:r>
              <a:rPr lang="en-US" dirty="0"/>
              <a:t>Start ldmsd with minimum configuration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ldmsd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–x sock:10001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–l /home/&lt;user&gt;/exercises/ldms/logs/sampler1.log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-x: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Transport </a:t>
            </a:r>
            <a:r>
              <a:rPr lang="en-US" sz="2000" b="1" dirty="0"/>
              <a:t>:</a:t>
            </a:r>
            <a:r>
              <a:rPr lang="en-US" sz="2000" dirty="0"/>
              <a:t> listening port</a:t>
            </a:r>
          </a:p>
          <a:p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</a:rPr>
              <a:t>-l: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Specify the log file path and name(this is not strictly necessary)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NOTES: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If you receive a “permission denied” error in the “sampler1.log” file, you will need to add “</a:t>
            </a:r>
            <a:r>
              <a:rPr lang="en-US" sz="2000" dirty="0">
                <a:solidFill>
                  <a:srgbClr val="FF0000"/>
                </a:solidFill>
              </a:rPr>
              <a:t>-r </a:t>
            </a:r>
            <a:r>
              <a:rPr lang="en-US" sz="2000" dirty="0" err="1">
                <a:solidFill>
                  <a:srgbClr val="0070C0"/>
                </a:solidFill>
              </a:rPr>
              <a:t>ldmsd.pid</a:t>
            </a:r>
            <a:r>
              <a:rPr lang="en-US" sz="2000" dirty="0">
                <a:solidFill>
                  <a:srgbClr val="0070C0"/>
                </a:solidFill>
              </a:rPr>
              <a:t>” at the end of the </a:t>
            </a:r>
            <a:r>
              <a:rPr lang="en-US" sz="2000" dirty="0" err="1">
                <a:solidFill>
                  <a:srgbClr val="0070C0"/>
                </a:solidFill>
              </a:rPr>
              <a:t>ldmsd</a:t>
            </a:r>
            <a:r>
              <a:rPr lang="en-US" sz="2000" dirty="0">
                <a:solidFill>
                  <a:srgbClr val="0070C0"/>
                </a:solidFill>
              </a:rPr>
              <a:t> command.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-r </a:t>
            </a:r>
            <a:r>
              <a:rPr lang="en-US" sz="2000" dirty="0">
                <a:solidFill>
                  <a:srgbClr val="0070C0"/>
                </a:solidFill>
              </a:rPr>
              <a:t>: The path to the </a:t>
            </a:r>
            <a:r>
              <a:rPr lang="en-US" sz="2000" dirty="0" err="1">
                <a:solidFill>
                  <a:srgbClr val="0070C0"/>
                </a:solidFill>
              </a:rPr>
              <a:t>pid</a:t>
            </a:r>
            <a:r>
              <a:rPr lang="en-US" sz="2000" dirty="0">
                <a:solidFill>
                  <a:srgbClr val="0070C0"/>
                </a:solidFill>
              </a:rPr>
              <a:t> file. Please review man page “/</a:t>
            </a:r>
            <a:r>
              <a:rPr lang="en-US" sz="2000" dirty="0" err="1">
                <a:solidFill>
                  <a:srgbClr val="0070C0"/>
                </a:solidFill>
              </a:rPr>
              <a:t>ldms</a:t>
            </a:r>
            <a:r>
              <a:rPr lang="en-US" sz="2000" dirty="0">
                <a:solidFill>
                  <a:srgbClr val="0070C0"/>
                </a:solidFill>
              </a:rPr>
              <a:t>/man/</a:t>
            </a:r>
            <a:r>
              <a:rPr lang="en-US" sz="2000" dirty="0" err="1">
                <a:solidFill>
                  <a:srgbClr val="0070C0"/>
                </a:solidFill>
              </a:rPr>
              <a:t>ldmsd.man</a:t>
            </a:r>
            <a:r>
              <a:rPr lang="en-US" sz="2000" dirty="0">
                <a:solidFill>
                  <a:srgbClr val="0070C0"/>
                </a:solidFill>
              </a:rPr>
              <a:t>” for more information</a:t>
            </a:r>
          </a:p>
          <a:p>
            <a:r>
              <a:rPr lang="en-US" sz="2000" dirty="0">
                <a:solidFill>
                  <a:srgbClr val="123DD5"/>
                </a:solidFill>
              </a:rPr>
              <a:t>Commands should be </a:t>
            </a:r>
            <a:r>
              <a:rPr lang="en-US" sz="2000" b="1" dirty="0">
                <a:solidFill>
                  <a:srgbClr val="123DD5"/>
                </a:solidFill>
              </a:rPr>
              <a:t>written</a:t>
            </a:r>
            <a:r>
              <a:rPr lang="en-US" sz="2000" dirty="0">
                <a:solidFill>
                  <a:srgbClr val="123DD5"/>
                </a:solidFill>
              </a:rPr>
              <a:t> in the command prompt window. Copy and paste may cause unnecessary issues with the command line interface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931" y="2429352"/>
            <a:ext cx="10793869" cy="899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90" y="205392"/>
            <a:ext cx="10515600" cy="8203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Check ldmsd Running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" y="890017"/>
            <a:ext cx="11294520" cy="5967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Using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ps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auxw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| grep ldmsd | grep –v grep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 something like: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/>
              <a:t>“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ovis_pu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+  3582  0.0  0.1 401604  2204 ?        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Ssl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 12:51   0:00 </a:t>
            </a: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ldmsd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-x sock:10001</a:t>
            </a:r>
            <a:r>
              <a:rPr lang="de-DE" sz="2300" dirty="0"/>
              <a:t>“  </a:t>
            </a:r>
            <a:r>
              <a:rPr lang="de-DE" sz="2300" b="1" dirty="0" err="1">
                <a:solidFill>
                  <a:srgbClr val="6060FF"/>
                </a:solidFill>
              </a:rPr>
              <a:t>if</a:t>
            </a:r>
            <a:r>
              <a:rPr lang="de-DE" sz="2300" b="1" dirty="0">
                <a:solidFill>
                  <a:srgbClr val="6060FF"/>
                </a:solidFill>
              </a:rPr>
              <a:t> </a:t>
            </a:r>
            <a:r>
              <a:rPr lang="de-DE" sz="2300" b="1" dirty="0" err="1">
                <a:solidFill>
                  <a:srgbClr val="6060FF"/>
                </a:solidFill>
              </a:rPr>
              <a:t>running</a:t>
            </a:r>
            <a:endParaRPr lang="de-DE" sz="2300" b="1" dirty="0">
              <a:solidFill>
                <a:srgbClr val="6060FF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Returns: </a:t>
            </a:r>
            <a:r>
              <a:rPr lang="en-US" dirty="0">
                <a:solidFill>
                  <a:srgbClr val="6060FF"/>
                </a:solidFill>
              </a:rPr>
              <a:t>blank line if not running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Using ldms_ls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Lucida Console" charset="0"/>
                <a:ea typeface="Lucida Console" charset="0"/>
                <a:cs typeface="Lucida Console" charset="0"/>
              </a:rPr>
              <a:t>ldms_ls</a:t>
            </a:r>
            <a:r>
              <a:rPr lang="en-US" sz="2900" dirty="0">
                <a:latin typeface="Lucida Console" charset="0"/>
                <a:ea typeface="Lucida Console" charset="0"/>
                <a:cs typeface="Lucida Console" charset="0"/>
              </a:rPr>
              <a:t> –h localhost –x sock –p 10001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Returns: “</a:t>
            </a:r>
            <a:r>
              <a:rPr lang="en-US" sz="2600" dirty="0"/>
              <a:t>Connection failed/rejected</a:t>
            </a:r>
            <a:r>
              <a:rPr lang="en-US" dirty="0"/>
              <a:t>.” if </a:t>
            </a:r>
            <a:r>
              <a:rPr lang="en-US" dirty="0" err="1"/>
              <a:t>ldmsd</a:t>
            </a:r>
            <a:r>
              <a:rPr lang="en-US" dirty="0"/>
              <a:t> specified does not exist or authentication fails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Returns: blank line if the ldmsd specified exists but has no metric sets configured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23DD5"/>
                </a:solidFill>
              </a:rPr>
              <a:t>Remote: Replace “localhost” in the command above with another student </a:t>
            </a:r>
            <a:r>
              <a:rPr lang="en-US" dirty="0" err="1">
                <a:solidFill>
                  <a:srgbClr val="123DD5"/>
                </a:solidFill>
              </a:rPr>
              <a:t>vm</a:t>
            </a:r>
            <a:r>
              <a:rPr lang="en-US" dirty="0">
                <a:solidFill>
                  <a:srgbClr val="123DD5"/>
                </a:solidFill>
              </a:rPr>
              <a:t> e.g., “ovis-demo-28”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Also check ports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900" dirty="0">
                <a:latin typeface="Lucida Console" charset="0"/>
                <a:ea typeface="Lucida Console" charset="0"/>
                <a:cs typeface="Lucida Console" charset="0"/>
              </a:rPr>
              <a:t>netstat –an | grep 000</a:t>
            </a:r>
          </a:p>
          <a:p>
            <a:pPr marL="0" indent="0">
              <a:buNone/>
            </a:pPr>
            <a:r>
              <a:rPr lang="de-DE" sz="2300" dirty="0" err="1">
                <a:latin typeface="Lucida Console" charset="0"/>
                <a:ea typeface="Lucida Console" charset="0"/>
                <a:cs typeface="Lucida Console" charset="0"/>
              </a:rPr>
              <a:t>tcp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     0    0 0.0.0.0:1</a:t>
            </a:r>
            <a:r>
              <a:rPr lang="de-DE" sz="2300" b="1" dirty="0">
                <a:latin typeface="Lucida Console" charset="0"/>
                <a:ea typeface="Lucida Console" charset="0"/>
                <a:cs typeface="Lucida Console" charset="0"/>
              </a:rPr>
              <a:t>00</a:t>
            </a:r>
            <a:r>
              <a:rPr lang="de-DE" sz="2300" dirty="0">
                <a:latin typeface="Lucida Console" charset="0"/>
                <a:ea typeface="Lucida Console" charset="0"/>
                <a:cs typeface="Lucida Console" charset="0"/>
              </a:rPr>
              <a:t>01  0.0.0.0:*   LISTEN     </a:t>
            </a:r>
          </a:p>
          <a:p>
            <a:pPr>
              <a:spcBef>
                <a:spcPts val="1200"/>
              </a:spcBef>
            </a:pPr>
            <a:r>
              <a:rPr lang="en-US" sz="2300" dirty="0">
                <a:latin typeface="Calibri" charset="0"/>
                <a:ea typeface="Calibri" charset="0"/>
                <a:cs typeface="Calibri" charset="0"/>
              </a:rPr>
              <a:t>Troubleshooting: Also check the log for clues if operation seems wrong.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590" y="1381653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590" y="5333503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590" y="3438750"/>
            <a:ext cx="7388352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A1CA-B9F6-42F2-910B-08E2E9C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585F4F-89DC-428A-A35A-695135E9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44" y="994995"/>
            <a:ext cx="9262110" cy="820322"/>
          </a:xfrm>
        </p:spPr>
        <p:txBody>
          <a:bodyPr>
            <a:normAutofit/>
          </a:bodyPr>
          <a:lstStyle/>
          <a:p>
            <a:r>
              <a:rPr lang="en-US" sz="4000" b="1" dirty="0"/>
              <a:t>EXAMPLE: </a:t>
            </a:r>
            <a:r>
              <a:rPr lang="en-US" sz="4000" dirty="0"/>
              <a:t>Start and Check LDMS Daemon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AF3DB-FEA6-48EC-91FB-A23E12391F79}"/>
              </a:ext>
            </a:extLst>
          </p:cNvPr>
          <p:cNvSpPr/>
          <p:nvPr/>
        </p:nvSpPr>
        <p:spPr>
          <a:xfrm>
            <a:off x="1699726" y="2756689"/>
            <a:ext cx="9262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the </a:t>
            </a:r>
            <a:r>
              <a:rPr lang="en-US" sz="3200" dirty="0">
                <a:hlinkClick r:id="rId2"/>
              </a:rPr>
              <a:t>Start and Check an LDMS daemon</a:t>
            </a:r>
            <a:r>
              <a:rPr lang="en-US" sz="3200" dirty="0"/>
              <a:t> to view a live example of these commands (slides 23-24).</a:t>
            </a:r>
          </a:p>
        </p:txBody>
      </p:sp>
    </p:spTree>
    <p:extLst>
      <p:ext uri="{BB962C8B-B14F-4D97-AF65-F5344CB8AC3E}">
        <p14:creationId xmlns:p14="http://schemas.microsoft.com/office/powerpoint/2010/main" val="33192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34"/>
    </mc:Choice>
    <mc:Fallback xmlns="">
      <p:transition spd="slow" advTm="1432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27965"/>
            <a:ext cx="9347782" cy="11005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Manually Load and Configure a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492138"/>
            <a:ext cx="10515600" cy="506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 Exercise Goals:</a:t>
            </a:r>
          </a:p>
          <a:p>
            <a:r>
              <a:rPr lang="en-US" dirty="0"/>
              <a:t>Basic sampler plugin operation</a:t>
            </a:r>
          </a:p>
          <a:p>
            <a:pPr lvl="1"/>
            <a:r>
              <a:rPr lang="en-US" dirty="0"/>
              <a:t>Manual dynamic configuration using the “ldmsd_controller” utility</a:t>
            </a:r>
          </a:p>
          <a:p>
            <a:pPr lvl="1"/>
            <a:r>
              <a:rPr lang="en-US" dirty="0"/>
              <a:t>Static configuration using a configuration file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</a:t>
            </a:r>
            <a:r>
              <a:rPr lang="en-US" dirty="0" err="1"/>
              <a:t>Plugin_meminfo</a:t>
            </a:r>
            <a:r>
              <a:rPr lang="en-US" dirty="0"/>
              <a:t> – opens meminfo plugin man pages</a:t>
            </a:r>
          </a:p>
          <a:p>
            <a:pPr lvl="2"/>
            <a:r>
              <a:rPr lang="en-US" dirty="0"/>
              <a:t>man </a:t>
            </a:r>
            <a:r>
              <a:rPr lang="en-US" dirty="0" err="1"/>
              <a:t>Plugin_vmstat</a:t>
            </a:r>
            <a:r>
              <a:rPr lang="en-US" dirty="0"/>
              <a:t> – opens vmstat plugin man pages</a:t>
            </a:r>
          </a:p>
          <a:p>
            <a:r>
              <a:rPr lang="en-US" dirty="0"/>
              <a:t>Use of ldms_ls utility as a diagnostic tool</a:t>
            </a:r>
          </a:p>
          <a:p>
            <a:pPr lvl="1"/>
            <a:r>
              <a:rPr lang="en-US" dirty="0"/>
              <a:t>man pages</a:t>
            </a:r>
          </a:p>
          <a:p>
            <a:pPr lvl="2"/>
            <a:r>
              <a:rPr lang="en-US" dirty="0"/>
              <a:t>man ldms_ls – opens ldms_ls man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05" y="212425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 dirty="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2" name="Shape 292"/>
            <p:cNvSpPr/>
            <p:nvPr/>
          </p:nvSpPr>
          <p:spPr>
            <a:xfrm rot="10800000">
              <a:off x="1304189" y="3482206"/>
              <a:ext cx="931831" cy="586653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27</a:t>
            </a:fld>
            <a:endParaRPr lang="en-US"/>
          </a:p>
        </p:txBody>
      </p:sp>
      <p:sp>
        <p:nvSpPr>
          <p:cNvPr id="77" name="Shape 280">
            <a:extLst>
              <a:ext uri="{FF2B5EF4-FFF2-40B4-BE49-F238E27FC236}">
                <a16:creationId xmlns:a16="http://schemas.microsoft.com/office/drawing/2014/main" id="{14A62A38-E52F-2C4A-8787-2BC040544E44}"/>
              </a:ext>
            </a:extLst>
          </p:cNvPr>
          <p:cNvSpPr/>
          <p:nvPr/>
        </p:nvSpPr>
        <p:spPr>
          <a:xfrm>
            <a:off x="1693081" y="3968351"/>
            <a:ext cx="769664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8" name="Shape 281">
            <a:extLst>
              <a:ext uri="{FF2B5EF4-FFF2-40B4-BE49-F238E27FC236}">
                <a16:creationId xmlns:a16="http://schemas.microsoft.com/office/drawing/2014/main" id="{E37307FC-E5A9-1E4E-8F71-75BD994F1313}"/>
              </a:ext>
            </a:extLst>
          </p:cNvPr>
          <p:cNvSpPr/>
          <p:nvPr/>
        </p:nvSpPr>
        <p:spPr>
          <a:xfrm>
            <a:off x="1730299" y="3981939"/>
            <a:ext cx="6772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9" name="Shape 283">
            <a:extLst>
              <a:ext uri="{FF2B5EF4-FFF2-40B4-BE49-F238E27FC236}">
                <a16:creationId xmlns:a16="http://schemas.microsoft.com/office/drawing/2014/main" id="{E1793E17-E2B1-F941-9640-4C26D3E515A3}"/>
              </a:ext>
            </a:extLst>
          </p:cNvPr>
          <p:cNvSpPr/>
          <p:nvPr/>
        </p:nvSpPr>
        <p:spPr>
          <a:xfrm>
            <a:off x="1774914" y="3405316"/>
            <a:ext cx="788161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0" name="Shape 284">
            <a:extLst>
              <a:ext uri="{FF2B5EF4-FFF2-40B4-BE49-F238E27FC236}">
                <a16:creationId xmlns:a16="http://schemas.microsoft.com/office/drawing/2014/main" id="{D50C2B39-DA59-7A49-BF21-4FC8FE86039B}"/>
              </a:ext>
            </a:extLst>
          </p:cNvPr>
          <p:cNvSpPr/>
          <p:nvPr/>
        </p:nvSpPr>
        <p:spPr>
          <a:xfrm>
            <a:off x="1825141" y="3405316"/>
            <a:ext cx="63760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1" name="Shape 286">
            <a:extLst>
              <a:ext uri="{FF2B5EF4-FFF2-40B4-BE49-F238E27FC236}">
                <a16:creationId xmlns:a16="http://schemas.microsoft.com/office/drawing/2014/main" id="{76645D75-E111-2546-BD60-8C9191C1ADDE}"/>
              </a:ext>
            </a:extLst>
          </p:cNvPr>
          <p:cNvSpPr/>
          <p:nvPr/>
        </p:nvSpPr>
        <p:spPr>
          <a:xfrm>
            <a:off x="1838676" y="2903965"/>
            <a:ext cx="806232" cy="586656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2" name="Shape 287">
            <a:extLst>
              <a:ext uri="{FF2B5EF4-FFF2-40B4-BE49-F238E27FC236}">
                <a16:creationId xmlns:a16="http://schemas.microsoft.com/office/drawing/2014/main" id="{8E5DFDCE-141B-BB49-8307-EF6B25600C4C}"/>
              </a:ext>
            </a:extLst>
          </p:cNvPr>
          <p:cNvSpPr/>
          <p:nvPr/>
        </p:nvSpPr>
        <p:spPr>
          <a:xfrm>
            <a:off x="1894440" y="2903965"/>
            <a:ext cx="72097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3" name="Shape 289">
            <a:extLst>
              <a:ext uri="{FF2B5EF4-FFF2-40B4-BE49-F238E27FC236}">
                <a16:creationId xmlns:a16="http://schemas.microsoft.com/office/drawing/2014/main" id="{9A4B7EE8-1A2A-A74A-88DA-796ECAB6149F}"/>
              </a:ext>
            </a:extLst>
          </p:cNvPr>
          <p:cNvSpPr/>
          <p:nvPr/>
        </p:nvSpPr>
        <p:spPr>
          <a:xfrm>
            <a:off x="1865270" y="2410757"/>
            <a:ext cx="830238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4" name="Shape 290">
            <a:extLst>
              <a:ext uri="{FF2B5EF4-FFF2-40B4-BE49-F238E27FC236}">
                <a16:creationId xmlns:a16="http://schemas.microsoft.com/office/drawing/2014/main" id="{532C28BC-7191-BB4A-8785-7D9EA216D804}"/>
              </a:ext>
            </a:extLst>
          </p:cNvPr>
          <p:cNvSpPr/>
          <p:nvPr/>
        </p:nvSpPr>
        <p:spPr>
          <a:xfrm>
            <a:off x="1981200" y="2410757"/>
            <a:ext cx="7143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dirty="0"/>
              <a:t>Metric Set</a:t>
            </a:r>
          </a:p>
        </p:txBody>
      </p:sp>
    </p:spTree>
    <p:extLst>
      <p:ext uri="{BB962C8B-B14F-4D97-AF65-F5344CB8AC3E}">
        <p14:creationId xmlns:p14="http://schemas.microsoft.com/office/powerpoint/2010/main" val="95141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290" y="116717"/>
            <a:ext cx="9393502" cy="10117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Configure LDMS Daemon Sampler Plugin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5290" y="15735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Load the “meminfo” sampler plugin</a:t>
            </a:r>
          </a:p>
          <a:p>
            <a:r>
              <a:rPr lang="en-US" dirty="0"/>
              <a:t>Configure loaded “meminfo” sampler plugin</a:t>
            </a:r>
          </a:p>
          <a:p>
            <a:pPr lvl="1"/>
            <a:r>
              <a:rPr lang="en-US" dirty="0"/>
              <a:t>Give the set name (instance)</a:t>
            </a:r>
          </a:p>
          <a:p>
            <a:pPr lvl="1"/>
            <a:r>
              <a:rPr lang="en-US" dirty="0"/>
              <a:t>Give the node name (producer)</a:t>
            </a:r>
          </a:p>
          <a:p>
            <a:pPr lvl="1"/>
            <a:r>
              <a:rPr lang="en-US" dirty="0"/>
              <a:t>Give the component ID</a:t>
            </a:r>
          </a:p>
          <a:p>
            <a:pPr lvl="1"/>
            <a:r>
              <a:rPr lang="en-US" dirty="0"/>
              <a:t>Plugin-specific arguments</a:t>
            </a:r>
          </a:p>
          <a:p>
            <a:r>
              <a:rPr lang="en-US" dirty="0"/>
              <a:t>Start sampler plugin with a particular sampling interval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offset 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695068" y="4051619"/>
            <a:ext cx="1374370" cy="3602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>
          <a:xfrm flipH="1">
            <a:off x="9982200" y="4231728"/>
            <a:ext cx="712868" cy="50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49" y="209964"/>
            <a:ext cx="11047751" cy="6812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Connect ldmsd_controller To An ldmsd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49" y="1149228"/>
            <a:ext cx="10358535" cy="536126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Set up “ldmsd_controller” connection to the aggregator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$ldmsd_controller --host localhost --port 10001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Welcome to the LDMSD control processor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help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See “LDMS HELP” slides starting at slide 77 for help results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Note 1: The prompt tells you &lt;transport&gt;:&lt;hostname&gt;:&lt;port&gt;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Note 2: You can use “quit” or Ctrl-d  to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exit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or Ctrl-c to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kill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the ldmsd_controller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049" y="1571383"/>
            <a:ext cx="9169421" cy="685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14" y="194098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DFE4E-0529-4B99-BE93-29F3CB1BE2E5}"/>
              </a:ext>
            </a:extLst>
          </p:cNvPr>
          <p:cNvSpPr/>
          <p:nvPr/>
        </p:nvSpPr>
        <p:spPr>
          <a:xfrm>
            <a:off x="408685" y="5257833"/>
            <a:ext cx="547893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*A live example of these commands can be found here:</a:t>
            </a:r>
          </a:p>
          <a:p>
            <a:r>
              <a:rPr lang="en-US" dirty="0">
                <a:hlinkClick r:id="rId3"/>
              </a:rPr>
              <a:t>LDMSD Controller Interface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5"/>
    </mc:Choice>
    <mc:Fallback xmlns="">
      <p:transition spd="slow" advTm="108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8" y="193630"/>
            <a:ext cx="10972800" cy="7323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Schedule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08" y="1069558"/>
            <a:ext cx="66593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9:00 – 10:30 Instruction (Basics)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10:30 – 10:45 Break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10:45 – 12:30 Instruction (Basics)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12:30 – 1:30 Lunch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1:30 – 3:00 Instruction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3:00 – 3:15 Break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3:15 – 5:00 Instruction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57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6" y="122420"/>
            <a:ext cx="10515600" cy="12377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Interactive Configuration Using The ldmsd_controller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16" y="1479396"/>
            <a:ext cx="8366570" cy="1237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Load the “meminfo” sampler plugin: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name=</a:t>
            </a: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endParaRPr lang="en-US" sz="20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490" y="1953227"/>
            <a:ext cx="994035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566" y="3362288"/>
            <a:ext cx="9961277" cy="74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B9741-0A4F-4A6D-A82C-CF09D8B04CF8}"/>
              </a:ext>
            </a:extLst>
          </p:cNvPr>
          <p:cNvSpPr txBox="1"/>
          <p:nvPr/>
        </p:nvSpPr>
        <p:spPr>
          <a:xfrm>
            <a:off x="386490" y="5884428"/>
            <a:ext cx="863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producer: </a:t>
            </a:r>
            <a:r>
              <a:rPr lang="en-US" sz="1600" dirty="0">
                <a:latin typeface="Lucida Console" panose="020B0609040504020204" pitchFamily="49" charset="0"/>
              </a:rPr>
              <a:t>Initialize the name of the sampler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Instance: </a:t>
            </a:r>
            <a:r>
              <a:rPr lang="en-US" sz="1600" dirty="0">
                <a:latin typeface="Lucida Console" panose="020B0609040504020204" pitchFamily="49" charset="0"/>
              </a:rPr>
              <a:t>Initialize the name of the node the sampler is running on</a:t>
            </a:r>
          </a:p>
          <a:p>
            <a:r>
              <a:rPr lang="en-US" sz="16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: </a:t>
            </a:r>
            <a:r>
              <a:rPr lang="en-US" sz="1600" dirty="0">
                <a:latin typeface="Lucida Console" panose="020B0609040504020204" pitchFamily="49" charset="0"/>
              </a:rPr>
              <a:t>Initialize with a number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76828-53C8-41B0-9ADC-C752BA71AF31}"/>
              </a:ext>
            </a:extLst>
          </p:cNvPr>
          <p:cNvSpPr txBox="1"/>
          <p:nvPr/>
        </p:nvSpPr>
        <p:spPr>
          <a:xfrm>
            <a:off x="386490" y="2699675"/>
            <a:ext cx="94364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Arial"/>
              <a:buChar char="•"/>
            </a:pPr>
            <a:r>
              <a:rPr lang="en-US" sz="2800" dirty="0"/>
              <a:t>Configure the “</a:t>
            </a:r>
            <a:r>
              <a:rPr lang="en-US" sz="2800" dirty="0" err="1"/>
              <a:t>meminfo</a:t>
            </a:r>
            <a:r>
              <a:rPr lang="en-US" sz="2800" dirty="0"/>
              <a:t>” sampler plugin: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 name=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producer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&lt;$HOSTNAME&gt;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instance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&lt;$HOSTNAME&gt;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component_id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host number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B381B-BAAB-4A93-854C-2A72AF32829F}"/>
              </a:ext>
            </a:extLst>
          </p:cNvPr>
          <p:cNvSpPr txBox="1"/>
          <p:nvPr/>
        </p:nvSpPr>
        <p:spPr>
          <a:xfrm>
            <a:off x="329295" y="4182035"/>
            <a:ext cx="105014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*enter*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producer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=ovis-demo-01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instance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=ovis-demo-01/</a:t>
            </a:r>
            <a:r>
              <a:rPr 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=1 </a:t>
            </a:r>
            <a:r>
              <a:rPr lang="en-US" dirty="0">
                <a:latin typeface="Lucida Console" panose="020B0609040504020204" pitchFamily="49" charset="0"/>
              </a:rPr>
              <a:t>*enter*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240D6-DE8C-4982-A5B2-89897ADE0011}"/>
              </a:ext>
            </a:extLst>
          </p:cNvPr>
          <p:cNvSpPr/>
          <p:nvPr/>
        </p:nvSpPr>
        <p:spPr>
          <a:xfrm>
            <a:off x="386490" y="4629926"/>
            <a:ext cx="9961277" cy="210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3"/>
    </mc:Choice>
    <mc:Fallback xmlns="">
      <p:transition spd="slow" advTm="5518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154249"/>
            <a:ext cx="882473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Sets On An LDMS Daemon Using “ldms_ls”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6427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Use ldms_ls to query the current sets available on an LDMS daemon</a:t>
            </a: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606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ldms_ls –h localhost -x sock -p 10001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ovis-demo-01/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meminfo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290" y="2288111"/>
            <a:ext cx="8837815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90" y="10795"/>
            <a:ext cx="9023640" cy="15100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Get The Set Information Before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90" y="1643438"/>
            <a:ext cx="11846859" cy="520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ldms_ls –h localhost -x sock -p 10001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–v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ovis-demo-01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/>
              <a:t>Schema         Instance                                 Flags  </a:t>
            </a:r>
            <a:r>
              <a:rPr lang="en-US" sz="1800" dirty="0" err="1"/>
              <a:t>Msize</a:t>
            </a:r>
            <a:r>
              <a:rPr lang="en-US" sz="1800" dirty="0"/>
              <a:t>  </a:t>
            </a:r>
            <a:r>
              <a:rPr lang="en-US" sz="1800" dirty="0" err="1"/>
              <a:t>Dsize</a:t>
            </a:r>
            <a:r>
              <a:rPr lang="en-US" sz="1800" dirty="0"/>
              <a:t>  UID    GID   Perm                   Update         Duration          Info    </a:t>
            </a:r>
          </a:p>
          <a:p>
            <a:pPr marL="0" indent="0">
              <a:buNone/>
            </a:pPr>
            <a:r>
              <a:rPr lang="en-US" sz="1800" dirty="0"/>
              <a:t>-------------- ------------------------                    ------ ------      ------  ------ ------   ----------             ----------------- ----------------- --------</a:t>
            </a:r>
          </a:p>
          <a:p>
            <a:pPr marL="0" indent="0">
              <a:buNone/>
            </a:pPr>
            <a:r>
              <a:rPr lang="en-US" sz="1800" dirty="0"/>
              <a:t>meminfo     ovis-demo-01/meminfo            L    1952     416    596  742   -</a:t>
            </a:r>
            <a:r>
              <a:rPr lang="en-US" sz="1800" dirty="0" err="1"/>
              <a:t>rwxrwxrwx</a:t>
            </a:r>
            <a:r>
              <a:rPr lang="en-US" sz="1800" dirty="0"/>
              <a:t>       0.000000     0.000000       "</a:t>
            </a:r>
            <a:r>
              <a:rPr lang="en-US" sz="1800" dirty="0" err="1"/>
              <a:t>updt_hint_us</a:t>
            </a:r>
            <a:r>
              <a:rPr lang="en-US" sz="1800" dirty="0"/>
              <a:t>"="1000000:0" </a:t>
            </a:r>
          </a:p>
          <a:p>
            <a:pPr marL="0" indent="0">
              <a:buNone/>
            </a:pPr>
            <a:r>
              <a:rPr lang="en-US" sz="1800" dirty="0"/>
              <a:t>-------------- ------------------------                     ------ ------     ------  ------  ------   ----------             ----------------- ----------------- --------</a:t>
            </a:r>
          </a:p>
          <a:p>
            <a:pPr marL="0" indent="0">
              <a:buNone/>
            </a:pPr>
            <a:r>
              <a:rPr lang="en-US" sz="1800" dirty="0"/>
              <a:t>Total Sets: 1, Meta Data (kB): 1.95, Data (kB) 0.42, Memory (kB): 2.37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: The “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ovis-demo-01</a:t>
            </a:r>
            <a:r>
              <a:rPr lang="en-US" sz="1800" dirty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meminfo</a:t>
            </a:r>
            <a:r>
              <a:rPr lang="en-US" sz="1800" dirty="0">
                <a:solidFill>
                  <a:srgbClr val="0070C0"/>
                </a:solidFill>
                <a:latin typeface="Lucida Console" panose="020B0609040504020204" pitchFamily="49" charset="0"/>
              </a:rPr>
              <a:t>” </a:t>
            </a:r>
            <a:r>
              <a:rPr lang="en-US" sz="1800" dirty="0"/>
              <a:t>is optional. It is suggested as it will be easier to identify certain sampler daemons when multiple are running on the same host and 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390" y="1533268"/>
            <a:ext cx="9903750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7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85E2-0196-4BDD-B7CB-E25CAE71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7338A7-4BA1-4B0D-AB25-B05D02F2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16" y="718457"/>
            <a:ext cx="10625884" cy="977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Interactive Configuration Using The </a:t>
            </a:r>
            <a:r>
              <a:rPr lang="en-US" sz="4000" dirty="0" err="1">
                <a:latin typeface="+mn-lt"/>
              </a:rPr>
              <a:t>ldmsd_controller</a:t>
            </a:r>
            <a:r>
              <a:rPr lang="en-US" sz="4000" dirty="0">
                <a:latin typeface="+mn-lt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D97A8-A3C5-4708-9DBE-1C4CD4818BC6}"/>
              </a:ext>
            </a:extLst>
          </p:cNvPr>
          <p:cNvSpPr/>
          <p:nvPr/>
        </p:nvSpPr>
        <p:spPr>
          <a:xfrm>
            <a:off x="1460241" y="2790736"/>
            <a:ext cx="952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Configuration Using LDMSD Controller Interface</a:t>
            </a:r>
            <a:r>
              <a:rPr lang="en-US" sz="3200" dirty="0"/>
              <a:t> to view a live example of these commands (slides 30-32).</a:t>
            </a:r>
          </a:p>
        </p:txBody>
      </p:sp>
    </p:spTree>
    <p:extLst>
      <p:ext uri="{BB962C8B-B14F-4D97-AF65-F5344CB8AC3E}">
        <p14:creationId xmlns:p14="http://schemas.microsoft.com/office/powerpoint/2010/main" val="170755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07535"/>
            <a:ext cx="9569824" cy="93924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Metric Values Before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58759"/>
            <a:ext cx="10515600" cy="51815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4000" dirty="0">
                <a:solidFill>
                  <a:srgbClr val="6060FF"/>
                </a:solidFill>
              </a:rPr>
              <a:t>$ </a:t>
            </a:r>
            <a:r>
              <a:rPr lang="en-US" sz="4000" dirty="0">
                <a:solidFill>
                  <a:prstClr val="black"/>
                </a:solidFill>
              </a:rPr>
              <a:t>ldms_ls -x sock -p 10001 </a:t>
            </a:r>
            <a:r>
              <a:rPr lang="en-US" sz="4000" dirty="0">
                <a:solidFill>
                  <a:srgbClr val="0070C0"/>
                </a:solidFill>
              </a:rPr>
              <a:t>-l </a:t>
            </a:r>
            <a:r>
              <a:rPr lang="en-US" sz="4000" dirty="0">
                <a:solidFill>
                  <a:schemeClr val="accent1"/>
                </a:solidFill>
              </a:rPr>
              <a:t>ovis-demo-01</a:t>
            </a:r>
            <a:r>
              <a:rPr lang="en-US" sz="40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ovis-demo-01/meminfo: inconsistent, last update: Wed Dec 31 17:00:00 1969 -0700 [0us]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MemTotal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MemFree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MemAvailable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Buffers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Cached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SwapCached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Active	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Inactive 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Active(anon)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u64        Inactive(anon)		0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3850" y="1309125"/>
            <a:ext cx="9804816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125695" y="4891409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“inconsistent”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not yet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278481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150995"/>
            <a:ext cx="10515600" cy="9493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53331"/>
            <a:ext cx="10739718" cy="4351338"/>
          </a:xfrm>
        </p:spPr>
        <p:txBody>
          <a:bodyPr>
            <a:normAutofit/>
          </a:bodyPr>
          <a:lstStyle/>
          <a:p>
            <a:r>
              <a:rPr lang="en-US" dirty="0"/>
              <a:t>Start the “meminfo” sampler with a 1 second interval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start name=meminfo interval=1000000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  <a:endParaRPr lang="en-US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This starts the sampler updating the metric values every 1,000,000 micro-seconds = 1 second </a:t>
            </a:r>
          </a:p>
          <a:p>
            <a:r>
              <a:rPr lang="en-US" b="1" dirty="0"/>
              <a:t>Note 1:</a:t>
            </a:r>
            <a:r>
              <a:rPr lang="en-US" dirty="0"/>
              <a:t> “offset” defines micro-seconds after the second</a:t>
            </a:r>
          </a:p>
          <a:p>
            <a:r>
              <a:rPr lang="en-US" b="1" dirty="0"/>
              <a:t>Note 2:</a:t>
            </a:r>
            <a:r>
              <a:rPr lang="en-US" dirty="0"/>
              <a:t> If offset is not specified the timer starts when the sampler starts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290" y="1654493"/>
            <a:ext cx="10739718" cy="102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36525"/>
            <a:ext cx="9569824" cy="11401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Current Metric Values After Starting The “meminfo” Sampler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58759"/>
            <a:ext cx="10515600" cy="5181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3800" dirty="0">
                <a:solidFill>
                  <a:srgbClr val="6060FF"/>
                </a:solidFill>
              </a:rPr>
              <a:t>$ </a:t>
            </a:r>
            <a:r>
              <a:rPr lang="en-US" sz="3800" dirty="0">
                <a:solidFill>
                  <a:prstClr val="black"/>
                </a:solidFill>
              </a:rPr>
              <a:t>ldms_ls -x sock -p 10001 </a:t>
            </a:r>
            <a:r>
              <a:rPr lang="en-US" sz="3800" dirty="0">
                <a:solidFill>
                  <a:srgbClr val="0070C0"/>
                </a:solidFill>
              </a:rPr>
              <a:t>-l </a:t>
            </a:r>
            <a:r>
              <a:rPr lang="en-US" sz="3800" dirty="0">
                <a:solidFill>
                  <a:schemeClr val="accent1"/>
                </a:solidFill>
              </a:rPr>
              <a:t>ovis-demo-01</a:t>
            </a:r>
            <a:r>
              <a:rPr lang="en-US" sz="38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ovis-demo-01/meminfo: consistent, last update: Tue Oct 08 17:52:45 2019 -0600 [2058us]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MemTotal 		131899768</a:t>
            </a:r>
          </a:p>
          <a:p>
            <a:pPr marL="0" indent="0">
              <a:buNone/>
            </a:pPr>
            <a:r>
              <a:rPr lang="en-US" dirty="0"/>
              <a:t>D u64        MemFree		129843340</a:t>
            </a:r>
          </a:p>
          <a:p>
            <a:pPr marL="0" indent="0">
              <a:buNone/>
            </a:pPr>
            <a:r>
              <a:rPr lang="en-US" dirty="0"/>
              <a:t>D u64        MemAvailable		129364708</a:t>
            </a:r>
          </a:p>
          <a:p>
            <a:pPr marL="0" indent="0">
              <a:buNone/>
            </a:pPr>
            <a:r>
              <a:rPr lang="en-US" dirty="0"/>
              <a:t>D u64        Buffers			20076</a:t>
            </a:r>
          </a:p>
          <a:p>
            <a:pPr marL="0" indent="0">
              <a:buNone/>
            </a:pPr>
            <a:r>
              <a:rPr lang="en-US" dirty="0"/>
              <a:t>D u64        Cached			458024</a:t>
            </a:r>
          </a:p>
          <a:p>
            <a:pPr marL="0" indent="0">
              <a:buNone/>
            </a:pPr>
            <a:r>
              <a:rPr lang="en-US" dirty="0"/>
              <a:t>D u64        SwapCached		 0</a:t>
            </a:r>
          </a:p>
          <a:p>
            <a:pPr marL="0" indent="0">
              <a:buNone/>
            </a:pPr>
            <a:r>
              <a:rPr lang="en-US" dirty="0"/>
              <a:t>D u64        Active			184380</a:t>
            </a:r>
          </a:p>
          <a:p>
            <a:pPr marL="0" indent="0">
              <a:buNone/>
            </a:pPr>
            <a:r>
              <a:rPr lang="en-US" dirty="0"/>
              <a:t>D u64        Inactive 			393140</a:t>
            </a:r>
          </a:p>
          <a:p>
            <a:pPr marL="0" indent="0">
              <a:buNone/>
            </a:pPr>
            <a:r>
              <a:rPr lang="en-US" dirty="0"/>
              <a:t>D u64        Active(anon)		125324</a:t>
            </a:r>
          </a:p>
          <a:p>
            <a:pPr marL="0" indent="0">
              <a:buNone/>
            </a:pPr>
            <a:r>
              <a:rPr lang="en-US" dirty="0"/>
              <a:t>D u64        Inactive(anon)		284684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3850" y="1354309"/>
            <a:ext cx="6922770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6787581" y="4741806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192101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8" y="216015"/>
            <a:ext cx="9569824" cy="90251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Periodically Re-Query Sampler and Run “memeater”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4" y="1351766"/>
            <a:ext cx="11075894" cy="52986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6060FF"/>
                </a:solidFill>
              </a:rPr>
              <a:t> </a:t>
            </a:r>
            <a:r>
              <a:rPr lang="en-US" sz="5100" dirty="0">
                <a:solidFill>
                  <a:srgbClr val="6060FF"/>
                </a:solidFill>
              </a:rPr>
              <a:t>$ </a:t>
            </a:r>
            <a:r>
              <a:rPr lang="en-US" sz="5100" dirty="0"/>
              <a:t>while true; do ldms_ls -h localhost -x sock -p 10001 -l | grep “Active ”; sleep 1;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192308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192308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191884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192396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192444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192420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192528</a:t>
            </a:r>
          </a:p>
          <a:p>
            <a:pPr marL="0" indent="0">
              <a:buNone/>
            </a:pPr>
            <a:r>
              <a:rPr lang="en-US" sz="3800" dirty="0"/>
              <a:t>D u64        </a:t>
            </a:r>
            <a:r>
              <a:rPr lang="en-US" sz="3800" b="1" dirty="0"/>
              <a:t>Active </a:t>
            </a:r>
            <a:r>
              <a:rPr lang="en-US" sz="3800" dirty="0"/>
              <a:t>                                    192516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5100" dirty="0"/>
              <a:t>In a separate terminal window, run the “memeater” executable to see both timestamps and values change: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5100" dirty="0">
                <a:solidFill>
                  <a:srgbClr val="6060FF"/>
                </a:solidFill>
              </a:rPr>
              <a:t>$ </a:t>
            </a:r>
            <a:r>
              <a:rPr lang="en-US" sz="5100" dirty="0"/>
              <a:t>/home/&lt;user&gt;/memeater/memeater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4600" dirty="0">
                <a:solidFill>
                  <a:schemeClr val="accent1">
                    <a:lumMod val="75000"/>
                  </a:schemeClr>
                </a:solidFill>
              </a:rPr>
              <a:t>Note: You can edit and re-compile to change the allocation amounts and sleep time to adjust the rate of change.  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60294" y="1209112"/>
            <a:ext cx="10698256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5909422" y="2540508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Note how the values change without/with “memeater” running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5ACC7-2102-C24B-A462-D2B5DD110447}"/>
              </a:ext>
            </a:extLst>
          </p:cNvPr>
          <p:cNvSpPr/>
          <p:nvPr/>
        </p:nvSpPr>
        <p:spPr>
          <a:xfrm>
            <a:off x="461684" y="5457865"/>
            <a:ext cx="9804816" cy="54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24" y="136524"/>
            <a:ext cx="9932066" cy="13265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Check Source (/proc/meminfo) For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24" y="1684991"/>
            <a:ext cx="10515600" cy="4671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$ cat /proc/meminfo</a:t>
            </a:r>
          </a:p>
          <a:p>
            <a:pPr marL="0" indent="0">
              <a:buNone/>
            </a:pPr>
            <a:r>
              <a:rPr lang="en-US" sz="3100" dirty="0"/>
              <a:t>MemTotal:		131899768 kB</a:t>
            </a:r>
          </a:p>
          <a:p>
            <a:pPr marL="0" indent="0">
              <a:buNone/>
            </a:pPr>
            <a:r>
              <a:rPr lang="en-US" sz="3100" dirty="0"/>
              <a:t>MemFree:		129828892 kB</a:t>
            </a:r>
          </a:p>
          <a:p>
            <a:pPr marL="0" indent="0">
              <a:buNone/>
            </a:pPr>
            <a:r>
              <a:rPr lang="en-US" sz="3100" dirty="0"/>
              <a:t>MemAvailable:	129350280 kB</a:t>
            </a:r>
          </a:p>
          <a:p>
            <a:pPr marL="0" indent="0">
              <a:buNone/>
            </a:pPr>
            <a:r>
              <a:rPr lang="en-US" sz="3100" dirty="0"/>
              <a:t>Buffers:		20076 kB</a:t>
            </a:r>
          </a:p>
          <a:p>
            <a:pPr marL="0" indent="0">
              <a:buNone/>
            </a:pPr>
            <a:r>
              <a:rPr lang="en-US" sz="3100" dirty="0"/>
              <a:t>Cached:		458076 kB</a:t>
            </a:r>
          </a:p>
          <a:p>
            <a:pPr marL="0" indent="0">
              <a:buNone/>
            </a:pPr>
            <a:r>
              <a:rPr lang="en-US" sz="3100" dirty="0"/>
              <a:t>SwapCached:		0 kB</a:t>
            </a:r>
          </a:p>
          <a:p>
            <a:pPr marL="0" indent="0">
              <a:buNone/>
            </a:pPr>
            <a:r>
              <a:rPr lang="en-US" sz="3100" dirty="0"/>
              <a:t>Active:			192340 kB</a:t>
            </a:r>
          </a:p>
          <a:p>
            <a:pPr marL="0" indent="0">
              <a:buNone/>
            </a:pPr>
            <a:r>
              <a:rPr lang="en-US" sz="3100" dirty="0"/>
              <a:t>Inactive:		393064 kB</a:t>
            </a:r>
          </a:p>
          <a:p>
            <a:pPr marL="0" indent="0">
              <a:buNone/>
            </a:pPr>
            <a:r>
              <a:rPr lang="en-US" sz="3100" dirty="0"/>
              <a:t>Active(anon):		133212 kB</a:t>
            </a:r>
          </a:p>
          <a:p>
            <a:pPr marL="0" indent="0">
              <a:buNone/>
            </a:pPr>
            <a:r>
              <a:rPr lang="en-US" sz="3100" dirty="0"/>
              <a:t>Inactive(anon):	284680 kB</a:t>
            </a:r>
          </a:p>
          <a:p>
            <a:pPr marL="0" indent="0">
              <a:buNone/>
            </a:pPr>
            <a:r>
              <a:rPr lang="en-US" sz="3100" dirty="0"/>
              <a:t>Active(file):		59128 kB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514" y="1588916"/>
            <a:ext cx="2925476" cy="45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FD7EA-404B-2141-8A6E-139EB9E4F274}"/>
              </a:ext>
            </a:extLst>
          </p:cNvPr>
          <p:cNvSpPr/>
          <p:nvPr/>
        </p:nvSpPr>
        <p:spPr>
          <a:xfrm>
            <a:off x="423514" y="4298948"/>
            <a:ext cx="4217066" cy="45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5E99E-2944-456F-82A0-82AE9182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39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11AF85-4AE8-42AB-8B16-00A32272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81" y="834028"/>
            <a:ext cx="8052435" cy="9493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“meminfo” Sampler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3173D-1CC0-47B4-953F-DDDE7D42C656}"/>
              </a:ext>
            </a:extLst>
          </p:cNvPr>
          <p:cNvSpPr/>
          <p:nvPr/>
        </p:nvSpPr>
        <p:spPr>
          <a:xfrm>
            <a:off x="1988975" y="2890391"/>
            <a:ext cx="82140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 err="1">
                <a:hlinkClick r:id="rId2"/>
              </a:rPr>
              <a:t>Meminfo</a:t>
            </a:r>
            <a:r>
              <a:rPr lang="en-US" sz="3200" dirty="0">
                <a:hlinkClick r:id="rId2"/>
              </a:rPr>
              <a:t> Sampler Daemon</a:t>
            </a:r>
            <a:r>
              <a:rPr lang="en-US" sz="3200" dirty="0"/>
              <a:t>  to view a live example of these commands (slides 34-38).</a:t>
            </a:r>
          </a:p>
        </p:txBody>
      </p:sp>
    </p:spTree>
    <p:extLst>
      <p:ext uri="{BB962C8B-B14F-4D97-AF65-F5344CB8AC3E}">
        <p14:creationId xmlns:p14="http://schemas.microsoft.com/office/powerpoint/2010/main" val="42687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96006"/>
            <a:ext cx="10515600" cy="8475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Tutorial Format (Basic)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860434"/>
            <a:ext cx="11203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</a:rPr>
              <a:t>Overview of the Lightweight Distributed Metric Service (LDMS)</a:t>
            </a:r>
            <a:r>
              <a:rPr lang="en-US" dirty="0">
                <a:solidFill>
                  <a:srgbClr val="000000"/>
                </a:solidFill>
              </a:rPr>
              <a:t> (9 slides)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Overview of the LDMS framework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LDMS architecture description</a:t>
            </a:r>
          </a:p>
          <a:p>
            <a:pPr fontAlgn="base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</a:rPr>
              <a:t>Setup </a:t>
            </a:r>
            <a:r>
              <a:rPr lang="en-US" dirty="0">
                <a:solidFill>
                  <a:srgbClr val="000000"/>
                </a:solidFill>
              </a:rPr>
              <a:t>(3 slides)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Environment setup description and verification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Introduction to support programs and helper scripts for use in lab work</a:t>
            </a:r>
          </a:p>
          <a:p>
            <a:pPr fontAlgn="base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</a:rPr>
              <a:t>Hands-on exercises, instructor walk through, and facilitated student exploration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Exercise 1:</a:t>
            </a:r>
            <a:r>
              <a:rPr lang="en-US" sz="1600" dirty="0"/>
              <a:t> Memeater (1 slide)</a:t>
            </a:r>
          </a:p>
          <a:p>
            <a:pPr fontAlgn="base"/>
            <a:r>
              <a:rPr lang="en-US" i="1" dirty="0">
                <a:solidFill>
                  <a:schemeClr val="accent5"/>
                </a:solidFill>
              </a:rPr>
              <a:t>Configuring and deploying a distributed monitoring system with storage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2: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Configuring and Running Samplers (37 slides – ~1 hour)</a:t>
            </a:r>
            <a:endParaRPr lang="en-US" sz="1600" dirty="0">
              <a:solidFill>
                <a:srgbClr val="000000"/>
              </a:solidFill>
            </a:endParaRP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Sampler startup and local and remote verification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Intro to ldmsd_controller and ldms_ls 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3: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Configure Aggregators (13 slides – ~30 min)</a:t>
            </a:r>
            <a:endParaRPr lang="en-US" sz="1600" dirty="0">
              <a:solidFill>
                <a:srgbClr val="000000"/>
              </a:solidFill>
            </a:endParaRP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Aggregation startup and verification using local samplers 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Aggregation of all other attendees’ (remote) samplers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4: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Aggregating From Remote Hosts: Building a Distributed Monitoring System (4 slides – ~45 min)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5: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Dynamic Configurations and Resilience (4 slides – ~20 min)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Exercise 6: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Storing Data In CSV Format (8 slides – ~20 min)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5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9036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Dynamically Change The Sampling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4124"/>
            <a:ext cx="10799064" cy="4854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ldmsd_controller</a:t>
            </a:r>
            <a:r>
              <a:rPr lang="en-US" dirty="0"/>
              <a:t>, stop the plugin: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stop name=meminfo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sampler is not updating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We are still using the same sampler daemon from earlier. It should not be killed yet.</a:t>
            </a:r>
            <a:endParaRPr lang="en-US" sz="2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Restart the plugin with a different (5 sec) interval: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start name=meminfo interval=5000000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metric set is now updating only every five seconds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(More on dynamic configuration and resilience in Exercise 3)</a:t>
            </a:r>
            <a:endParaRPr lang="en-US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1" y="1659486"/>
            <a:ext cx="7551420" cy="46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3637035"/>
            <a:ext cx="10699375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1253331"/>
            <a:ext cx="10515600" cy="4351338"/>
          </a:xfrm>
        </p:spPr>
        <p:txBody>
          <a:bodyPr/>
          <a:lstStyle/>
          <a:p>
            <a:r>
              <a:rPr lang="en-US" dirty="0"/>
              <a:t>Kill all of your ldmsd in preparation for the next section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killall</a:t>
            </a:r>
            <a:r>
              <a:rPr lang="en-US" dirty="0">
                <a:latin typeface="Lucida Console" panose="020B0609040504020204" pitchFamily="49" charset="0"/>
              </a:rPr>
              <a:t> ldmsd</a:t>
            </a:r>
          </a:p>
          <a:p>
            <a:pPr>
              <a:spcBef>
                <a:spcPts val="2200"/>
              </a:spcBef>
            </a:pPr>
            <a:r>
              <a:rPr lang="en-US" dirty="0"/>
              <a:t>Kill a particular ldmsd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latin typeface="Lucida Console" panose="020B0609040504020204" pitchFamily="49" charset="0"/>
              </a:rPr>
              <a:t>ps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auxw</a:t>
            </a:r>
            <a:r>
              <a:rPr lang="en-US" dirty="0">
                <a:latin typeface="Lucida Console" panose="020B0609040504020204" pitchFamily="49" charset="0"/>
              </a:rPr>
              <a:t> | grep ldmsd | grep –v grep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de-DE" dirty="0" err="1">
                <a:latin typeface="Lucida Console" panose="020B0609040504020204" pitchFamily="49" charset="0"/>
              </a:rPr>
              <a:t>ovis_pu</a:t>
            </a:r>
            <a:r>
              <a:rPr lang="de-DE" dirty="0">
                <a:latin typeface="Lucida Console" panose="020B0609040504020204" pitchFamily="49" charset="0"/>
              </a:rPr>
              <a:t>+  3582  0.0  0.1 401604  2204 ?        </a:t>
            </a:r>
            <a:r>
              <a:rPr lang="de-DE" dirty="0" err="1">
                <a:latin typeface="Lucida Console" panose="020B0609040504020204" pitchFamily="49" charset="0"/>
              </a:rPr>
              <a:t>Ssl</a:t>
            </a:r>
            <a:r>
              <a:rPr lang="de-DE" dirty="0">
                <a:latin typeface="Lucida Console" panose="020B0609040504020204" pitchFamily="49" charset="0"/>
              </a:rPr>
              <a:t>  12:51   0:00 </a:t>
            </a:r>
            <a:r>
              <a:rPr lang="de-DE" b="1" dirty="0" err="1">
                <a:latin typeface="Lucida Console" panose="020B0609040504020204" pitchFamily="49" charset="0"/>
              </a:rPr>
              <a:t>ldmsd</a:t>
            </a:r>
            <a:r>
              <a:rPr lang="de-DE" dirty="0">
                <a:latin typeface="Lucida Console" panose="020B0609040504020204" pitchFamily="49" charset="0"/>
              </a:rPr>
              <a:t> -x sock:10001 -S </a:t>
            </a:r>
            <a:r>
              <a:rPr lang="de-DE" dirty="0" err="1">
                <a:latin typeface="Lucida Console" panose="020B0609040504020204" pitchFamily="49" charset="0"/>
              </a:rPr>
              <a:t>samplerd.sock</a:t>
            </a:r>
            <a:endParaRPr lang="en-US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>
                <a:latin typeface="Lucida Console" panose="020B0609040504020204" pitchFamily="49" charset="0"/>
              </a:rPr>
              <a:t>kill 3582</a:t>
            </a:r>
          </a:p>
          <a:p>
            <a:pPr>
              <a:spcBef>
                <a:spcPts val="2200"/>
              </a:spcBef>
            </a:pPr>
            <a:r>
              <a:rPr lang="en-US" dirty="0"/>
              <a:t>Check to make sure it is dead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ps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auxw</a:t>
            </a:r>
            <a:r>
              <a:rPr lang="en-US" dirty="0">
                <a:latin typeface="Lucida Console" panose="020B0609040504020204" pitchFamily="49" charset="0"/>
              </a:rPr>
              <a:t> | grep ldmsd | grep –v grep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386" y="1671554"/>
            <a:ext cx="2725214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930" y="2710241"/>
            <a:ext cx="10121539" cy="155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2386" y="4869149"/>
            <a:ext cx="7091474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E2A49E-5E90-444D-BD0B-C74065C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144627"/>
            <a:ext cx="10515600" cy="893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Kill Currently Running Daemons</a:t>
            </a:r>
            <a:endParaRPr lang="en-US" sz="32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747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FD2B-5BEB-4B8F-B59B-AD820B6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FF3535-D43E-4804-B8B4-D6FAB392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95" y="928398"/>
            <a:ext cx="7891210" cy="89373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</a:t>
            </a:r>
            <a:r>
              <a:rPr lang="en-US" sz="4000" dirty="0">
                <a:latin typeface="+mn-lt"/>
              </a:rPr>
              <a:t> Change Sample Interval</a:t>
            </a:r>
            <a:endParaRPr lang="en-US" sz="3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F210-0257-4645-8A16-D01583D03EFE}"/>
              </a:ext>
            </a:extLst>
          </p:cNvPr>
          <p:cNvSpPr/>
          <p:nvPr/>
        </p:nvSpPr>
        <p:spPr>
          <a:xfrm>
            <a:off x="1482012" y="2890391"/>
            <a:ext cx="9227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Change Sample Interval for </a:t>
            </a:r>
            <a:r>
              <a:rPr lang="en-US" sz="3200" dirty="0" err="1">
                <a:hlinkClick r:id="rId2"/>
              </a:rPr>
              <a:t>Meminfo</a:t>
            </a:r>
            <a:r>
              <a:rPr lang="en-US" sz="3200" dirty="0"/>
              <a:t> to view a live example of these commands (slides 40-41).</a:t>
            </a:r>
          </a:p>
        </p:txBody>
      </p:sp>
    </p:spTree>
    <p:extLst>
      <p:ext uri="{BB962C8B-B14F-4D97-AF65-F5344CB8AC3E}">
        <p14:creationId xmlns:p14="http://schemas.microsoft.com/office/powerpoint/2010/main" val="59908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95770"/>
            <a:ext cx="8803342" cy="112979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Start a ldmsd and Sampler Plugin Using a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37" y="1403327"/>
            <a:ext cx="9589408" cy="22567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ldmsd can be started using a configuration file</a:t>
            </a:r>
          </a:p>
          <a:p>
            <a:pPr lvl="1"/>
            <a:r>
              <a:rPr lang="en-US" sz="2600" dirty="0"/>
              <a:t>Syntax is identical to that used for manual configuration</a:t>
            </a:r>
          </a:p>
          <a:p>
            <a:pPr lvl="1"/>
            <a:r>
              <a:rPr lang="en-US" sz="2600" dirty="0"/>
              <a:t>Can be used to run and configure BOTH sampler and aggregator ldmsd</a:t>
            </a:r>
          </a:p>
          <a:p>
            <a:r>
              <a:rPr lang="en-US" dirty="0"/>
              <a:t>Edit the sample configuration file, </a:t>
            </a:r>
            <a:r>
              <a:rPr lang="en-US" dirty="0">
                <a:solidFill>
                  <a:srgbClr val="FF0000"/>
                </a:solidFill>
              </a:rPr>
              <a:t>as appropriate</a:t>
            </a:r>
            <a:r>
              <a:rPr lang="en-US" dirty="0"/>
              <a:t>, for the meminfo example: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cat /home/&lt;user&gt;/exercises/ldms/conf/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simple_sampler.conf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600" dirty="0"/>
              <a:t>NOTE: If the “</a:t>
            </a:r>
            <a:r>
              <a:rPr lang="en-US" sz="2600" dirty="0" err="1"/>
              <a:t>simple_sampler.conf</a:t>
            </a:r>
            <a:r>
              <a:rPr lang="en-US" sz="2600" dirty="0"/>
              <a:t>” is not there, then please create this file in this directory and populate it with the content below: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849" y="2579839"/>
            <a:ext cx="9239026" cy="385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431" y="5485369"/>
            <a:ext cx="9248438" cy="120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E401-0E31-4119-9F50-1A5C087A6F5D}"/>
              </a:ext>
            </a:extLst>
          </p:cNvPr>
          <p:cNvSpPr txBox="1"/>
          <p:nvPr/>
        </p:nvSpPr>
        <p:spPr>
          <a:xfrm>
            <a:off x="451874" y="3522966"/>
            <a:ext cx="9994041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load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endParaRPr lang="en-US" sz="1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config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producer=&lt;$HOSTNAME&gt; instance=&lt;$HOSTNAME&gt;/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component_id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=&lt;host number&gt;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start name=</a:t>
            </a:r>
            <a:r>
              <a:rPr lang="en-US" sz="16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meminfo</a:t>
            </a:r>
            <a:r>
              <a:rPr lang="en-US" sz="1600" dirty="0">
                <a:solidFill>
                  <a:schemeClr val="accent1"/>
                </a:solidFill>
                <a:latin typeface="Lucida Console" panose="020B0609040504020204" pitchFamily="49" charset="0"/>
              </a:rPr>
              <a:t> interval=1000000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B5C0D-C305-4CAB-8137-F4F0004285FC}"/>
              </a:ext>
            </a:extLst>
          </p:cNvPr>
          <p:cNvSpPr txBox="1"/>
          <p:nvPr/>
        </p:nvSpPr>
        <p:spPr>
          <a:xfrm>
            <a:off x="284431" y="4643279"/>
            <a:ext cx="8525004" cy="201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Run an </a:t>
            </a:r>
            <a:r>
              <a:rPr lang="en-US" sz="2200" dirty="0" err="1"/>
              <a:t>ldmsd</a:t>
            </a:r>
            <a:r>
              <a:rPr lang="en-US" sz="2200" dirty="0"/>
              <a:t> using this configuration file (argument after the –c flag). Modify &lt;user&gt; to your user name.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ldmsd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-x sock:10001 \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</a:rPr>
              <a:t>-l 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/home/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&lt;user&gt;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/exercises/</a:t>
            </a:r>
            <a:r>
              <a:rPr lang="en-US" dirty="0" err="1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</a:t>
            </a:r>
            <a:r>
              <a:rPr lang="en-US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/logs/sampler1.log \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–c /home/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&lt;user&gt;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/exercises/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ldms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/conf/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simple_sampler.conf</a:t>
            </a:r>
            <a:endParaRPr 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5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8" y="161180"/>
            <a:ext cx="9569824" cy="11401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The Metric Values: The “meminfo” Sampler Is Configured And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68" y="1508639"/>
            <a:ext cx="10515600" cy="5181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6060FF"/>
                </a:solidFill>
              </a:rPr>
              <a:t> </a:t>
            </a:r>
            <a:r>
              <a:rPr lang="en-US" sz="3800" dirty="0">
                <a:solidFill>
                  <a:srgbClr val="6060FF"/>
                </a:solidFill>
              </a:rPr>
              <a:t>$ </a:t>
            </a:r>
            <a:r>
              <a:rPr lang="en-US" sz="3800" dirty="0">
                <a:solidFill>
                  <a:prstClr val="black"/>
                </a:solidFill>
              </a:rPr>
              <a:t>ldms_ls -x sock -p 10001 </a:t>
            </a:r>
            <a:r>
              <a:rPr lang="en-US" sz="3800" dirty="0">
                <a:solidFill>
                  <a:srgbClr val="0070C0"/>
                </a:solidFill>
              </a:rPr>
              <a:t>-l </a:t>
            </a:r>
            <a:r>
              <a:rPr lang="en-US" sz="3800" dirty="0">
                <a:solidFill>
                  <a:schemeClr val="accent1"/>
                </a:solidFill>
              </a:rPr>
              <a:t>ovis-demo-01</a:t>
            </a:r>
            <a:r>
              <a:rPr lang="en-US" sz="3800" dirty="0">
                <a:solidFill>
                  <a:srgbClr val="0070C0"/>
                </a:solidFill>
              </a:rPr>
              <a:t>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ovis-demo-01/meminfo: consistent, last update: Tue Oct 08 17:52:45 2019 -0600 [2058us]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		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			0</a:t>
            </a:r>
          </a:p>
          <a:p>
            <a:pPr marL="0" indent="0">
              <a:buNone/>
            </a:pPr>
            <a:r>
              <a:rPr lang="en-US" dirty="0"/>
              <a:t>D u64        MemTotal 		131899768</a:t>
            </a:r>
          </a:p>
          <a:p>
            <a:pPr marL="0" indent="0">
              <a:buNone/>
            </a:pPr>
            <a:r>
              <a:rPr lang="en-US" dirty="0"/>
              <a:t>D u64        MemFree		129843340</a:t>
            </a:r>
          </a:p>
          <a:p>
            <a:pPr marL="0" indent="0">
              <a:buNone/>
            </a:pPr>
            <a:r>
              <a:rPr lang="en-US" dirty="0"/>
              <a:t>D u64        MemAvailable		129364708</a:t>
            </a:r>
          </a:p>
          <a:p>
            <a:pPr marL="0" indent="0">
              <a:buNone/>
            </a:pPr>
            <a:r>
              <a:rPr lang="en-US" dirty="0"/>
              <a:t>D u64        Buffers			20076</a:t>
            </a:r>
          </a:p>
          <a:p>
            <a:pPr marL="0" indent="0">
              <a:buNone/>
            </a:pPr>
            <a:r>
              <a:rPr lang="en-US" dirty="0"/>
              <a:t>D u64        Cached			458024</a:t>
            </a:r>
          </a:p>
          <a:p>
            <a:pPr marL="0" indent="0">
              <a:buNone/>
            </a:pPr>
            <a:r>
              <a:rPr lang="en-US" dirty="0"/>
              <a:t>D u64        SwapCached		 0</a:t>
            </a:r>
          </a:p>
          <a:p>
            <a:pPr marL="0" indent="0">
              <a:buNone/>
            </a:pPr>
            <a:r>
              <a:rPr lang="en-US" dirty="0"/>
              <a:t>D u64        Active			184380</a:t>
            </a:r>
          </a:p>
          <a:p>
            <a:pPr marL="0" indent="0">
              <a:buNone/>
            </a:pPr>
            <a:r>
              <a:rPr lang="en-US" dirty="0"/>
              <a:t>D u64        Inactive 			393140</a:t>
            </a:r>
          </a:p>
          <a:p>
            <a:pPr marL="0" indent="0">
              <a:buNone/>
            </a:pPr>
            <a:r>
              <a:rPr lang="en-US" dirty="0"/>
              <a:t>D u64        Active(anon)		125324</a:t>
            </a:r>
          </a:p>
          <a:p>
            <a:pPr marL="0" indent="0">
              <a:buNone/>
            </a:pPr>
            <a:r>
              <a:rPr lang="en-US" dirty="0"/>
              <a:t>D u64        Inactive(anon)		284684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38968" y="1374169"/>
            <a:ext cx="6790482" cy="56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582809" y="5341200"/>
            <a:ext cx="276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Set is “consistent”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Values have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1189517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36525"/>
            <a:ext cx="10515600" cy="918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Multiple Sampler Plugins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323850" y="11702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 Uncomment and</a:t>
            </a:r>
            <a:r>
              <a:rPr lang="en-US" dirty="0">
                <a:solidFill>
                  <a:srgbClr val="FF0000"/>
                </a:solidFill>
              </a:rPr>
              <a:t> edit to reflect your host </a:t>
            </a:r>
            <a:r>
              <a:rPr lang="en-US" dirty="0"/>
              <a:t>the lines for the vmstat plugin in </a:t>
            </a:r>
            <a:r>
              <a:rPr lang="en-US" dirty="0" err="1"/>
              <a:t>simple_sampler.conf</a:t>
            </a:r>
            <a:r>
              <a:rPr lang="en-US" dirty="0"/>
              <a:t> and restart the ldmsd.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load name=vmstat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config name=vmstat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producer=&lt;hostname&gt; instance=&lt;hostname&gt;/vmstat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component_id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=&lt;hostnum&gt;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start name=vmstat interval=1000000 offset=0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Query the ldmsd: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ldms_ls -h localhost -x sock -p 10001 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ovis-demo-01/vmstat</a:t>
            </a:r>
          </a:p>
          <a:p>
            <a:pPr marL="457200" lvl="1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ovis-demo-01/meminfo</a:t>
            </a:r>
            <a:endParaRPr lang="en-US" dirty="0">
              <a:solidFill>
                <a:srgbClr val="FF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68" y="4155621"/>
            <a:ext cx="7296539" cy="37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6B48B-BCFC-C34C-A9F2-DD41615DFA60}"/>
              </a:ext>
            </a:extLst>
          </p:cNvPr>
          <p:cNvSpPr txBox="1"/>
          <p:nvPr/>
        </p:nvSpPr>
        <p:spPr>
          <a:xfrm>
            <a:off x="8680967" y="3051518"/>
            <a:ext cx="2996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hostname is just a string and hostnum is just a uint_64. Example: hostname=ovis-demo-01, hostnum=1</a:t>
            </a:r>
          </a:p>
        </p:txBody>
      </p:sp>
    </p:spTree>
    <p:extLst>
      <p:ext uri="{BB962C8B-B14F-4D97-AF65-F5344CB8AC3E}">
        <p14:creationId xmlns:p14="http://schemas.microsoft.com/office/powerpoint/2010/main" val="42043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8765-428A-4538-9DE8-0366A7E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0F5D04-B673-4EA7-ACEC-6809070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94" y="988313"/>
            <a:ext cx="8162212" cy="9180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</a:t>
            </a:r>
            <a:r>
              <a:rPr lang="en-US" sz="4000" dirty="0">
                <a:latin typeface="+mn-lt"/>
              </a:rPr>
              <a:t> Multiple Sampler Plugins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BDD0-8592-4B3F-A5E6-3A926E2E95F3}"/>
              </a:ext>
            </a:extLst>
          </p:cNvPr>
          <p:cNvSpPr/>
          <p:nvPr/>
        </p:nvSpPr>
        <p:spPr>
          <a:xfrm>
            <a:off x="1514669" y="2890391"/>
            <a:ext cx="9162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Multiple Plugin Sampler </a:t>
            </a:r>
            <a:r>
              <a:rPr lang="en-US" sz="3200" dirty="0" err="1">
                <a:hlinkClick r:id="rId2"/>
              </a:rPr>
              <a:t>Deamon</a:t>
            </a:r>
            <a:r>
              <a:rPr lang="en-US" sz="3200" dirty="0"/>
              <a:t> to view a live example of these commands (slides 43-45).</a:t>
            </a:r>
          </a:p>
        </p:txBody>
      </p:sp>
    </p:spTree>
    <p:extLst>
      <p:ext uri="{BB962C8B-B14F-4D97-AF65-F5344CB8AC3E}">
        <p14:creationId xmlns:p14="http://schemas.microsoft.com/office/powerpoint/2010/main" val="34733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0"/>
    </mc:Choice>
    <mc:Fallback xmlns="">
      <p:transition spd="slow" advTm="2178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0659"/>
            <a:ext cx="10515600" cy="96075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Configuration Tools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Dynamic/manual configuration (remote or local)</a:t>
            </a:r>
          </a:p>
          <a:p>
            <a:r>
              <a:rPr lang="en-US" dirty="0"/>
              <a:t>ldmsd_controller – Python script that can connect to a ldmsd via a configured network socket or a local Unix Domain Socket (supports command completion)</a:t>
            </a:r>
          </a:p>
          <a:p>
            <a:r>
              <a:rPr lang="en-US" dirty="0" err="1">
                <a:solidFill>
                  <a:srgbClr val="FF0000"/>
                </a:solidFill>
              </a:rPr>
              <a:t>ldmsctl</a:t>
            </a:r>
            <a:r>
              <a:rPr lang="en-US" dirty="0"/>
              <a:t> – C-based utility that can connect to a ldmsd via a configured network socket or a local Unix Domain Socket (doesn’t support command completion)</a:t>
            </a:r>
          </a:p>
          <a:p>
            <a:pPr marL="0" indent="0">
              <a:buNone/>
            </a:pPr>
            <a:r>
              <a:rPr lang="en-US" dirty="0"/>
              <a:t>Static configuration (local)</a:t>
            </a:r>
          </a:p>
          <a:p>
            <a:r>
              <a:rPr lang="en-US" dirty="0"/>
              <a:t>Configuration file – loaded at ldmsd run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4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2262"/>
            <a:ext cx="10515600" cy="1133475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Configure Aggregators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6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2820"/>
            <a:ext cx="8229600" cy="9961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4" name="Left-Right Arrow 3"/>
          <p:cNvSpPr/>
          <p:nvPr/>
        </p:nvSpPr>
        <p:spPr>
          <a:xfrm>
            <a:off x="2813725" y="3477081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49</a:t>
            </a:fld>
            <a:endParaRPr lang="en-US"/>
          </a:p>
        </p:txBody>
      </p:sp>
      <p:sp>
        <p:nvSpPr>
          <p:cNvPr id="75" name="Shape 280">
            <a:extLst>
              <a:ext uri="{FF2B5EF4-FFF2-40B4-BE49-F238E27FC236}">
                <a16:creationId xmlns:a16="http://schemas.microsoft.com/office/drawing/2014/main" id="{E0F3B3F9-0EEB-E244-9353-E9B71C4CAEE1}"/>
              </a:ext>
            </a:extLst>
          </p:cNvPr>
          <p:cNvSpPr/>
          <p:nvPr/>
        </p:nvSpPr>
        <p:spPr>
          <a:xfrm>
            <a:off x="1693081" y="3968351"/>
            <a:ext cx="769664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6" name="Shape 281">
            <a:extLst>
              <a:ext uri="{FF2B5EF4-FFF2-40B4-BE49-F238E27FC236}">
                <a16:creationId xmlns:a16="http://schemas.microsoft.com/office/drawing/2014/main" id="{B3EE7FE8-F154-1B4A-91F6-A3EA1655C79C}"/>
              </a:ext>
            </a:extLst>
          </p:cNvPr>
          <p:cNvSpPr/>
          <p:nvPr/>
        </p:nvSpPr>
        <p:spPr>
          <a:xfrm>
            <a:off x="1730299" y="3981939"/>
            <a:ext cx="6772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7" name="Shape 283">
            <a:extLst>
              <a:ext uri="{FF2B5EF4-FFF2-40B4-BE49-F238E27FC236}">
                <a16:creationId xmlns:a16="http://schemas.microsoft.com/office/drawing/2014/main" id="{7EF7B7CC-F768-DE41-9F73-5CF3ED845661}"/>
              </a:ext>
            </a:extLst>
          </p:cNvPr>
          <p:cNvSpPr/>
          <p:nvPr/>
        </p:nvSpPr>
        <p:spPr>
          <a:xfrm>
            <a:off x="1774914" y="3405316"/>
            <a:ext cx="788161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78" name="Shape 284">
            <a:extLst>
              <a:ext uri="{FF2B5EF4-FFF2-40B4-BE49-F238E27FC236}">
                <a16:creationId xmlns:a16="http://schemas.microsoft.com/office/drawing/2014/main" id="{1B2E9D22-B454-8444-BE14-D6C796D02B47}"/>
              </a:ext>
            </a:extLst>
          </p:cNvPr>
          <p:cNvSpPr/>
          <p:nvPr/>
        </p:nvSpPr>
        <p:spPr>
          <a:xfrm>
            <a:off x="1825141" y="3405316"/>
            <a:ext cx="63760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79" name="Shape 286">
            <a:extLst>
              <a:ext uri="{FF2B5EF4-FFF2-40B4-BE49-F238E27FC236}">
                <a16:creationId xmlns:a16="http://schemas.microsoft.com/office/drawing/2014/main" id="{387484CD-C8B5-754E-8074-361569568EA4}"/>
              </a:ext>
            </a:extLst>
          </p:cNvPr>
          <p:cNvSpPr/>
          <p:nvPr/>
        </p:nvSpPr>
        <p:spPr>
          <a:xfrm>
            <a:off x="1838676" y="2903965"/>
            <a:ext cx="806232" cy="586656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0" name="Shape 287">
            <a:extLst>
              <a:ext uri="{FF2B5EF4-FFF2-40B4-BE49-F238E27FC236}">
                <a16:creationId xmlns:a16="http://schemas.microsoft.com/office/drawing/2014/main" id="{FB8C1AF8-F35A-A346-B3F7-ED538B7CB9AC}"/>
              </a:ext>
            </a:extLst>
          </p:cNvPr>
          <p:cNvSpPr/>
          <p:nvPr/>
        </p:nvSpPr>
        <p:spPr>
          <a:xfrm>
            <a:off x="1894440" y="2903965"/>
            <a:ext cx="72097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t>Metric Set</a:t>
            </a: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AE45D3A0-0D72-AB41-977C-960D959103A9}"/>
              </a:ext>
            </a:extLst>
          </p:cNvPr>
          <p:cNvSpPr/>
          <p:nvPr/>
        </p:nvSpPr>
        <p:spPr>
          <a:xfrm>
            <a:off x="1865270" y="2410757"/>
            <a:ext cx="830238" cy="586655"/>
          </a:xfrm>
          <a:prstGeom prst="rect">
            <a:avLst/>
          </a:prstGeom>
          <a:solidFill>
            <a:srgbClr val="B199CC"/>
          </a:solidFill>
          <a:ln w="25400" cap="flat">
            <a:solidFill>
              <a:srgbClr val="8064A2"/>
            </a:solidFill>
            <a:prstDash val="solid"/>
            <a:beve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defRPr sz="1200"/>
            </a:pPr>
            <a:endParaRPr sz="1200"/>
          </a:p>
        </p:txBody>
      </p:sp>
      <p:sp>
        <p:nvSpPr>
          <p:cNvPr id="82" name="Shape 290">
            <a:extLst>
              <a:ext uri="{FF2B5EF4-FFF2-40B4-BE49-F238E27FC236}">
                <a16:creationId xmlns:a16="http://schemas.microsoft.com/office/drawing/2014/main" id="{E64AB0F2-5E46-8146-8B95-C17C26F807FF}"/>
              </a:ext>
            </a:extLst>
          </p:cNvPr>
          <p:cNvSpPr/>
          <p:nvPr/>
        </p:nvSpPr>
        <p:spPr>
          <a:xfrm>
            <a:off x="1981200" y="2410757"/>
            <a:ext cx="7143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dirty="0"/>
              <a:t>Metric Set</a:t>
            </a:r>
          </a:p>
        </p:txBody>
      </p:sp>
    </p:spTree>
    <p:extLst>
      <p:ext uri="{BB962C8B-B14F-4D97-AF65-F5344CB8AC3E}">
        <p14:creationId xmlns:p14="http://schemas.microsoft.com/office/powerpoint/2010/main" val="102323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59738"/>
            <a:ext cx="10515600" cy="8672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71581"/>
            <a:ext cx="10515600" cy="5458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Lightweight Distributed Metric Service (LDMS)?</a:t>
            </a:r>
          </a:p>
          <a:p>
            <a:pPr lvl="1"/>
            <a:r>
              <a:rPr lang="en-US" dirty="0"/>
              <a:t>Daemon based data sampling</a:t>
            </a:r>
          </a:p>
          <a:p>
            <a:pPr lvl="2"/>
            <a:r>
              <a:rPr lang="en-US" dirty="0"/>
              <a:t>Collect numeric data</a:t>
            </a:r>
          </a:p>
          <a:p>
            <a:pPr lvl="1"/>
            <a:r>
              <a:rPr lang="en-US" dirty="0"/>
              <a:t>Move and aggregate data</a:t>
            </a:r>
          </a:p>
          <a:p>
            <a:pPr lvl="1"/>
            <a:r>
              <a:rPr lang="en-US" dirty="0"/>
              <a:t>Store data</a:t>
            </a:r>
          </a:p>
          <a:p>
            <a:pPr lvl="1"/>
            <a:r>
              <a:rPr lang="en-US" dirty="0"/>
              <a:t>Analyze data</a:t>
            </a:r>
          </a:p>
          <a:p>
            <a:pPr lvl="2"/>
            <a:r>
              <a:rPr lang="en-US" dirty="0"/>
              <a:t>Troubleshooting</a:t>
            </a:r>
          </a:p>
          <a:p>
            <a:pPr lvl="2"/>
            <a:r>
              <a:rPr lang="en-US" dirty="0"/>
              <a:t>Optimization</a:t>
            </a:r>
          </a:p>
          <a:p>
            <a:pPr lvl="2"/>
            <a:r>
              <a:rPr lang="en-US" dirty="0"/>
              <a:t>Inform future designs</a:t>
            </a:r>
          </a:p>
          <a:p>
            <a:r>
              <a:rPr lang="en-US" dirty="0"/>
              <a:t>Typical use cases</a:t>
            </a:r>
          </a:p>
          <a:p>
            <a:pPr lvl="1"/>
            <a:r>
              <a:rPr lang="en-US" dirty="0"/>
              <a:t>Identify applications memory (and other resource) utilization behaviors</a:t>
            </a:r>
          </a:p>
          <a:p>
            <a:pPr lvl="1"/>
            <a:r>
              <a:rPr lang="en-US" dirty="0"/>
              <a:t>Identify network congestion</a:t>
            </a:r>
          </a:p>
          <a:p>
            <a:pPr lvl="1"/>
            <a:r>
              <a:rPr lang="en-US" dirty="0"/>
              <a:t>Determine over-provisioned resources</a:t>
            </a:r>
          </a:p>
          <a:p>
            <a:pPr lvl="1"/>
            <a:r>
              <a:rPr lang="en-US" dirty="0"/>
              <a:t>Identify heavy </a:t>
            </a:r>
            <a:r>
              <a:rPr lang="en-US" dirty="0" err="1"/>
              <a:t>Lustre</a:t>
            </a:r>
            <a:r>
              <a:rPr lang="en-US" dirty="0"/>
              <a:t>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6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9295" y="2075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Configure a LDMS daemon (ldmsd) to Aggregate metric set(s)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9295" y="17690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Add list of connections to a ldmsd (connections to sampler ldmsd(s))</a:t>
            </a:r>
          </a:p>
          <a:p>
            <a:r>
              <a:rPr lang="en-US" dirty="0"/>
              <a:t>Start the connections</a:t>
            </a:r>
          </a:p>
          <a:p>
            <a:r>
              <a:rPr lang="en-US" dirty="0"/>
              <a:t>Create an “update policy”</a:t>
            </a:r>
          </a:p>
          <a:p>
            <a:pPr lvl="1"/>
            <a:r>
              <a:rPr lang="en-US" dirty="0"/>
              <a:t>Define an “update policy” update period</a:t>
            </a:r>
          </a:p>
          <a:p>
            <a:pPr lvl="1"/>
            <a:r>
              <a:rPr lang="en-US" dirty="0"/>
              <a:t>Define which sets an update policy refers to</a:t>
            </a:r>
          </a:p>
          <a:p>
            <a:r>
              <a:rPr lang="en-US" dirty="0"/>
              <a:t>Start the “update policy”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02" y="129144"/>
            <a:ext cx="9565928" cy="13453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Start a ldmsd That Will Be Used For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02" y="1552861"/>
            <a:ext cx="11098669" cy="4351338"/>
          </a:xfrm>
        </p:spPr>
        <p:txBody>
          <a:bodyPr>
            <a:normAutofit/>
          </a:bodyPr>
          <a:lstStyle/>
          <a:p>
            <a:r>
              <a:rPr lang="en-US" dirty="0"/>
              <a:t>(Re)start the sampler ldmsd from the previous exercise (can keep both meminfo and vmstat) </a:t>
            </a:r>
          </a:p>
          <a:p>
            <a:r>
              <a:rPr lang="en-US" dirty="0"/>
              <a:t>Start new aggregator ldmsd with minimum configuration: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60FF"/>
                </a:solidFill>
                <a:latin typeface="Lucida Console" panose="020B0609040504020204" pitchFamily="49" charset="0"/>
              </a:rPr>
              <a:t> $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ldmsd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–x sock:20001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–l /home/&lt;user&gt;/exercises/ldms/logs/agg1.log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-x: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Transport </a:t>
            </a:r>
            <a:r>
              <a:rPr lang="en-US" sz="2000" b="1" dirty="0"/>
              <a:t>:</a:t>
            </a:r>
            <a:r>
              <a:rPr lang="en-US" sz="2000" dirty="0"/>
              <a:t> listening port</a:t>
            </a:r>
          </a:p>
          <a:p>
            <a:r>
              <a:rPr lang="en-US" sz="2000" dirty="0">
                <a:solidFill>
                  <a:srgbClr val="B75F29"/>
                </a:solidFill>
                <a:latin typeface="Lucida Console" panose="020B0609040504020204" pitchFamily="49" charset="0"/>
              </a:rPr>
              <a:t>-l: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/>
              <a:t>Specify the log file path and name (this is not strictly necessary)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NOTE: </a:t>
            </a:r>
          </a:p>
          <a:p>
            <a:r>
              <a:rPr lang="en-US" sz="2000" dirty="0"/>
              <a:t>We will be using a different port number. Instead of 10001 we will be running a daemon on port 20001.</a:t>
            </a:r>
          </a:p>
          <a:p>
            <a:r>
              <a:rPr lang="en-US" sz="2000" dirty="0"/>
              <a:t>Please refer to slides 41 &amp; 42 for help in re-creating a sampler daemon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226" y="2888602"/>
            <a:ext cx="10302670" cy="48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65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68487"/>
            <a:ext cx="10515600" cy="9143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Interactive Aggregator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4205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Set up “ldmsd_controller” connection to the aggregator over socket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ldmsd_controller --host localhost --port 20001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Welcome to the LDMSD control processor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sock:localhost:20002&gt;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295" y="1866599"/>
            <a:ext cx="9099176" cy="498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535"/>
            <a:ext cx="8854440" cy="8919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Simple Aggregator Producer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533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Configure the aggregator to aggregate the “meminfo” set from your sampler daemon (listening on port 10001)</a:t>
            </a:r>
            <a:endParaRPr lang="en-US" sz="3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prdcr_add </a:t>
            </a:r>
            <a:r>
              <a:rPr lang="en-US" sz="2300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=prdcr1 </a:t>
            </a:r>
            <a:r>
              <a:rPr lang="en-US" sz="2300" dirty="0">
                <a:solidFill>
                  <a:srgbClr val="C232B3"/>
                </a:solidFill>
                <a:latin typeface="Lucida Console" panose="020B0609040504020204" pitchFamily="49" charset="0"/>
              </a:rPr>
              <a:t>host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=$HOSTNAME </a:t>
            </a:r>
            <a:r>
              <a:rPr lang="en-US" sz="2300" dirty="0">
                <a:solidFill>
                  <a:srgbClr val="123DD5"/>
                </a:solidFill>
                <a:latin typeface="Lucida Console" panose="020B0609040504020204" pitchFamily="49" charset="0"/>
              </a:rPr>
              <a:t>port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=10001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xprt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=sock </a:t>
            </a:r>
            <a:r>
              <a:rPr lang="en-US" sz="2300" dirty="0">
                <a:solidFill>
                  <a:schemeClr val="accent2"/>
                </a:solidFill>
                <a:latin typeface="Lucida Console" panose="020B0609040504020204" pitchFamily="49" charset="0"/>
              </a:rPr>
              <a:t>type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=active </a:t>
            </a:r>
            <a:r>
              <a:rPr lang="en-US" sz="2300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=20000000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prdcr_start name=prdcr1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policy tag (this is just a string)</a:t>
            </a:r>
          </a:p>
          <a:p>
            <a:r>
              <a:rPr lang="en-US" dirty="0">
                <a:solidFill>
                  <a:srgbClr val="7030A0"/>
                </a:solidFill>
              </a:rPr>
              <a:t>host:</a:t>
            </a:r>
            <a:r>
              <a:rPr lang="en-US" dirty="0"/>
              <a:t> hostname for the sampler daemon </a:t>
            </a:r>
            <a:r>
              <a:rPr lang="en-US" dirty="0">
                <a:solidFill>
                  <a:srgbClr val="0070C0"/>
                </a:solidFill>
              </a:rPr>
              <a:t>(e.g. ovis-demo-01)</a:t>
            </a:r>
          </a:p>
          <a:p>
            <a:r>
              <a:rPr lang="en-US" dirty="0">
                <a:solidFill>
                  <a:srgbClr val="123DD5"/>
                </a:solidFill>
              </a:rPr>
              <a:t>port:</a:t>
            </a:r>
            <a:r>
              <a:rPr lang="en-US" dirty="0"/>
              <a:t> Listener port of the sampler daemon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xprt:</a:t>
            </a:r>
            <a:r>
              <a:rPr lang="en-US" dirty="0"/>
              <a:t> Transport the sampler daemon listens on</a:t>
            </a:r>
          </a:p>
          <a:p>
            <a:r>
              <a:rPr lang="en-US" dirty="0">
                <a:solidFill>
                  <a:schemeClr val="accent2"/>
                </a:solidFill>
              </a:rPr>
              <a:t>type:</a:t>
            </a:r>
            <a:r>
              <a:rPr lang="en-US" dirty="0"/>
              <a:t> Always “active” (the aggregator will initiate the connection with the sampler)</a:t>
            </a:r>
          </a:p>
          <a:p>
            <a:r>
              <a:rPr lang="en-US" dirty="0">
                <a:solidFill>
                  <a:srgbClr val="00B050"/>
                </a:solidFill>
              </a:rPr>
              <a:t>interval:</a:t>
            </a:r>
            <a:r>
              <a:rPr lang="en-US" dirty="0"/>
              <a:t> Re-connect interval </a:t>
            </a:r>
            <a:r>
              <a:rPr lang="en-US" i="1" dirty="0">
                <a:solidFill>
                  <a:srgbClr val="FF0000"/>
                </a:solidFill>
              </a:rPr>
              <a:t>(not aggregation interval)</a:t>
            </a: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946720"/>
            <a:ext cx="10006695" cy="101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5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18984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Check Aggregator Status </a:t>
            </a:r>
            <a:br>
              <a:rPr lang="en-US" dirty="0">
                <a:solidFill>
                  <a:srgbClr val="2C70BA"/>
                </a:solidFill>
                <a:latin typeface="+mn-lt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after producer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(prdcr) is started but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before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updater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(updtr) is started)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6098" y="1594779"/>
            <a:ext cx="71480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6098" y="1554438"/>
            <a:ext cx="6354667" cy="50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41B8-AE63-A84C-906D-259575A8FB30}"/>
              </a:ext>
            </a:extLst>
          </p:cNvPr>
          <p:cNvSpPr txBox="1"/>
          <p:nvPr/>
        </p:nvSpPr>
        <p:spPr>
          <a:xfrm>
            <a:off x="436098" y="2339287"/>
            <a:ext cx="10806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        Type         Interval     Offset       </a:t>
            </a:r>
            <a:r>
              <a:rPr lang="en-US" dirty="0" err="1"/>
              <a:t>Libpath</a:t>
            </a:r>
            <a:endParaRPr lang="en-US" dirty="0"/>
          </a:p>
          <a:p>
            <a:r>
              <a:rPr lang="en-US" dirty="0"/>
              <a:t>------------ ------------ ------------ ------------ ------------</a:t>
            </a:r>
          </a:p>
          <a:p>
            <a:r>
              <a:rPr lang="en-US" dirty="0"/>
              <a:t>Name             Host             Port         Transport    State</a:t>
            </a:r>
          </a:p>
          <a:p>
            <a:r>
              <a:rPr lang="en-US" dirty="0"/>
              <a:t>---------------- ---------------- ------------ ------------ ------------</a:t>
            </a:r>
          </a:p>
          <a:p>
            <a:r>
              <a:rPr lang="en-US" dirty="0"/>
              <a:t>prdcr1           nid00062       10001        sock       CONNECTED   </a:t>
            </a:r>
          </a:p>
          <a:p>
            <a:r>
              <a:rPr lang="en-US" dirty="0"/>
              <a:t>    nid00062/meminfo meminfo_x86_ven0000fam0006mod003F START</a:t>
            </a:r>
          </a:p>
          <a:p>
            <a:r>
              <a:rPr lang="en-US" dirty="0"/>
              <a:t>    nid00062/vmstat  vmstat_x86_ven0000fam0006mod003F START</a:t>
            </a:r>
          </a:p>
          <a:p>
            <a:r>
              <a:rPr lang="en-US" dirty="0"/>
              <a:t>Name             Interval     Offset       Mode            State</a:t>
            </a:r>
          </a:p>
          <a:p>
            <a:r>
              <a:rPr lang="en-US" dirty="0"/>
              <a:t>---------------- ------------ ------------ --------------- ------------</a:t>
            </a:r>
          </a:p>
          <a:p>
            <a:r>
              <a:rPr lang="en-US" dirty="0"/>
              <a:t>Name             Container        Schema           Plugin           State</a:t>
            </a:r>
          </a:p>
          <a:p>
            <a:r>
              <a:rPr lang="en-US" dirty="0"/>
              <a:t>---------------- ---------------- ---------------- ---------------- 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9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36525"/>
            <a:ext cx="9613358" cy="1252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</a:t>
            </a:r>
            <a:r>
              <a:rPr lang="en-US" sz="4000" dirty="0">
                <a:solidFill>
                  <a:srgbClr val="2C70BA"/>
                </a:solidFill>
                <a:latin typeface="+mn-lt"/>
              </a:rPr>
              <a:t>Current Metric Values On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The Aggregator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950316"/>
            <a:ext cx="10515600" cy="4907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ldms_ls –h localhost -x sock -p 20001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While status (previous slide) shows that the aggregator knows what sets the producer has, the ldms_ls query returns nothing because the updater had not yet been run and the set has not been populated with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1834019"/>
            <a:ext cx="9214657" cy="61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B54F-18BD-4896-8819-4BDD12B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F9118A-4FBA-4D75-84B3-C95BDBC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92" y="1119217"/>
            <a:ext cx="10193215" cy="89191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Producer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E699C-7B48-420A-B11D-72F00BD11120}"/>
              </a:ext>
            </a:extLst>
          </p:cNvPr>
          <p:cNvSpPr/>
          <p:nvPr/>
        </p:nvSpPr>
        <p:spPr>
          <a:xfrm>
            <a:off x="1146109" y="2793460"/>
            <a:ext cx="9899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the simple </a:t>
            </a:r>
            <a:r>
              <a:rPr lang="en-US" sz="3200" dirty="0">
                <a:hlinkClick r:id="rId2"/>
              </a:rPr>
              <a:t>Aggregator Producer Configuration</a:t>
            </a:r>
            <a:r>
              <a:rPr lang="en-US" sz="3200" dirty="0"/>
              <a:t> to view a live example of these commands (slides 51-55).</a:t>
            </a:r>
          </a:p>
        </p:txBody>
      </p:sp>
    </p:spTree>
    <p:extLst>
      <p:ext uri="{BB962C8B-B14F-4D97-AF65-F5344CB8AC3E}">
        <p14:creationId xmlns:p14="http://schemas.microsoft.com/office/powerpoint/2010/main" val="63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74"/>
    </mc:Choice>
    <mc:Fallback xmlns="">
      <p:transition spd="slow" advTm="145774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0" y="193868"/>
            <a:ext cx="8740140" cy="863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Simple Aggregator Updater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" y="1136575"/>
            <a:ext cx="10780059" cy="5219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Configure the aggregator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sz="3200" dirty="0"/>
              <a:t> the “meminfo” set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updtr_add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name=updtr1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interval=1000000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offset=200000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updtr_prdcr_add name=updtr1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regex=.*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updtr_start name=updtr1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name: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policy tag (string)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interval: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update (pull) interval (in </a:t>
            </a:r>
            <a:r>
              <a:rPr lang="en-US" sz="2600" dirty="0" err="1">
                <a:solidFill>
                  <a:prstClr val="black"/>
                </a:solidFill>
              </a:rPr>
              <a:t>usec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Example: interval=1000000 means pull data from sampler every 1 seconds</a:t>
            </a:r>
          </a:p>
          <a:p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offset: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Target (in us) from &lt;</a:t>
            </a:r>
            <a:r>
              <a:rPr lang="en-US" sz="2600" dirty="0" err="1">
                <a:solidFill>
                  <a:prstClr val="black"/>
                </a:solidFill>
              </a:rPr>
              <a:t>epoc</a:t>
            </a:r>
            <a:r>
              <a:rPr lang="en-US" sz="2600" dirty="0">
                <a:solidFill>
                  <a:prstClr val="black"/>
                </a:solidFill>
              </a:rPr>
              <a:t> sec&gt;.000000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prstClr val="black"/>
                </a:solidFill>
              </a:rPr>
              <a:t>Example: offset=10000 means aggregate every &lt;interval&gt; seconds at 10ms into the second.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regex: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regular expression to match the target producers tag(s)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9570" y="1756870"/>
            <a:ext cx="10161494" cy="1573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6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71135"/>
            <a:ext cx="10515600" cy="9175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Check Aggregator Status </a:t>
            </a:r>
            <a:br>
              <a:rPr lang="en-US" dirty="0">
                <a:solidFill>
                  <a:srgbClr val="2C70BA"/>
                </a:solidFill>
                <a:latin typeface="+mn-lt"/>
              </a:rPr>
            </a:br>
            <a:r>
              <a:rPr lang="en-US" sz="1800" dirty="0">
                <a:solidFill>
                  <a:srgbClr val="2C70BA"/>
                </a:solidFill>
                <a:latin typeface="+mn-lt"/>
              </a:rPr>
              <a:t>(</a:t>
            </a:r>
            <a:r>
              <a:rPr lang="en-US" sz="2400" dirty="0">
                <a:solidFill>
                  <a:srgbClr val="2C70BA"/>
                </a:solidFill>
                <a:latin typeface="+mn-lt"/>
              </a:rPr>
              <a:t>after starting both producer (prdcr) and updater (updtr) policies</a:t>
            </a:r>
            <a:r>
              <a:rPr lang="en-US" sz="1800" dirty="0">
                <a:solidFill>
                  <a:srgbClr val="2C70BA"/>
                </a:solidFill>
                <a:latin typeface="+mn-lt"/>
              </a:rPr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199" y="1562981"/>
            <a:ext cx="5425441" cy="43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0" y="4841131"/>
            <a:ext cx="8317939" cy="7277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D842B-EE99-9445-9C02-F8D8CF3421E1}"/>
              </a:ext>
            </a:extLst>
          </p:cNvPr>
          <p:cNvSpPr txBox="1"/>
          <p:nvPr/>
        </p:nvSpPr>
        <p:spPr>
          <a:xfrm>
            <a:off x="838199" y="2407024"/>
            <a:ext cx="878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        Type         Interval     Offset       </a:t>
            </a:r>
            <a:r>
              <a:rPr lang="en-US" dirty="0" err="1"/>
              <a:t>Libpath</a:t>
            </a:r>
            <a:endParaRPr lang="en-US" dirty="0"/>
          </a:p>
          <a:p>
            <a:r>
              <a:rPr lang="en-US" dirty="0"/>
              <a:t>------------ ------------ ------------ ------------ ------------</a:t>
            </a:r>
          </a:p>
          <a:p>
            <a:r>
              <a:rPr lang="en-US" dirty="0"/>
              <a:t>Name             Host             Port         Transport    State</a:t>
            </a:r>
          </a:p>
          <a:p>
            <a:r>
              <a:rPr lang="en-US" dirty="0"/>
              <a:t>---------------- ---------------- ------------ ------------ ------------</a:t>
            </a:r>
          </a:p>
          <a:p>
            <a:r>
              <a:rPr lang="en-US" dirty="0"/>
              <a:t>prdcr1           nid00062        10001      sock         CONNECTED   </a:t>
            </a:r>
          </a:p>
          <a:p>
            <a:r>
              <a:rPr lang="en-US" dirty="0"/>
              <a:t>    nid00062/meminfo meminfo_x86_ven0000fam0006mod003F READY</a:t>
            </a:r>
          </a:p>
          <a:p>
            <a:r>
              <a:rPr lang="en-US" dirty="0"/>
              <a:t>    nid00062/vmstat  vmstat_x86_ven0000fam0006mod003F READY</a:t>
            </a:r>
          </a:p>
          <a:p>
            <a:r>
              <a:rPr lang="en-US" dirty="0"/>
              <a:t>Name             Interval     Offset       Mode            State</a:t>
            </a:r>
          </a:p>
          <a:p>
            <a:r>
              <a:rPr lang="en-US" dirty="0"/>
              <a:t>---------------- ------------ ------------ --------------- ------------</a:t>
            </a:r>
          </a:p>
          <a:p>
            <a:r>
              <a:rPr lang="en-US" dirty="0"/>
              <a:t>updtr1           1000000      0            Pull            RUNNING</a:t>
            </a:r>
          </a:p>
          <a:p>
            <a:r>
              <a:rPr lang="en-US" dirty="0"/>
              <a:t>    prdcr1           nid00062                10001 sock         CONNECTED   </a:t>
            </a:r>
          </a:p>
          <a:p>
            <a:r>
              <a:rPr lang="en-US" dirty="0"/>
              <a:t>Name             Container        Schema           Plugin           State</a:t>
            </a:r>
          </a:p>
          <a:p>
            <a:r>
              <a:rPr lang="en-US" dirty="0"/>
              <a:t>---------------- ---------------- ---------------- ---------------- 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11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07535"/>
            <a:ext cx="8229407" cy="10071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Query Current Metric Values On The Aggregator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498279"/>
            <a:ext cx="10515600" cy="51538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6060FF"/>
                </a:solidFill>
              </a:rPr>
              <a:t>$ </a:t>
            </a:r>
            <a:r>
              <a:rPr lang="en-US" sz="3400" dirty="0">
                <a:solidFill>
                  <a:prstClr val="black"/>
                </a:solidFill>
              </a:rPr>
              <a:t>ldms_ls -h localhost -x sock -p 20001 </a:t>
            </a:r>
            <a:r>
              <a:rPr lang="en-US" sz="3400" dirty="0">
                <a:solidFill>
                  <a:srgbClr val="0070C0"/>
                </a:solidFill>
              </a:rPr>
              <a:t>-l ovis-demo-01/meminfo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nid00062/meminfo: consistent, last update: Wed Oct 09 18:30:49 2019 -0600 [2093us] </a:t>
            </a:r>
          </a:p>
          <a:p>
            <a:pPr marL="0" indent="0">
              <a:buNone/>
            </a:pPr>
            <a:r>
              <a:rPr lang="en-US" dirty="0"/>
              <a:t>M u64        </a:t>
            </a:r>
            <a:r>
              <a:rPr lang="en-US" dirty="0" err="1"/>
              <a:t>component_id</a:t>
            </a:r>
            <a:r>
              <a:rPr lang="en-US" dirty="0"/>
              <a:t>                               62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job_id</a:t>
            </a:r>
            <a:r>
              <a:rPr lang="en-US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</a:t>
            </a:r>
            <a:r>
              <a:rPr lang="en-US" dirty="0" err="1"/>
              <a:t>app_id</a:t>
            </a:r>
            <a:r>
              <a:rPr lang="en-US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MemTotal                                   131899768</a:t>
            </a:r>
          </a:p>
          <a:p>
            <a:pPr marL="0" indent="0">
              <a:buNone/>
            </a:pPr>
            <a:r>
              <a:rPr lang="en-US" dirty="0"/>
              <a:t>D u64        MemFree                                    129834752</a:t>
            </a:r>
          </a:p>
          <a:p>
            <a:pPr marL="0" indent="0">
              <a:buNone/>
            </a:pPr>
            <a:r>
              <a:rPr lang="en-US" dirty="0"/>
              <a:t>D u64        MemAvailable                               129356628</a:t>
            </a:r>
          </a:p>
          <a:p>
            <a:pPr marL="0" indent="0">
              <a:buNone/>
            </a:pPr>
            <a:r>
              <a:rPr lang="en-US" dirty="0"/>
              <a:t>D u64        Buffers                                    20228</a:t>
            </a:r>
          </a:p>
          <a:p>
            <a:pPr marL="0" indent="0">
              <a:buNone/>
            </a:pPr>
            <a:r>
              <a:rPr lang="en-US" dirty="0"/>
              <a:t>D u64        Cached                                     458892</a:t>
            </a:r>
          </a:p>
          <a:p>
            <a:pPr marL="0" indent="0">
              <a:buNone/>
            </a:pPr>
            <a:r>
              <a:rPr lang="en-US" dirty="0"/>
              <a:t>D u64        SwapCached                                 0</a:t>
            </a:r>
          </a:p>
          <a:p>
            <a:pPr marL="0" indent="0">
              <a:buNone/>
            </a:pPr>
            <a:r>
              <a:rPr lang="en-US" dirty="0"/>
              <a:t>D u64        Active                                     196708</a:t>
            </a:r>
          </a:p>
          <a:p>
            <a:pPr marL="0" indent="0">
              <a:buNone/>
            </a:pPr>
            <a:r>
              <a:rPr lang="en-US" dirty="0"/>
              <a:t>D u64        Inactive                                   393768</a:t>
            </a:r>
          </a:p>
          <a:p>
            <a:pPr marL="0" indent="0">
              <a:buNone/>
            </a:pPr>
            <a:r>
              <a:rPr lang="en-US" dirty="0"/>
              <a:t>D u64        Active(anon)                               137336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" y="1428973"/>
            <a:ext cx="8065770" cy="41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-22230"/>
          <a:stretch/>
        </p:blipFill>
        <p:spPr>
          <a:xfrm>
            <a:off x="700088" y="286204"/>
            <a:ext cx="10658475" cy="8814934"/>
          </a:xfrm>
        </p:spPr>
      </p:pic>
    </p:spTree>
    <p:extLst>
      <p:ext uri="{BB962C8B-B14F-4D97-AF65-F5344CB8AC3E}">
        <p14:creationId xmlns:p14="http://schemas.microsoft.com/office/powerpoint/2010/main" val="757990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82" y="136525"/>
            <a:ext cx="1011871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Check To See That Metrics Change In Both Samplers and Aggregators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82" y="1733550"/>
            <a:ext cx="11697628" cy="4351338"/>
          </a:xfrm>
        </p:spPr>
        <p:txBody>
          <a:bodyPr/>
          <a:lstStyle/>
          <a:p>
            <a:r>
              <a:rPr lang="en-US" dirty="0"/>
              <a:t>In a third window, run the </a:t>
            </a:r>
            <a:r>
              <a:rPr lang="en-US" dirty="0" err="1"/>
              <a:t>memeater</a:t>
            </a:r>
            <a:r>
              <a:rPr lang="en-US" dirty="0"/>
              <a:t> executable to see changes in the dataset values in both the samplers and aggregators: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solidFill>
                  <a:srgbClr val="6060FF"/>
                </a:solidFill>
              </a:rPr>
              <a:t>$ </a:t>
            </a:r>
            <a:r>
              <a:rPr lang="en-US" sz="2400" dirty="0"/>
              <a:t>/home/&lt;user&gt;/memeater/memeater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sampler using ldms_ls: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/>
              <a:t>while true; do ldms_ls -h localhost -x sock -p 10001 -l | grep "Active "; sleep 1; done </a:t>
            </a:r>
          </a:p>
          <a:p>
            <a:r>
              <a:rPr lang="en-US" dirty="0"/>
              <a:t>Check aggregator using ldms_ls: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60FF"/>
                </a:solidFill>
                <a:latin typeface="Lucida Console" panose="020B0609040504020204" pitchFamily="49" charset="0"/>
              </a:rPr>
              <a:t>$ </a:t>
            </a:r>
            <a:r>
              <a:rPr lang="en-US" sz="2400" dirty="0"/>
              <a:t>while true; do ldms_ls -h localhost -x sock -p 20001 -l | grep "Active "; sleep 1;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401" y="2552285"/>
            <a:ext cx="5103542" cy="622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399" y="3984766"/>
            <a:ext cx="10857571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399" y="5004032"/>
            <a:ext cx="10857570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3120-EFFD-4E70-A9C6-F37EDABC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FFF9C0-754A-4F75-8629-0FA6296B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55" y="1191231"/>
            <a:ext cx="10357045" cy="8635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Updater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DB2E02-D4BA-4978-898B-3BE97B814C55}"/>
              </a:ext>
            </a:extLst>
          </p:cNvPr>
          <p:cNvSpPr/>
          <p:nvPr/>
        </p:nvSpPr>
        <p:spPr>
          <a:xfrm>
            <a:off x="1508449" y="2890391"/>
            <a:ext cx="9175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Aggregator Updater Configuration</a:t>
            </a:r>
            <a:r>
              <a:rPr lang="en-US" sz="3200" dirty="0"/>
              <a:t>  to view a live example of these commands (slides 57-60).</a:t>
            </a:r>
          </a:p>
        </p:txBody>
      </p:sp>
    </p:spTree>
    <p:extLst>
      <p:ext uri="{BB962C8B-B14F-4D97-AF65-F5344CB8AC3E}">
        <p14:creationId xmlns:p14="http://schemas.microsoft.com/office/powerpoint/2010/main" val="1702945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36525"/>
            <a:ext cx="897059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Start ldmsd and Aggregation Using a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34288"/>
            <a:ext cx="10674096" cy="540723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A ldmsd for performing aggregation can be started using a configuration file in the same manner as a ldmsd for sampling </a:t>
            </a:r>
          </a:p>
          <a:p>
            <a:r>
              <a:rPr lang="en-US" sz="2600" dirty="0"/>
              <a:t>Configuration file syntax is identical to that used for manual configuration</a:t>
            </a:r>
          </a:p>
          <a:p>
            <a:pPr>
              <a:lnSpc>
                <a:spcPct val="110000"/>
              </a:lnSpc>
            </a:pPr>
            <a:r>
              <a:rPr lang="en-US" sz="2600" i="1" dirty="0">
                <a:solidFill>
                  <a:srgbClr val="FF0000"/>
                </a:solidFill>
              </a:rPr>
              <a:t>Edit your </a:t>
            </a:r>
            <a:r>
              <a:rPr lang="en-US" sz="2600" dirty="0"/>
              <a:t>sample configuration file </a:t>
            </a:r>
            <a:r>
              <a:rPr lang="en-US" sz="2600" i="1" dirty="0">
                <a:solidFill>
                  <a:srgbClr val="FF0000"/>
                </a:solidFill>
              </a:rPr>
              <a:t>to reflect your host</a:t>
            </a:r>
            <a:r>
              <a:rPr lang="en-US" sz="260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cat /home/&lt;user&gt;/exercises/ldms/conf/</a:t>
            </a:r>
            <a:r>
              <a:rPr lang="en-US" sz="2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simple_agg.conf</a:t>
            </a:r>
            <a:endParaRPr lang="en-US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NOTE: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the “</a:t>
            </a:r>
            <a:r>
              <a:rPr lang="en-US" sz="2400" dirty="0" err="1"/>
              <a:t>simple_agg.conf</a:t>
            </a:r>
            <a:r>
              <a:rPr lang="en-US" sz="2400" dirty="0"/>
              <a:t>” is not there, then please create this file in this directory and populate it with the content below</a:t>
            </a:r>
            <a:r>
              <a:rPr lang="en-US" sz="1800" dirty="0"/>
              <a:t>:</a:t>
            </a:r>
            <a:endParaRPr lang="en-US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2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sz="17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prdcr_add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 name=prdcr1 host</a:t>
            </a:r>
            <a:r>
              <a:rPr lang="en-US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=$HOSTNAME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 port=10001 xprt=sock type=active interval=20000000</a:t>
            </a:r>
          </a:p>
          <a:p>
            <a:pPr marL="457200" lvl="2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prdcr_start name=prdcr1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updtr_add name=updtr1 interval=1000000 offset=200000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updtr_prdcr_add name=updtr1 regex=.*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updtr_start name=</a:t>
            </a:r>
            <a:r>
              <a:rPr lang="en-US" sz="17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update_all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/>
              <a:t>Kill your aggregator and restart your aggregator ldmsd using this configuration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ldmsd </a:t>
            </a:r>
            <a:r>
              <a:rPr lang="en-US" sz="2100" dirty="0">
                <a:solidFill>
                  <a:srgbClr val="00B050"/>
                </a:solidFill>
                <a:latin typeface="Lucida Console" panose="020B0609040504020204" pitchFamily="49" charset="0"/>
              </a:rPr>
              <a:t>-x sock:20001 </a:t>
            </a:r>
            <a:r>
              <a:rPr lang="en-US" sz="2100" dirty="0">
                <a:solidFill>
                  <a:srgbClr val="7030A0"/>
                </a:solidFill>
                <a:latin typeface="Lucida Console" panose="020B0609040504020204" pitchFamily="49" charset="0"/>
              </a:rPr>
              <a:t>-l /home/&lt;user&gt;/exercises/ldms/log/</a:t>
            </a:r>
            <a:r>
              <a:rPr lang="en-US" sz="21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aggd.log</a:t>
            </a:r>
            <a:r>
              <a:rPr lang="en-US" sz="2100" dirty="0">
                <a:solidFill>
                  <a:srgbClr val="7030A0"/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–c /home/&lt;user&gt;/exercises/ldms/conf/simple_agg.conf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" y="5706963"/>
            <a:ext cx="10334104" cy="858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" y="2894251"/>
            <a:ext cx="10334104" cy="409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3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846205"/>
            <a:ext cx="10515600" cy="4907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606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ldms_ls -x sock -p 20001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-l ovis-demo-01/meminfo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/>
              <a:t>Ovis-demo-01/meminfo: consistent, last update: Wed Oct 09 18:30:49 2019 -0600 [2093us] </a:t>
            </a:r>
          </a:p>
          <a:p>
            <a:pPr marL="0" indent="0">
              <a:buNone/>
            </a:pPr>
            <a:r>
              <a:rPr lang="en-US" sz="2400" dirty="0"/>
              <a:t>M u64        </a:t>
            </a:r>
            <a:r>
              <a:rPr lang="en-US" sz="2400" dirty="0" err="1"/>
              <a:t>component_id</a:t>
            </a:r>
            <a:r>
              <a:rPr lang="en-US" sz="2400" dirty="0"/>
              <a:t>                               62</a:t>
            </a:r>
          </a:p>
          <a:p>
            <a:pPr marL="0" indent="0">
              <a:buNone/>
            </a:pPr>
            <a:r>
              <a:rPr lang="en-US" sz="2400" dirty="0"/>
              <a:t>D u64        </a:t>
            </a:r>
            <a:r>
              <a:rPr lang="en-US" sz="2400" dirty="0" err="1"/>
              <a:t>job_id</a:t>
            </a:r>
            <a:r>
              <a:rPr lang="en-US" sz="2400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</a:t>
            </a:r>
            <a:r>
              <a:rPr lang="en-US" sz="2400" dirty="0" err="1"/>
              <a:t>app_id</a:t>
            </a:r>
            <a:r>
              <a:rPr lang="en-US" sz="2400" dirty="0"/>
              <a:t>    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MemTotal                                   131899768</a:t>
            </a:r>
          </a:p>
          <a:p>
            <a:pPr marL="0" indent="0">
              <a:buNone/>
            </a:pPr>
            <a:r>
              <a:rPr lang="en-US" sz="2400" dirty="0"/>
              <a:t>D u64        MemFree                                    129834752</a:t>
            </a:r>
          </a:p>
          <a:p>
            <a:pPr marL="0" indent="0">
              <a:buNone/>
            </a:pPr>
            <a:r>
              <a:rPr lang="en-US" sz="2400" dirty="0"/>
              <a:t>D u64        MemAvailable                               129356628</a:t>
            </a:r>
          </a:p>
          <a:p>
            <a:pPr marL="0" indent="0">
              <a:buNone/>
            </a:pPr>
            <a:r>
              <a:rPr lang="en-US" sz="2400" dirty="0"/>
              <a:t>D u64        Buffers                                    20228</a:t>
            </a:r>
          </a:p>
          <a:p>
            <a:pPr marL="0" indent="0">
              <a:buNone/>
            </a:pPr>
            <a:r>
              <a:rPr lang="en-US" sz="2400" dirty="0"/>
              <a:t>D u64        Cached                                     458892</a:t>
            </a:r>
          </a:p>
          <a:p>
            <a:pPr marL="0" indent="0">
              <a:buNone/>
            </a:pPr>
            <a:r>
              <a:rPr lang="en-US" sz="2400" dirty="0"/>
              <a:t>D u64        SwapCached                                 0</a:t>
            </a:r>
          </a:p>
          <a:p>
            <a:pPr marL="0" indent="0">
              <a:buNone/>
            </a:pPr>
            <a:r>
              <a:rPr lang="en-US" sz="2400" dirty="0"/>
              <a:t>D u64        Active                                     196708</a:t>
            </a:r>
          </a:p>
          <a:p>
            <a:pPr marL="0" indent="0">
              <a:buNone/>
            </a:pPr>
            <a:r>
              <a:rPr lang="en-US" sz="2400" dirty="0"/>
              <a:t>D u64        Inactive                                   393768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6" y="1680009"/>
            <a:ext cx="10334104" cy="62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F2D3C6-4560-0B4A-9458-0C41EB04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5" y="136525"/>
            <a:ext cx="9613358" cy="1252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Query </a:t>
            </a:r>
            <a:r>
              <a:rPr lang="en-US" sz="4000" dirty="0">
                <a:solidFill>
                  <a:srgbClr val="2C70BA"/>
                </a:solidFill>
                <a:latin typeface="+mn-lt"/>
              </a:rPr>
              <a:t>Current Metric Values On 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The Aggregator</a:t>
            </a:r>
          </a:p>
        </p:txBody>
      </p:sp>
    </p:spTree>
    <p:extLst>
      <p:ext uri="{BB962C8B-B14F-4D97-AF65-F5344CB8AC3E}">
        <p14:creationId xmlns:p14="http://schemas.microsoft.com/office/powerpoint/2010/main" val="123461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91BF-FA95-440C-BD01-C4B5A07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3605B9-9EFF-46B7-9C36-9C89D3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42" y="1033239"/>
            <a:ext cx="1099471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EXAMPLE: </a:t>
            </a:r>
            <a:r>
              <a:rPr lang="en-US" sz="4000" dirty="0">
                <a:latin typeface="+mn-lt"/>
              </a:rPr>
              <a:t>Simple Aggregator with Configuration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A75BF-F98B-42AC-8F1A-A9DD9FB091FA}"/>
              </a:ext>
            </a:extLst>
          </p:cNvPr>
          <p:cNvSpPr/>
          <p:nvPr/>
        </p:nvSpPr>
        <p:spPr>
          <a:xfrm>
            <a:off x="1447021" y="2890391"/>
            <a:ext cx="92979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Aggregator With Configuration File</a:t>
            </a:r>
            <a:r>
              <a:rPr lang="en-US" sz="3200" dirty="0"/>
              <a:t> to view a live example of these commands (slides 62-63).</a:t>
            </a:r>
          </a:p>
        </p:txBody>
      </p:sp>
    </p:spTree>
    <p:extLst>
      <p:ext uri="{BB962C8B-B14F-4D97-AF65-F5344CB8AC3E}">
        <p14:creationId xmlns:p14="http://schemas.microsoft.com/office/powerpoint/2010/main" val="41999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2"/>
    </mc:Choice>
    <mc:Fallback xmlns="">
      <p:transition spd="slow" advTm="54982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45"/>
            <a:ext cx="10515600" cy="241910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Exercise 4:</a:t>
            </a:r>
            <a:r>
              <a:rPr lang="en-US" sz="6000" dirty="0"/>
              <a:t> Aggregating From Remote Hosts: Building a Distributed Monitoring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7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67025"/>
            <a:ext cx="10515600" cy="917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Aggregate From All Student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148557"/>
            <a:ext cx="11581006" cy="52077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Kill aggregator ldmsd</a:t>
            </a:r>
          </a:p>
          <a:p>
            <a:r>
              <a:rPr lang="en-US" dirty="0"/>
              <a:t>Edit /home/&lt;user&gt;/exercises/ldms/conf/</a:t>
            </a:r>
            <a:r>
              <a:rPr lang="en-US" dirty="0" err="1"/>
              <a:t>agg.conf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$</a:t>
            </a:r>
            <a:r>
              <a:rPr lang="en-US" dirty="0"/>
              <a:t> cat /home/&lt;user&gt;/exercises/ldms/conf/</a:t>
            </a:r>
            <a:r>
              <a:rPr lang="en-US" dirty="0" err="1"/>
              <a:t>agg.conf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name=prdcr1 type=active host=compute1 port=10001 xprt=sock interval=20000000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name=prdcr2 type=active host=compute2 port=10001 xprt=sock interval=20000000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#prdcr_add name=prdcr3 type=active host=compute3 port=10001 xprt=sock interval=20000000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prdcr_start_regex regex=.*					</a:t>
            </a:r>
            <a:r>
              <a:rPr lang="en-US" i="1" dirty="0">
                <a:solidFill>
                  <a:srgbClr val="2C70BA"/>
                </a:solidFill>
              </a:rPr>
              <a:t>START (connect to) ALL PRODUCERS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updtr_add name=updtr1 interval=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1000000</a:t>
            </a:r>
            <a:r>
              <a:rPr lang="en-US" dirty="0"/>
              <a:t> offset=200000	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UPDATE AT 1 SEC INTERVALS</a:t>
            </a:r>
          </a:p>
          <a:p>
            <a:pPr marL="457200" lvl="1" indent="0">
              <a:buNone/>
            </a:pPr>
            <a:r>
              <a:rPr lang="en-US" dirty="0"/>
              <a:t>updtr_prdcr_add name=updtr1 regex=.*				DO THIS ON ALL PRODUCERS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updtr_match_add name=</a:t>
            </a:r>
            <a:r>
              <a:rPr lang="en-US" dirty="0"/>
              <a:t>updtr1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match=schema regex=meminfo 		RESTRICT TO SETS WITH schema=meminfo</a:t>
            </a:r>
          </a:p>
          <a:p>
            <a:pPr marL="457200" lvl="1" indent="0">
              <a:buNone/>
            </a:pPr>
            <a:r>
              <a:rPr lang="en-US" dirty="0"/>
              <a:t>updtr_start name=updtr1					START UPDATER POLICY “updtr1”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updtr_add name=updtr2 interval=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2000000</a:t>
            </a:r>
            <a:r>
              <a:rPr lang="en-US" dirty="0"/>
              <a:t> offset=200000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	UPDATE AT 2 SECOND INTERVALS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updtr_prdcr_add name=updtr2 regex=.*				DO THIS ON ALL PRODUCERS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updtr_match_add name=</a:t>
            </a:r>
            <a:r>
              <a:rPr lang="en-US" dirty="0"/>
              <a:t>updtr2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match=schema regex=vmstat 		RESTRICT TO SETS WITH schema=vmstat</a:t>
            </a:r>
          </a:p>
          <a:p>
            <a:pPr marL="457200" lvl="1" indent="0">
              <a:buNone/>
            </a:pPr>
            <a:r>
              <a:rPr lang="en-US" dirty="0"/>
              <a:t>updtr_start name=updtr2					START UPDATER POLICY “updtr1”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8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61277"/>
            <a:ext cx="10515600" cy="8807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Aggregate From All Student VMs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248728"/>
            <a:ext cx="10515600" cy="510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Restart ldmsd using your edited configuration file</a:t>
            </a:r>
            <a:endParaRPr lang="en-US" strike="sngStrike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</a:t>
            </a:r>
            <a:r>
              <a:rPr lang="en-US" dirty="0">
                <a:solidFill>
                  <a:prstClr val="black"/>
                </a:solidFill>
              </a:rPr>
              <a:t> ldmsd </a:t>
            </a:r>
            <a:r>
              <a:rPr lang="en-US" dirty="0">
                <a:solidFill>
                  <a:srgbClr val="00B050"/>
                </a:solidFill>
              </a:rPr>
              <a:t>-x sock:20001 </a:t>
            </a:r>
            <a:r>
              <a:rPr lang="en-US" dirty="0">
                <a:solidFill>
                  <a:srgbClr val="7030A0"/>
                </a:solidFill>
              </a:rPr>
              <a:t>-l /home/&lt;user&gt;/exercises/ldms/log/aggd.log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–c /home/&lt;user&gt;/exercises/ldms/conf/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agg.conf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NOTE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If the “</a:t>
            </a:r>
            <a:r>
              <a:rPr lang="en-US" sz="2200" b="1" dirty="0" err="1"/>
              <a:t>agg.conf</a:t>
            </a:r>
            <a:r>
              <a:rPr lang="en-US" sz="2200" dirty="0"/>
              <a:t>” has not yet been populated, then create this file by first copying the “</a:t>
            </a:r>
            <a:r>
              <a:rPr lang="en-US" sz="2200" dirty="0" err="1"/>
              <a:t>simple_aggregator.conf</a:t>
            </a:r>
            <a:r>
              <a:rPr lang="en-US" sz="2200" dirty="0"/>
              <a:t>” and adding the content from the previous slide at the end of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LDMS supports complex topologies:</a:t>
            </a:r>
          </a:p>
          <a:p>
            <a:r>
              <a:rPr lang="en-US" dirty="0"/>
              <a:t>Multiple ldmsd (aggregators) can pull from the same ldmsd (sampler or aggregator)</a:t>
            </a:r>
          </a:p>
          <a:p>
            <a:r>
              <a:rPr lang="en-US" dirty="0"/>
              <a:t>Can daisy chain aggregators </a:t>
            </a:r>
          </a:p>
          <a:p>
            <a:pPr lvl="1"/>
            <a:r>
              <a:rPr lang="en-US" dirty="0"/>
              <a:t>Hierarchical </a:t>
            </a:r>
          </a:p>
          <a:p>
            <a:pPr lvl="1"/>
            <a:r>
              <a:rPr lang="en-US" dirty="0"/>
              <a:t>Support both fan-in and fan-out topologies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DC2BC-EC0E-8F49-B918-B772A738FC22}"/>
              </a:ext>
            </a:extLst>
          </p:cNvPr>
          <p:cNvSpPr/>
          <p:nvPr/>
        </p:nvSpPr>
        <p:spPr>
          <a:xfrm>
            <a:off x="415290" y="1727353"/>
            <a:ext cx="10334104" cy="91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7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3" y="241242"/>
            <a:ext cx="5853282" cy="7688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Check Aggregator Status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8622" y="1121476"/>
            <a:ext cx="10515600" cy="518104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Type         Interval     Offset       </a:t>
            </a:r>
            <a:r>
              <a:rPr lang="en-US" sz="1900" dirty="0" err="1"/>
              <a:t>Libpath</a:t>
            </a: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 ------------ ------------ 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Host             Port         Transport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---------------- ------------ 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prdcr1           nid00062        10001     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nid00062/meminfo meminfo_x86_ven0000fam0006mod003F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nid00062/vmstat  vmstat_x86_ven0000fam0006mod003F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prdcr2           nid00063        10001     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nid00063/meminfo meminfo_x86_ven0000fam0006mod003F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nid00063/vmstat  vmstat_x86_ven0000fam0006mod003F READY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prdcr3           nid00012        10001      sock         DISCONNECTED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Interval     Offset       Mode        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 ------------ --------------- ------------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updtr1           1000000      200000       Pull            RUNNING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prdcr1           nid00062                10001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prdcr2           nid00063                10001 sock         CONNECTED  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    prdcr3           nid00012                10001 sock         DISCONNECTED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Name             Container        Schema           Plugin           State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---------------- ---------------- ---------------- ---------------- ------------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8622" y="1071208"/>
            <a:ext cx="5631180" cy="340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9559" y="3772800"/>
            <a:ext cx="1676400" cy="3842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54780" y="2325425"/>
            <a:ext cx="1676400" cy="38422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98632" y="4776782"/>
            <a:ext cx="1676400" cy="38422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96449-01FC-6A44-A430-B7083F890180}"/>
              </a:ext>
            </a:extLst>
          </p:cNvPr>
          <p:cNvSpPr/>
          <p:nvPr/>
        </p:nvSpPr>
        <p:spPr>
          <a:xfrm>
            <a:off x="4366260" y="5272410"/>
            <a:ext cx="1676400" cy="3842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9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136525"/>
            <a:ext cx="10515600" cy="953770"/>
          </a:xfrm>
        </p:spPr>
        <p:txBody>
          <a:bodyPr/>
          <a:lstStyle/>
          <a:p>
            <a:r>
              <a:rPr lang="en-US" dirty="0">
                <a:solidFill>
                  <a:srgbClr val="2C70BA"/>
                </a:solidFill>
                <a:latin typeface="+mn-lt"/>
              </a:rPr>
              <a:t>Using The Distributed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46710" y="1253331"/>
            <a:ext cx="10515600" cy="4351337"/>
          </a:xfrm>
        </p:spPr>
        <p:txBody>
          <a:bodyPr>
            <a:norm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 - Loop ldms_ls while running your memeater executable – see your and others data values change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060FF"/>
                </a:solidFill>
              </a:rPr>
              <a:t>$ </a:t>
            </a:r>
            <a:r>
              <a:rPr lang="en-US" sz="2000" dirty="0"/>
              <a:t>while true; do ldms_ls -h localhost -x sock -p 20001 -l | grep "Active ” –B9; sleep 1; done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Explore basic dynamic configuration changes and resilience in the next exercise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A6D1D-3A88-AB48-9E2A-B49F15B79CE7}"/>
              </a:ext>
            </a:extLst>
          </p:cNvPr>
          <p:cNvSpPr/>
          <p:nvPr/>
        </p:nvSpPr>
        <p:spPr>
          <a:xfrm>
            <a:off x="346710" y="1962291"/>
            <a:ext cx="9723120" cy="53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535"/>
            <a:ext cx="8229600" cy="11523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Lightweight Distributed Metric Service (LDMS) High Level Overview</a:t>
            </a:r>
          </a:p>
        </p:txBody>
      </p:sp>
      <p:pic>
        <p:nvPicPr>
          <p:cNvPr id="4" name="Picture 3" descr="muzia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47" y="1216127"/>
            <a:ext cx="6785083" cy="4444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0159" y="5719607"/>
            <a:ext cx="270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the current data is retained on-node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0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B21ED-C104-4273-882B-38297033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4D514F-992B-4FBB-8185-BE23D68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67" y="1267440"/>
            <a:ext cx="10515600" cy="95377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EXAMPLE: </a:t>
            </a:r>
            <a:r>
              <a:rPr lang="en-US" dirty="0">
                <a:latin typeface="+mn-lt"/>
              </a:rPr>
              <a:t>Aggregate from Multiple VMs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CFEF6-3089-4C1B-A9C8-33EF2D67C834}"/>
              </a:ext>
            </a:extLst>
          </p:cNvPr>
          <p:cNvSpPr/>
          <p:nvPr/>
        </p:nvSpPr>
        <p:spPr>
          <a:xfrm>
            <a:off x="1760375" y="3038371"/>
            <a:ext cx="8671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Aggregate From Multiple VMs</a:t>
            </a:r>
            <a:r>
              <a:rPr lang="en-US" sz="3200" dirty="0"/>
              <a:t>  to view a live example of these commands (slides 66-69) .</a:t>
            </a:r>
          </a:p>
        </p:txBody>
      </p:sp>
    </p:spTree>
    <p:extLst>
      <p:ext uri="{BB962C8B-B14F-4D97-AF65-F5344CB8AC3E}">
        <p14:creationId xmlns:p14="http://schemas.microsoft.com/office/powerpoint/2010/main" val="167425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60" y="2490367"/>
            <a:ext cx="10920879" cy="1877265"/>
          </a:xfrm>
        </p:spPr>
        <p:txBody>
          <a:bodyPr/>
          <a:lstStyle/>
          <a:p>
            <a:r>
              <a:rPr lang="en-US" b="1" dirty="0"/>
              <a:t>Exercise 5:</a:t>
            </a:r>
            <a:r>
              <a:rPr lang="en-US" dirty="0"/>
              <a:t> Basic Dynamic Configurations and Resilience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pic>
        <p:nvPicPr>
          <p:cNvPr id="6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5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07535"/>
            <a:ext cx="10515600" cy="977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Basic Dynamic Configuration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45564"/>
            <a:ext cx="10515600" cy="3689351"/>
          </a:xfrm>
        </p:spPr>
        <p:txBody>
          <a:bodyPr/>
          <a:lstStyle/>
          <a:p>
            <a:r>
              <a:rPr lang="en-US" dirty="0"/>
              <a:t>Dynamic configuration</a:t>
            </a:r>
          </a:p>
          <a:p>
            <a:pPr lvl="1"/>
            <a:r>
              <a:rPr lang="en-US" dirty="0"/>
              <a:t>Sampler daemons (from exercise 1 slide 40)</a:t>
            </a:r>
          </a:p>
          <a:p>
            <a:pPr lvl="2"/>
            <a:r>
              <a:rPr lang="en-US" dirty="0"/>
              <a:t>Stopping sampler plugins</a:t>
            </a:r>
          </a:p>
          <a:p>
            <a:pPr lvl="2"/>
            <a:r>
              <a:rPr lang="en-US" dirty="0"/>
              <a:t>Starting sampler plugins with different intervals</a:t>
            </a:r>
          </a:p>
          <a:p>
            <a:pPr lvl="1"/>
            <a:r>
              <a:rPr lang="en-US" dirty="0"/>
              <a:t>Aggregator daemons</a:t>
            </a:r>
          </a:p>
          <a:p>
            <a:pPr lvl="2"/>
            <a:r>
              <a:rPr lang="en-US" dirty="0"/>
              <a:t>Automatic detection of new metric sets on connected sampler ldmsd</a:t>
            </a:r>
          </a:p>
          <a:p>
            <a:pPr lvl="2"/>
            <a:r>
              <a:rPr lang="en-US" dirty="0"/>
              <a:t>Stopping producer (prdcr) and updater (updtr) policies</a:t>
            </a:r>
          </a:p>
          <a:p>
            <a:pPr lvl="2"/>
            <a:r>
              <a:rPr lang="en-US" dirty="0"/>
              <a:t>Changing updater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4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664"/>
            <a:ext cx="1015746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Dynamically Changing a Sampler Plugin’s Interval Parameters (also exercise 1 slide 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45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ldmsd_controller, stop the plugin: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stop name=meminfo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sampler has stopped</a:t>
            </a:r>
          </a:p>
          <a:p>
            <a:endParaRPr lang="en-US" sz="2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Restart the plugin with a different interval: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start name=meminfo interval=5000000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offset=0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Note: Querying with ldms_ls will show that the metric set is now updating only every five seconds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1" y="2003424"/>
            <a:ext cx="7448550" cy="480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850975"/>
            <a:ext cx="7597140" cy="78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27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4570" y="136525"/>
            <a:ext cx="10515600" cy="8393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Dynamic Changes and Aggregator Robustness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046848"/>
            <a:ext cx="10515600" cy="5325801"/>
          </a:xfrm>
        </p:spPr>
        <p:txBody>
          <a:bodyPr>
            <a:normAutofit/>
          </a:bodyPr>
          <a:lstStyle/>
          <a:p>
            <a:r>
              <a:rPr lang="en-US" dirty="0"/>
              <a:t>On-the-fly additions of samplers will be discovered by the aggregating ldmsd</a:t>
            </a:r>
          </a:p>
          <a:p>
            <a:pPr lvl="1"/>
            <a:r>
              <a:rPr lang="en-US" b="1" dirty="0"/>
              <a:t>Exercise </a:t>
            </a:r>
            <a:r>
              <a:rPr lang="en-US" dirty="0"/>
              <a:t>– one student will add the vmstat sampler, using ldmsd_controller, to their running sampler ldmsd. </a:t>
            </a:r>
          </a:p>
          <a:p>
            <a:pPr lvl="2"/>
            <a:r>
              <a:rPr lang="en-US" dirty="0"/>
              <a:t>All others will see it, using ldms_ls, appear in their aggregators which are pulling from that sampler. </a:t>
            </a:r>
          </a:p>
          <a:p>
            <a:pPr lvl="1">
              <a:spcBef>
                <a:spcPts val="2300"/>
              </a:spcBef>
            </a:pPr>
            <a:r>
              <a:rPr lang="en-US" b="1" dirty="0"/>
              <a:t>Exercise</a:t>
            </a:r>
            <a:r>
              <a:rPr lang="en-US" dirty="0"/>
              <a:t> – one student will stop their meminfo sampler, using ldmsd_controller, on their running sampler ldmsd. </a:t>
            </a:r>
          </a:p>
          <a:p>
            <a:pPr lvl="2"/>
            <a:r>
              <a:rPr lang="en-US" dirty="0"/>
              <a:t>All others will see, using ldms_ls, that the timestamp in that student’s metric set ceases to update.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2300"/>
              </a:spcBef>
            </a:pPr>
            <a:r>
              <a:rPr lang="en-US" b="1" dirty="0"/>
              <a:t>Exercise</a:t>
            </a:r>
            <a:r>
              <a:rPr lang="en-US" dirty="0"/>
              <a:t> – the same student will restart their meminfo sampler, using ldmsd_controller, on their running ldmsd. </a:t>
            </a:r>
          </a:p>
          <a:p>
            <a:pPr lvl="2"/>
            <a:r>
              <a:rPr lang="en-US" dirty="0"/>
              <a:t>All others will see, using ldms_ls, that the timestamp in that student’s metric set resumes updating.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1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9295" y="207535"/>
            <a:ext cx="9289267" cy="7886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Dynamic Changes and Robustness (cont’d)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133002"/>
            <a:ext cx="10515600" cy="5724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Samplers and Aggregators can be started in any order</a:t>
            </a:r>
          </a:p>
          <a:p>
            <a:pPr lvl="1"/>
            <a:r>
              <a:rPr lang="en-US" b="1" dirty="0"/>
              <a:t>Exercise </a:t>
            </a:r>
            <a:r>
              <a:rPr lang="en-US" dirty="0"/>
              <a:t>– Use your modified configuration files to start the aggregator ldmsd before starting the sampler ldmsd</a:t>
            </a:r>
          </a:p>
          <a:p>
            <a:pPr lvl="2"/>
            <a:r>
              <a:rPr lang="en-US" dirty="0"/>
              <a:t>Use ldms_ls to convince yourself that, whether a sampler ldmsd is started before or after an aggregator ldmsd, you are able to see the data generated at the sampler ldmsd on the aggregator ldmsd when both are running</a:t>
            </a:r>
          </a:p>
          <a:p>
            <a:r>
              <a:rPr lang="en-US" dirty="0"/>
              <a:t>LDMS collection and transport are robust to Samplers and Aggregators being killed and restarted 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one student will kill their sampler ldmsd. All other students will see from ldms_ls timestamp that the student’s metric set is removed from the list.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the same student will restart their sampler ldmsd. All other students will see from ldms_ls timestamp that the metric set reappears and resumes updating (after up to the producer reconnect interval of 20 seconds).</a:t>
            </a:r>
          </a:p>
          <a:p>
            <a:pPr lvl="1"/>
            <a:r>
              <a:rPr lang="en-US" b="1" dirty="0"/>
              <a:t>Exercise</a:t>
            </a:r>
            <a:r>
              <a:rPr lang="en-US" dirty="0"/>
              <a:t> – Each student will stop and re-start their aggregator ldmsd and verify, using ldms_ls, that they are able to see appropriate data.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55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11" y="2573185"/>
            <a:ext cx="8224777" cy="1711630"/>
          </a:xfrm>
        </p:spPr>
        <p:txBody>
          <a:bodyPr>
            <a:noAutofit/>
          </a:bodyPr>
          <a:lstStyle/>
          <a:p>
            <a:r>
              <a:rPr lang="en-US" b="1" dirty="0"/>
              <a:t>Exercise 6:</a:t>
            </a:r>
            <a:r>
              <a:rPr lang="en-US" dirty="0"/>
              <a:t> Storing Data In CSV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1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41" y="201207"/>
            <a:ext cx="8229600" cy="8627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noFill/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noFill/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B199CC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62984" y="2410760"/>
              <a:ext cx="991796" cy="586653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noFill/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E1FDB5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solidFill>
              <a:srgbClr val="E1FDB5"/>
            </a:soli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solidFill>
                <a:schemeClr val="bg1"/>
              </a:soli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13725" y="3463634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26215" y="2475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6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9295" y="136525"/>
            <a:ext cx="10515600" cy="9950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Storing Data: CSV Store Plugin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295" y="1212590"/>
            <a:ext cx="11215687" cy="550888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Goals:</a:t>
            </a:r>
          </a:p>
          <a:p>
            <a:pPr lvl="1"/>
            <a:r>
              <a:rPr lang="en-US" sz="8800" dirty="0"/>
              <a:t>Configure an aggregator ldmsd with a CSV store plugin using ldmsd_controller</a:t>
            </a:r>
          </a:p>
          <a:p>
            <a:pPr lvl="1"/>
            <a:r>
              <a:rPr lang="en-US" sz="8800" dirty="0"/>
              <a:t>Configure an aggregator ldmsd with a CSV store plugin using a configuration file</a:t>
            </a:r>
          </a:p>
          <a:p>
            <a:pPr lvl="1"/>
            <a:r>
              <a:rPr lang="en-US" sz="8800" dirty="0"/>
              <a:t>Minimal store options (don’t buffer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9600" dirty="0"/>
              <a:t>Example output from the “meminfo” sampler:</a:t>
            </a:r>
          </a:p>
          <a:p>
            <a:pPr marL="0" indent="0">
              <a:buNone/>
            </a:pPr>
            <a:r>
              <a:rPr lang="en-US" sz="6400" dirty="0"/>
              <a:t>#</a:t>
            </a:r>
            <a:r>
              <a:rPr lang="en-US" sz="6400" dirty="0">
                <a:solidFill>
                  <a:srgbClr val="FF0000"/>
                </a:solidFill>
              </a:rPr>
              <a:t>Time</a:t>
            </a:r>
            <a:r>
              <a:rPr lang="en-US" sz="6400" dirty="0"/>
              <a:t>,Time_usec,</a:t>
            </a:r>
            <a:r>
              <a:rPr lang="en-US" sz="6400" dirty="0">
                <a:solidFill>
                  <a:schemeClr val="accent1"/>
                </a:solidFill>
              </a:rPr>
              <a:t>ProducerName</a:t>
            </a:r>
            <a:r>
              <a:rPr lang="en-US" sz="6400" dirty="0"/>
              <a:t>,</a:t>
            </a:r>
            <a:r>
              <a:rPr lang="en-US" sz="6400" dirty="0">
                <a:solidFill>
                  <a:srgbClr val="00B050"/>
                </a:solidFill>
              </a:rPr>
              <a:t>component_id</a:t>
            </a:r>
            <a:r>
              <a:rPr lang="en-US" sz="6400" dirty="0"/>
              <a:t>,job_id,MemTotal,MemFree,MemAvailable,Buffers,Cached,SwapCached,Active,Inactive,Active(anon),Inactive(anon),Active(file),Inactive(file),Unevictable,Mlocked,SwapTotal,SwapFree,Dirty,Writeback,AnonPages,Mapped,Shmem,Slab,SReclaimable,SUnreclaim,KernelStack,PageTables,NFS_Unstable,Bounce,WritebackTmp,CommitLimit,Committed_AS,VmallocTotal,VmallocUsed,VmallocChunk,HardwareCorrupted,AnonHugePages,HugePages_Total,HugePages_Free,HugePages_Rsvd,HugePages_Surp,Hugepagesize,DirectMap4k,DirectMap2M</a:t>
            </a:r>
          </a:p>
          <a:p>
            <a:pPr marL="0" indent="0">
              <a:buNone/>
            </a:pPr>
            <a:r>
              <a:rPr lang="is-IS" sz="6400" dirty="0">
                <a:solidFill>
                  <a:srgbClr val="FF0000"/>
                </a:solidFill>
              </a:rPr>
              <a:t>1487105964.002482</a:t>
            </a:r>
            <a:r>
              <a:rPr lang="is-IS" sz="6400" dirty="0"/>
              <a:t>,2482,</a:t>
            </a:r>
            <a:r>
              <a:rPr lang="is-IS" sz="6400" dirty="0">
                <a:solidFill>
                  <a:schemeClr val="accent1"/>
                </a:solidFill>
              </a:rPr>
              <a:t>ovis-demo-09</a:t>
            </a:r>
            <a:r>
              <a:rPr lang="is-IS" sz="6400" dirty="0"/>
              <a:t>,</a:t>
            </a:r>
            <a:r>
              <a:rPr lang="is-IS" sz="6400" dirty="0">
                <a:solidFill>
                  <a:srgbClr val="00B050"/>
                </a:solidFill>
              </a:rPr>
              <a:t>9</a:t>
            </a:r>
            <a:r>
              <a:rPr lang="is-IS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6400" dirty="0"/>
              <a:t>0,1884188,571028,1688632,0,1212004,6108,104536,1122496,8276,8580,96260,1113916,0,0,839676,793956,420,0,10552,24812,1796,52124,40104,12020,1792,3280,0,0,0,1781768,387984,34359738367,7216,34359728128,0,2048,0,0,0,0,2048,47040,2050048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</a:rPr>
              <a:t>1487105963.002583</a:t>
            </a:r>
            <a:r>
              <a:rPr lang="pt-BR" sz="6400" dirty="0"/>
              <a:t>,2583,</a:t>
            </a:r>
            <a:r>
              <a:rPr lang="pt-BR" sz="6400" dirty="0">
                <a:solidFill>
                  <a:schemeClr val="accent1"/>
                </a:solidFill>
              </a:rPr>
              <a:t>ovis-demo-02</a:t>
            </a:r>
            <a:r>
              <a:rPr lang="pt-BR" sz="6400" dirty="0"/>
              <a:t>,</a:t>
            </a:r>
            <a:r>
              <a:rPr lang="pt-BR" sz="6400" dirty="0">
                <a:solidFill>
                  <a:srgbClr val="00B050"/>
                </a:solidFill>
              </a:rPr>
              <a:t>2</a:t>
            </a:r>
            <a:r>
              <a:rPr lang="pt-BR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6400" dirty="0"/>
              <a:t>0,1884188,1665280,1671132,948,107512,0,71540,80920,44128,8308,27412,72612,0,0,839676,839676,0,0,44000,22264,8436,35680,24304,11376,1600,2940,0,0,0,1781768,296444,34359738367,7216,34359728128,0,6144,0,0,0,0,2048,34752,2062336</a:t>
            </a:r>
          </a:p>
          <a:p>
            <a:pPr marL="0" indent="0">
              <a:buNone/>
            </a:pPr>
            <a:r>
              <a:rPr lang="is-IS" sz="6400" dirty="0">
                <a:solidFill>
                  <a:srgbClr val="FF0000"/>
                </a:solidFill>
              </a:rPr>
              <a:t>1487105963.001964</a:t>
            </a:r>
            <a:r>
              <a:rPr lang="is-IS" sz="6400" dirty="0"/>
              <a:t>,1964,</a:t>
            </a:r>
            <a:r>
              <a:rPr lang="is-IS" sz="6400" dirty="0">
                <a:solidFill>
                  <a:schemeClr val="accent1"/>
                </a:solidFill>
              </a:rPr>
              <a:t>ovis-demo-08</a:t>
            </a:r>
            <a:r>
              <a:rPr lang="is-IS" sz="6400" dirty="0"/>
              <a:t>,</a:t>
            </a:r>
            <a:r>
              <a:rPr lang="is-IS" sz="6400" dirty="0">
                <a:solidFill>
                  <a:srgbClr val="00B050"/>
                </a:solidFill>
              </a:rPr>
              <a:t>8</a:t>
            </a:r>
            <a:r>
              <a:rPr lang="is-IS" sz="6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6400" dirty="0"/>
              <a:t>0,1884188,1623168,1644996,948,129700,0,89312,101956,60788,8332,28524,93624,0,0,839676,839676,0,0,60620,23912,8500,36456,24608,11848,1872,4364,0,0,0,1781768,403252,34359738367,7216,34359728128,0,16384,0,0,0,0,2048,44992,2052096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9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09132"/>
            <a:ext cx="9341734" cy="9201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229654"/>
            <a:ext cx="10515600" cy="5491821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Configure the aggregator to </a:t>
            </a:r>
            <a:r>
              <a:rPr lang="en-US" sz="4200" b="1" dirty="0"/>
              <a:t>store</a:t>
            </a:r>
            <a:r>
              <a:rPr lang="en-US" sz="4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00" dirty="0"/>
              <a:t>the “meminfo” set to a </a:t>
            </a:r>
            <a:r>
              <a:rPr lang="en-US" sz="4200" b="1" dirty="0"/>
              <a:t>CSV</a:t>
            </a:r>
            <a:r>
              <a:rPr lang="en-US" sz="4200" dirty="0"/>
              <a:t> file using ldmsd_controller</a:t>
            </a:r>
          </a:p>
          <a:p>
            <a:pPr lvl="1"/>
            <a:r>
              <a:rPr lang="en-US" sz="3600" dirty="0"/>
              <a:t>Create a directory for the CSV data</a:t>
            </a:r>
          </a:p>
          <a:p>
            <a:pPr lvl="1"/>
            <a:r>
              <a:rPr lang="en-US" sz="3600" dirty="0"/>
              <a:t>Load the store_csv plugin</a:t>
            </a:r>
          </a:p>
          <a:p>
            <a:pPr lvl="1"/>
            <a:r>
              <a:rPr lang="en-US" sz="3600" dirty="0"/>
              <a:t>Configure the plugin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3000" dirty="0">
                <a:latin typeface="Lucida Console" panose="020B0609040504020204" pitchFamily="49" charset="0"/>
              </a:rPr>
              <a:t>mkdir –p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/home/&lt;user&gt;/exercises/ldms/data/CSV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sz="3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3000" dirty="0">
                <a:latin typeface="Lucida Console" panose="020B0609040504020204" pitchFamily="49" charset="0"/>
              </a:rPr>
              <a:t>ldmsd_controller --host localhost --port 20001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3000" dirty="0">
                <a:latin typeface="Lucida Console" panose="020B0609040504020204" pitchFamily="49" charset="0"/>
              </a:rPr>
              <a:t>load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name=store_csv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3000" dirty="0">
                <a:latin typeface="Lucida Console" panose="020B0609040504020204" pitchFamily="49" charset="0"/>
              </a:rPr>
              <a:t>config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name=store_csv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path=/home/&lt;user&gt;/exercises/ldms/data/CSV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3000" dirty="0">
                <a:solidFill>
                  <a:srgbClr val="123DD5"/>
                </a:solidFill>
                <a:latin typeface="Lucida Console" panose="020B0609040504020204" pitchFamily="49" charset="0"/>
              </a:rPr>
              <a:t>buffer=0</a:t>
            </a:r>
            <a:r>
              <a:rPr lang="en-US" sz="3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  <a:endParaRPr lang="en-US" sz="30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400" dirty="0"/>
              <a:t>Name         Type         Interval     Offset       </a:t>
            </a:r>
            <a:r>
              <a:rPr lang="en-US" sz="3400" dirty="0" err="1"/>
              <a:t>Libpath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------------ ------------ ------------ ------------ ------------</a:t>
            </a:r>
          </a:p>
          <a:p>
            <a:pPr marL="0" indent="0">
              <a:buNone/>
            </a:pPr>
            <a:r>
              <a:rPr lang="en-US" sz="3400" dirty="0"/>
              <a:t>csv             store             </a:t>
            </a:r>
            <a:r>
              <a:rPr lang="en-US" sz="3400" dirty="0">
                <a:solidFill>
                  <a:srgbClr val="FF0000"/>
                </a:solidFill>
              </a:rPr>
              <a:t>1000000      0</a:t>
            </a:r>
            <a:r>
              <a:rPr lang="en-US" sz="3400" dirty="0"/>
              <a:t>         </a:t>
            </a:r>
            <a:r>
              <a:rPr lang="en-US" sz="3400" dirty="0">
                <a:solidFill>
                  <a:srgbClr val="FF0000"/>
                </a:solidFill>
              </a:rPr>
              <a:t>/home/&lt;user&gt;/Build/OVIS-4.3.1/lib/</a:t>
            </a:r>
            <a:r>
              <a:rPr lang="en-US" sz="3400" dirty="0" err="1">
                <a:solidFill>
                  <a:srgbClr val="FF0000"/>
                </a:solidFill>
              </a:rPr>
              <a:t>ovis</a:t>
            </a:r>
            <a:r>
              <a:rPr lang="en-US" sz="3400" dirty="0">
                <a:solidFill>
                  <a:srgbClr val="FF0000"/>
                </a:solidFill>
              </a:rPr>
              <a:t>-ldms/</a:t>
            </a:r>
            <a:r>
              <a:rPr lang="en-US" sz="3400" dirty="0" err="1">
                <a:solidFill>
                  <a:srgbClr val="FF0000"/>
                </a:solidFill>
              </a:rPr>
              <a:t>libstore_csv.so</a:t>
            </a:r>
            <a:endParaRPr lang="en-US" sz="34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name:</a:t>
            </a:r>
            <a:r>
              <a:rPr lang="en-US" sz="3200" dirty="0"/>
              <a:t> plugin name</a:t>
            </a:r>
          </a:p>
          <a:p>
            <a:r>
              <a:rPr lang="en-US" sz="3200" dirty="0">
                <a:solidFill>
                  <a:srgbClr val="00B050"/>
                </a:solidFill>
              </a:rPr>
              <a:t>path:</a:t>
            </a:r>
            <a:r>
              <a:rPr lang="en-US" sz="3200" dirty="0"/>
              <a:t> Path to the base directory for the csv file container. This directory must pre-exist.</a:t>
            </a:r>
          </a:p>
          <a:p>
            <a:r>
              <a:rPr lang="en-US" sz="3200" dirty="0">
                <a:solidFill>
                  <a:srgbClr val="123DD5"/>
                </a:solidFill>
              </a:rPr>
              <a:t>buffer:</a:t>
            </a:r>
            <a:r>
              <a:rPr lang="en-US" sz="3200" dirty="0"/>
              <a:t> ‘0’ to disable buffering  </a:t>
            </a:r>
            <a:r>
              <a:rPr lang="en-US" sz="3200" dirty="0">
                <a:solidFill>
                  <a:srgbClr val="FF0000"/>
                </a:solidFill>
              </a:rPr>
              <a:t># USE WITH CAUTION!</a:t>
            </a:r>
            <a:endParaRPr lang="en-US" sz="3200" dirty="0"/>
          </a:p>
          <a:p>
            <a:r>
              <a:rPr lang="en-US" sz="3200" dirty="0">
                <a:solidFill>
                  <a:srgbClr val="6060FF"/>
                </a:solidFill>
              </a:rPr>
              <a:t>man page:</a:t>
            </a:r>
          </a:p>
          <a:p>
            <a:pPr lvl="1"/>
            <a:r>
              <a:rPr lang="en-US" sz="2900" dirty="0"/>
              <a:t>man </a:t>
            </a:r>
            <a:r>
              <a:rPr lang="en-US" sz="2900" dirty="0" err="1"/>
              <a:t>Plugin_store_csv</a:t>
            </a:r>
            <a:r>
              <a:rPr lang="en-US" sz="2900" dirty="0"/>
              <a:t> – opens </a:t>
            </a:r>
            <a:r>
              <a:rPr lang="en-US" sz="2900" dirty="0" err="1"/>
              <a:t>store_csv</a:t>
            </a:r>
            <a:r>
              <a:rPr lang="en-US" sz="2900" dirty="0"/>
              <a:t> plugin man pages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" y="2258613"/>
            <a:ext cx="10515600" cy="125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79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C7591-22CE-D24B-97CB-F02BB085347C}"/>
              </a:ext>
            </a:extLst>
          </p:cNvPr>
          <p:cNvSpPr/>
          <p:nvPr/>
        </p:nvSpPr>
        <p:spPr>
          <a:xfrm>
            <a:off x="289560" y="3981351"/>
            <a:ext cx="10515600" cy="115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4677"/>
            <a:ext cx="8229600" cy="839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 Plugin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37191" y="1745627"/>
            <a:ext cx="8909124" cy="3946998"/>
            <a:chOff x="113191" y="1745627"/>
            <a:chExt cx="8909124" cy="3946998"/>
          </a:xfrm>
        </p:grpSpPr>
        <p:grpSp>
          <p:nvGrpSpPr>
            <p:cNvPr id="6" name="Group 256"/>
            <p:cNvGrpSpPr/>
            <p:nvPr/>
          </p:nvGrpSpPr>
          <p:grpSpPr>
            <a:xfrm>
              <a:off x="113191" y="1745627"/>
              <a:ext cx="1189321" cy="3099333"/>
              <a:chOff x="-1" y="-1"/>
              <a:chExt cx="1189320" cy="3099332"/>
            </a:xfrm>
          </p:grpSpPr>
          <p:sp>
            <p:nvSpPr>
              <p:cNvPr id="72" name="Shape 254"/>
              <p:cNvSpPr/>
              <p:nvPr/>
            </p:nvSpPr>
            <p:spPr>
              <a:xfrm>
                <a:off x="-1" y="-1"/>
                <a:ext cx="1189320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73" name="Shape 255"/>
              <p:cNvSpPr/>
              <p:nvPr/>
            </p:nvSpPr>
            <p:spPr>
              <a:xfrm>
                <a:off x="-1" y="-1"/>
                <a:ext cx="118932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Memory</a:t>
                </a:r>
              </a:p>
            </p:txBody>
          </p:sp>
        </p:grpSp>
        <p:grpSp>
          <p:nvGrpSpPr>
            <p:cNvPr id="7" name="Group 259"/>
            <p:cNvGrpSpPr/>
            <p:nvPr/>
          </p:nvGrpSpPr>
          <p:grpSpPr>
            <a:xfrm>
              <a:off x="2252310" y="3085173"/>
              <a:ext cx="2825059" cy="428999"/>
              <a:chOff x="-1" y="-1"/>
              <a:chExt cx="2825058" cy="428998"/>
            </a:xfrm>
          </p:grpSpPr>
          <p:sp>
            <p:nvSpPr>
              <p:cNvPr id="70" name="Shape 257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1" name="Shape 258"/>
              <p:cNvSpPr/>
              <p:nvPr/>
            </p:nvSpPr>
            <p:spPr>
              <a:xfrm>
                <a:off x="298819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sp>
          <p:nvSpPr>
            <p:cNvPr id="8" name="Shape 260"/>
            <p:cNvSpPr/>
            <p:nvPr/>
          </p:nvSpPr>
          <p:spPr>
            <a:xfrm>
              <a:off x="2252311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600"/>
              </a:pPr>
              <a:endParaRPr sz="1600"/>
            </a:p>
          </p:txBody>
        </p:sp>
        <p:sp>
          <p:nvSpPr>
            <p:cNvPr id="9" name="Shape 261"/>
            <p:cNvSpPr/>
            <p:nvPr/>
          </p:nvSpPr>
          <p:spPr>
            <a:xfrm>
              <a:off x="2327016" y="1820334"/>
              <a:ext cx="263094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Sampler Plug-in Interface</a:t>
              </a:r>
            </a:p>
          </p:txBody>
        </p:sp>
        <p:grpSp>
          <p:nvGrpSpPr>
            <p:cNvPr id="10" name="Group 264"/>
            <p:cNvGrpSpPr/>
            <p:nvPr/>
          </p:nvGrpSpPr>
          <p:grpSpPr>
            <a:xfrm>
              <a:off x="2252311" y="3557966"/>
              <a:ext cx="3736274" cy="428999"/>
              <a:chOff x="0" y="-1"/>
              <a:chExt cx="3736273" cy="428998"/>
            </a:xfrm>
          </p:grpSpPr>
          <p:sp>
            <p:nvSpPr>
              <p:cNvPr id="68" name="Shape 262"/>
              <p:cNvSpPr/>
              <p:nvPr/>
            </p:nvSpPr>
            <p:spPr>
              <a:xfrm>
                <a:off x="0" y="-1"/>
                <a:ext cx="3347807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9" name="Shape 263"/>
              <p:cNvSpPr/>
              <p:nvPr/>
            </p:nvSpPr>
            <p:spPr>
              <a:xfrm>
                <a:off x="388466" y="44822"/>
                <a:ext cx="3347807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Transport Driver Interface</a:t>
                </a:r>
              </a:p>
            </p:txBody>
          </p:sp>
        </p:grpSp>
        <p:sp>
          <p:nvSpPr>
            <p:cNvPr id="11" name="Shape 265"/>
            <p:cNvSpPr/>
            <p:nvPr/>
          </p:nvSpPr>
          <p:spPr>
            <a:xfrm>
              <a:off x="2252311" y="2209661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12" name="Shape 266"/>
            <p:cNvSpPr/>
            <p:nvPr/>
          </p:nvSpPr>
          <p:spPr>
            <a:xfrm>
              <a:off x="2252311" y="2334120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Memory Sampler</a:t>
              </a:r>
            </a:p>
          </p:txBody>
        </p:sp>
        <p:grpSp>
          <p:nvGrpSpPr>
            <p:cNvPr id="13" name="Group 269"/>
            <p:cNvGrpSpPr/>
            <p:nvPr/>
          </p:nvGrpSpPr>
          <p:grpSpPr>
            <a:xfrm>
              <a:off x="3760922" y="2209661"/>
              <a:ext cx="976587" cy="822960"/>
              <a:chOff x="0" y="0"/>
              <a:chExt cx="976586" cy="822958"/>
            </a:xfrm>
          </p:grpSpPr>
          <p:sp>
            <p:nvSpPr>
              <p:cNvPr id="66" name="Shape 267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67" name="Shape 268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 lvl="0">
                  <a:defRPr sz="1800"/>
                </a:pPr>
                <a:r>
                  <a:rPr sz="1800" dirty="0"/>
                  <a:t>HSN Sampler</a:t>
                </a:r>
              </a:p>
            </p:txBody>
          </p:sp>
        </p:grpSp>
        <p:grpSp>
          <p:nvGrpSpPr>
            <p:cNvPr id="14" name="Group 272"/>
            <p:cNvGrpSpPr/>
            <p:nvPr/>
          </p:nvGrpSpPr>
          <p:grpSpPr>
            <a:xfrm>
              <a:off x="2252310" y="4022000"/>
              <a:ext cx="976589" cy="822961"/>
              <a:chOff x="-1" y="0"/>
              <a:chExt cx="976588" cy="822959"/>
            </a:xfrm>
          </p:grpSpPr>
          <p:sp>
            <p:nvSpPr>
              <p:cNvPr id="64" name="Shape 270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5" name="Shape 271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RDMA Transport</a:t>
                </a:r>
              </a:p>
            </p:txBody>
          </p:sp>
        </p:grpSp>
        <p:grpSp>
          <p:nvGrpSpPr>
            <p:cNvPr id="15" name="Group 275"/>
            <p:cNvGrpSpPr/>
            <p:nvPr/>
          </p:nvGrpSpPr>
          <p:grpSpPr>
            <a:xfrm>
              <a:off x="3263932" y="4022000"/>
              <a:ext cx="976589" cy="822961"/>
              <a:chOff x="-1" y="0"/>
              <a:chExt cx="976588" cy="822959"/>
            </a:xfrm>
          </p:grpSpPr>
          <p:sp>
            <p:nvSpPr>
              <p:cNvPr id="62" name="Shape 273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FFA5A3"/>
                  </a:gs>
                  <a:gs pos="35000">
                    <a:srgbClr val="FFBFBE"/>
                  </a:gs>
                  <a:gs pos="100000">
                    <a:srgbClr val="FFE6E6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63" name="Shape 274"/>
              <p:cNvSpPr/>
              <p:nvPr/>
            </p:nvSpPr>
            <p:spPr>
              <a:xfrm>
                <a:off x="-1" y="134481"/>
                <a:ext cx="976588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rPr sz="1800" dirty="0"/>
                  <a:t>Socket Transport</a:t>
                </a:r>
              </a:p>
            </p:txBody>
          </p:sp>
        </p:grpSp>
        <p:grpSp>
          <p:nvGrpSpPr>
            <p:cNvPr id="16" name="Group 278"/>
            <p:cNvGrpSpPr/>
            <p:nvPr/>
          </p:nvGrpSpPr>
          <p:grpSpPr>
            <a:xfrm>
              <a:off x="4778547" y="1745628"/>
              <a:ext cx="428999" cy="1932899"/>
              <a:chOff x="0" y="-1"/>
              <a:chExt cx="428998" cy="1932897"/>
            </a:xfrm>
          </p:grpSpPr>
          <p:sp>
            <p:nvSpPr>
              <p:cNvPr id="60" name="Shape 276"/>
              <p:cNvSpPr/>
              <p:nvPr/>
            </p:nvSpPr>
            <p:spPr>
              <a:xfrm rot="5400000">
                <a:off x="-669774" y="669773"/>
                <a:ext cx="1768545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1" name="Shape 277"/>
              <p:cNvSpPr/>
              <p:nvPr/>
            </p:nvSpPr>
            <p:spPr>
              <a:xfrm rot="5400000">
                <a:off x="-694109" y="910124"/>
                <a:ext cx="1768546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Daemon</a:t>
                </a:r>
              </a:p>
            </p:txBody>
          </p:sp>
        </p:grpSp>
        <p:sp>
          <p:nvSpPr>
            <p:cNvPr id="17" name="Shape 279"/>
            <p:cNvSpPr/>
            <p:nvPr/>
          </p:nvSpPr>
          <p:spPr>
            <a:xfrm flipH="1" flipV="1">
              <a:off x="3304641" y="2622731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18" name="Group 282"/>
            <p:cNvGrpSpPr/>
            <p:nvPr/>
          </p:nvGrpSpPr>
          <p:grpSpPr>
            <a:xfrm>
              <a:off x="169081" y="3968351"/>
              <a:ext cx="769664" cy="586655"/>
              <a:chOff x="-7724" y="45403"/>
              <a:chExt cx="769663" cy="586654"/>
            </a:xfrm>
          </p:grpSpPr>
          <p:sp>
            <p:nvSpPr>
              <p:cNvPr id="58" name="Shape 280"/>
              <p:cNvSpPr/>
              <p:nvPr/>
            </p:nvSpPr>
            <p:spPr>
              <a:xfrm>
                <a:off x="-7724" y="45403"/>
                <a:ext cx="769663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9" name="Shape 281"/>
              <p:cNvSpPr/>
              <p:nvPr/>
            </p:nvSpPr>
            <p:spPr>
              <a:xfrm>
                <a:off x="29494" y="58991"/>
                <a:ext cx="67727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19" name="Group 285"/>
            <p:cNvGrpSpPr/>
            <p:nvPr/>
          </p:nvGrpSpPr>
          <p:grpSpPr>
            <a:xfrm>
              <a:off x="250914" y="3405316"/>
              <a:ext cx="788161" cy="586655"/>
              <a:chOff x="-50228" y="-1"/>
              <a:chExt cx="788160" cy="586654"/>
            </a:xfrm>
          </p:grpSpPr>
          <p:sp>
            <p:nvSpPr>
              <p:cNvPr id="56" name="Shape 283"/>
              <p:cNvSpPr/>
              <p:nvPr/>
            </p:nvSpPr>
            <p:spPr>
              <a:xfrm>
                <a:off x="-50228" y="-1"/>
                <a:ext cx="788160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7" name="Shape 284"/>
              <p:cNvSpPr/>
              <p:nvPr/>
            </p:nvSpPr>
            <p:spPr>
              <a:xfrm>
                <a:off x="-1" y="-1"/>
                <a:ext cx="637603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0" name="Group 288"/>
            <p:cNvGrpSpPr/>
            <p:nvPr/>
          </p:nvGrpSpPr>
          <p:grpSpPr>
            <a:xfrm>
              <a:off x="314676" y="2903965"/>
              <a:ext cx="806232" cy="586656"/>
              <a:chOff x="-110803" y="-1"/>
              <a:chExt cx="806231" cy="586654"/>
            </a:xfrm>
          </p:grpSpPr>
          <p:sp>
            <p:nvSpPr>
              <p:cNvPr id="54" name="Shape 286"/>
              <p:cNvSpPr/>
              <p:nvPr/>
            </p:nvSpPr>
            <p:spPr>
              <a:xfrm>
                <a:off x="-110803" y="-1"/>
                <a:ext cx="806231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5" name="Shape 287"/>
              <p:cNvSpPr/>
              <p:nvPr/>
            </p:nvSpPr>
            <p:spPr>
              <a:xfrm>
                <a:off x="-55039" y="-1"/>
                <a:ext cx="720971" cy="553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t>Metric Set</a:t>
                </a:r>
              </a:p>
            </p:txBody>
          </p:sp>
        </p:grpSp>
        <p:grpSp>
          <p:nvGrpSpPr>
            <p:cNvPr id="21" name="Group 291"/>
            <p:cNvGrpSpPr/>
            <p:nvPr/>
          </p:nvGrpSpPr>
          <p:grpSpPr>
            <a:xfrm>
              <a:off x="341270" y="2410757"/>
              <a:ext cx="830238" cy="586655"/>
              <a:chOff x="-208548" y="-1"/>
              <a:chExt cx="830237" cy="586654"/>
            </a:xfrm>
          </p:grpSpPr>
          <p:sp>
            <p:nvSpPr>
              <p:cNvPr id="52" name="Shape 289"/>
              <p:cNvSpPr/>
              <p:nvPr/>
            </p:nvSpPr>
            <p:spPr>
              <a:xfrm>
                <a:off x="-208548" y="-1"/>
                <a:ext cx="830237" cy="586654"/>
              </a:xfrm>
              <a:prstGeom prst="rect">
                <a:avLst/>
              </a:prstGeom>
              <a:solidFill>
                <a:srgbClr val="AD9BC9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53" name="Shape 290"/>
              <p:cNvSpPr/>
              <p:nvPr/>
            </p:nvSpPr>
            <p:spPr>
              <a:xfrm>
                <a:off x="-92618" y="-1"/>
                <a:ext cx="714306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/>
                </a:lvl1pPr>
              </a:lstStyle>
              <a:p>
                <a:pPr lvl="0">
                  <a:defRPr sz="1800"/>
                </a:pPr>
                <a:r>
                  <a:rPr dirty="0"/>
                  <a:t>Metric Set</a:t>
                </a:r>
              </a:p>
            </p:txBody>
          </p:sp>
        </p:grpSp>
        <p:sp>
          <p:nvSpPr>
            <p:cNvPr id="23" name="Shape 293"/>
            <p:cNvSpPr/>
            <p:nvPr/>
          </p:nvSpPr>
          <p:spPr>
            <a:xfrm>
              <a:off x="1289724" y="2410760"/>
              <a:ext cx="965055" cy="58665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8DBFF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4" name="Shape 294"/>
            <p:cNvSpPr/>
            <p:nvPr/>
          </p:nvSpPr>
          <p:spPr>
            <a:xfrm>
              <a:off x="2261073" y="5282557"/>
              <a:ext cx="5841826" cy="1588"/>
            </a:xfrm>
            <a:prstGeom prst="line">
              <a:avLst/>
            </a:prstGeom>
            <a:ln w="25400">
              <a:solidFill>
                <a:srgbClr val="4F81B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5" name="Shape 295"/>
            <p:cNvSpPr/>
            <p:nvPr/>
          </p:nvSpPr>
          <p:spPr>
            <a:xfrm>
              <a:off x="3263936" y="5691038"/>
              <a:ext cx="4865241" cy="1587"/>
            </a:xfrm>
            <a:prstGeom prst="line">
              <a:avLst/>
            </a:prstGeom>
            <a:ln w="25400">
              <a:solidFill>
                <a:srgbClr val="C0504D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6" name="Shape 296"/>
            <p:cNvSpPr/>
            <p:nvPr/>
          </p:nvSpPr>
          <p:spPr>
            <a:xfrm>
              <a:off x="2740604" y="4844959"/>
              <a:ext cx="2" cy="434426"/>
            </a:xfrm>
            <a:prstGeom prst="line">
              <a:avLst/>
            </a:prstGeom>
            <a:ln w="25400">
              <a:solidFill>
                <a:srgbClr val="4F81B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7" name="Shape 297"/>
            <p:cNvSpPr/>
            <p:nvPr/>
          </p:nvSpPr>
          <p:spPr>
            <a:xfrm flipH="1">
              <a:off x="3736108" y="4845752"/>
              <a:ext cx="1589" cy="846080"/>
            </a:xfrm>
            <a:prstGeom prst="line">
              <a:avLst/>
            </a:prstGeom>
            <a:ln w="25400">
              <a:solidFill>
                <a:srgbClr val="C0504D"/>
              </a:solidFill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28" name="Shape 298"/>
            <p:cNvSpPr/>
            <p:nvPr/>
          </p:nvSpPr>
          <p:spPr>
            <a:xfrm>
              <a:off x="5207544" y="1745628"/>
              <a:ext cx="2526238" cy="428997"/>
            </a:xfrm>
            <a:prstGeom prst="rect">
              <a:avLst/>
            </a:prstGeom>
            <a:gradFill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/>
            </a:gradFill>
            <a:ln>
              <a:solidFill>
                <a:srgbClr val="4A7EBB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29" name="Shape 299"/>
            <p:cNvSpPr/>
            <p:nvPr/>
          </p:nvSpPr>
          <p:spPr>
            <a:xfrm>
              <a:off x="5223836" y="1820334"/>
              <a:ext cx="262657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800" dirty="0"/>
                <a:t>Storage Plug-in Interface</a:t>
              </a:r>
            </a:p>
          </p:txBody>
        </p:sp>
        <p:grpSp>
          <p:nvGrpSpPr>
            <p:cNvPr id="30" name="Group 302"/>
            <p:cNvGrpSpPr/>
            <p:nvPr/>
          </p:nvGrpSpPr>
          <p:grpSpPr>
            <a:xfrm>
              <a:off x="5207543" y="3087524"/>
              <a:ext cx="2854941" cy="428999"/>
              <a:chOff x="-1" y="-1"/>
              <a:chExt cx="2854940" cy="428998"/>
            </a:xfrm>
          </p:grpSpPr>
          <p:sp>
            <p:nvSpPr>
              <p:cNvPr id="50" name="Shape 300"/>
              <p:cNvSpPr/>
              <p:nvPr/>
            </p:nvSpPr>
            <p:spPr>
              <a:xfrm>
                <a:off x="-1" y="-1"/>
                <a:ext cx="2526238" cy="428998"/>
              </a:xfrm>
              <a:prstGeom prst="rect">
                <a:avLst/>
              </a:pr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1" name="Shape 301"/>
              <p:cNvSpPr/>
              <p:nvPr/>
            </p:nvSpPr>
            <p:spPr>
              <a:xfrm>
                <a:off x="328701" y="74704"/>
                <a:ext cx="2526238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/>
                <a:r>
                  <a:rPr dirty="0"/>
                  <a:t>LDMS API (libldms)</a:t>
                </a:r>
              </a:p>
            </p:txBody>
          </p:sp>
        </p:grpSp>
        <p:grpSp>
          <p:nvGrpSpPr>
            <p:cNvPr id="31" name="Group 305"/>
            <p:cNvGrpSpPr/>
            <p:nvPr/>
          </p:nvGrpSpPr>
          <p:grpSpPr>
            <a:xfrm>
              <a:off x="8102898" y="1746420"/>
              <a:ext cx="919417" cy="3099333"/>
              <a:chOff x="-1" y="-1"/>
              <a:chExt cx="919416" cy="3099332"/>
            </a:xfrm>
          </p:grpSpPr>
          <p:sp>
            <p:nvSpPr>
              <p:cNvPr id="48" name="Shape 303"/>
              <p:cNvSpPr/>
              <p:nvPr/>
            </p:nvSpPr>
            <p:spPr>
              <a:xfrm>
                <a:off x="-1" y="-1"/>
                <a:ext cx="919416" cy="309933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400"/>
                </a:pPr>
                <a:endParaRPr sz="1400"/>
              </a:p>
            </p:txBody>
          </p:sp>
          <p:sp>
            <p:nvSpPr>
              <p:cNvPr id="49" name="Shape 304"/>
              <p:cNvSpPr/>
              <p:nvPr/>
            </p:nvSpPr>
            <p:spPr>
              <a:xfrm>
                <a:off x="-1" y="-1"/>
                <a:ext cx="91941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pPr lvl="0">
                  <a:defRPr sz="1800"/>
                </a:pPr>
                <a:r>
                  <a:t>Storage</a:t>
                </a:r>
              </a:p>
            </p:txBody>
          </p:sp>
        </p:grpSp>
        <p:grpSp>
          <p:nvGrpSpPr>
            <p:cNvPr id="32" name="Group 308"/>
            <p:cNvGrpSpPr/>
            <p:nvPr/>
          </p:nvGrpSpPr>
          <p:grpSpPr>
            <a:xfrm>
              <a:off x="8243149" y="3922947"/>
              <a:ext cx="621690" cy="586655"/>
              <a:chOff x="-1" y="-1"/>
              <a:chExt cx="621689" cy="586654"/>
            </a:xfrm>
          </p:grpSpPr>
          <p:sp>
            <p:nvSpPr>
              <p:cNvPr id="46" name="Shape 306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7" name="Shape 307"/>
              <p:cNvSpPr/>
              <p:nvPr/>
            </p:nvSpPr>
            <p:spPr>
              <a:xfrm>
                <a:off x="-1" y="183437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SOS</a:t>
                </a:r>
                <a:endParaRPr sz="1200" dirty="0"/>
              </a:p>
            </p:txBody>
          </p:sp>
        </p:grpSp>
        <p:grpSp>
          <p:nvGrpSpPr>
            <p:cNvPr id="33" name="Group 311"/>
            <p:cNvGrpSpPr/>
            <p:nvPr/>
          </p:nvGrpSpPr>
          <p:grpSpPr>
            <a:xfrm>
              <a:off x="8243149" y="3085174"/>
              <a:ext cx="621690" cy="586655"/>
              <a:chOff x="-1" y="-1"/>
              <a:chExt cx="621689" cy="586654"/>
            </a:xfrm>
          </p:grpSpPr>
          <p:sp>
            <p:nvSpPr>
              <p:cNvPr id="44" name="Shape 309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5" name="Shape 310"/>
              <p:cNvSpPr/>
              <p:nvPr/>
            </p:nvSpPr>
            <p:spPr>
              <a:xfrm>
                <a:off x="-1" y="195195"/>
                <a:ext cx="62168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lang="en-US" sz="1200" dirty="0"/>
                  <a:t>Rabbit</a:t>
                </a:r>
                <a:endParaRPr sz="1200" dirty="0"/>
              </a:p>
            </p:txBody>
          </p:sp>
        </p:grpSp>
        <p:grpSp>
          <p:nvGrpSpPr>
            <p:cNvPr id="34" name="Group 314"/>
            <p:cNvGrpSpPr/>
            <p:nvPr/>
          </p:nvGrpSpPr>
          <p:grpSpPr>
            <a:xfrm>
              <a:off x="8243149" y="2223742"/>
              <a:ext cx="621690" cy="586655"/>
              <a:chOff x="-1" y="-1"/>
              <a:chExt cx="621689" cy="586654"/>
            </a:xfrm>
          </p:grpSpPr>
          <p:sp>
            <p:nvSpPr>
              <p:cNvPr id="42" name="Shape 312"/>
              <p:cNvSpPr/>
              <p:nvPr/>
            </p:nvSpPr>
            <p:spPr>
              <a:xfrm>
                <a:off x="-1" y="-1"/>
                <a:ext cx="621689" cy="586654"/>
              </a:xfrm>
              <a:prstGeom prst="rect">
                <a:avLst/>
              </a:prstGeom>
              <a:solidFill>
                <a:srgbClr val="E7FCBF"/>
              </a:solidFill>
              <a:ln w="25400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200"/>
                </a:pPr>
                <a:endParaRPr sz="1200"/>
              </a:p>
            </p:txBody>
          </p:sp>
          <p:sp>
            <p:nvSpPr>
              <p:cNvPr id="43" name="Shape 313"/>
              <p:cNvSpPr/>
              <p:nvPr/>
            </p:nvSpPr>
            <p:spPr>
              <a:xfrm>
                <a:off x="-1" y="31733"/>
                <a:ext cx="621689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/>
                <a:endParaRPr sz="1200" dirty="0"/>
              </a:p>
              <a:p>
                <a:pPr lvl="0" algn="ctr"/>
                <a:r>
                  <a:rPr sz="1200" dirty="0"/>
                  <a:t>CSV</a:t>
                </a:r>
                <a:endParaRPr lang="en-US" sz="1200" dirty="0"/>
              </a:p>
            </p:txBody>
          </p:sp>
        </p:grpSp>
        <p:sp>
          <p:nvSpPr>
            <p:cNvPr id="35" name="Shape 315"/>
            <p:cNvSpPr/>
            <p:nvPr/>
          </p:nvSpPr>
          <p:spPr>
            <a:xfrm rot="10800000">
              <a:off x="7497550" y="2317315"/>
              <a:ext cx="631626" cy="58665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8DBFF"/>
            </a:solidFill>
            <a:ln>
              <a:solidFill>
                <a:srgbClr val="4A7EBB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36" name="Shape 316"/>
            <p:cNvSpPr/>
            <p:nvPr/>
          </p:nvSpPr>
          <p:spPr>
            <a:xfrm>
              <a:off x="5248249" y="2215330"/>
              <a:ext cx="976587" cy="82296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/>
            </a:gradFill>
            <a:ln>
              <a:solidFill>
                <a:srgbClr val="98B955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 sz="1600"/>
              </a:pPr>
              <a:endParaRPr sz="1600"/>
            </a:p>
          </p:txBody>
        </p:sp>
        <p:sp>
          <p:nvSpPr>
            <p:cNvPr id="37" name="Shape 317"/>
            <p:cNvSpPr/>
            <p:nvPr/>
          </p:nvSpPr>
          <p:spPr>
            <a:xfrm>
              <a:off x="5248249" y="2339789"/>
              <a:ext cx="976587" cy="574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0" algn="ctr"/>
              <a:r>
                <a:rPr dirty="0"/>
                <a:t>CSV</a:t>
              </a:r>
            </a:p>
            <a:p>
              <a:pPr lvl="0" algn="ctr"/>
              <a:r>
                <a:rPr dirty="0"/>
                <a:t>Store</a:t>
              </a:r>
            </a:p>
          </p:txBody>
        </p:sp>
        <p:grpSp>
          <p:nvGrpSpPr>
            <p:cNvPr id="38" name="Group 320"/>
            <p:cNvGrpSpPr/>
            <p:nvPr/>
          </p:nvGrpSpPr>
          <p:grpSpPr>
            <a:xfrm>
              <a:off x="6748912" y="2212839"/>
              <a:ext cx="976587" cy="822960"/>
              <a:chOff x="0" y="0"/>
              <a:chExt cx="976586" cy="822958"/>
            </a:xfrm>
          </p:grpSpPr>
          <p:sp>
            <p:nvSpPr>
              <p:cNvPr id="40" name="Shape 318"/>
              <p:cNvSpPr/>
              <p:nvPr/>
            </p:nvSpPr>
            <p:spPr>
              <a:xfrm>
                <a:off x="-1" y="0"/>
                <a:ext cx="976588" cy="822959"/>
              </a:xfrm>
              <a:prstGeom prst="rect">
                <a:avLst/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/>
                </a:pPr>
                <a:endParaRPr sz="1600"/>
              </a:p>
            </p:txBody>
          </p:sp>
          <p:sp>
            <p:nvSpPr>
              <p:cNvPr id="41" name="Shape 319"/>
              <p:cNvSpPr/>
              <p:nvPr/>
            </p:nvSpPr>
            <p:spPr>
              <a:xfrm>
                <a:off x="-1" y="124459"/>
                <a:ext cx="976588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/>
                  <a:t>Other</a:t>
                </a:r>
              </a:p>
              <a:p>
                <a:pPr lvl="0" algn="ctr"/>
                <a:r>
                  <a:rPr dirty="0"/>
                  <a:t>Store</a:t>
                </a:r>
              </a:p>
            </p:txBody>
          </p:sp>
        </p:grpSp>
        <p:sp>
          <p:nvSpPr>
            <p:cNvPr id="39" name="Shape 321"/>
            <p:cNvSpPr/>
            <p:nvPr/>
          </p:nvSpPr>
          <p:spPr>
            <a:xfrm flipH="1" flipV="1">
              <a:off x="6292631" y="2610405"/>
              <a:ext cx="383013" cy="1588"/>
            </a:xfrm>
            <a:prstGeom prst="line">
              <a:avLst/>
            </a:prstGeom>
            <a:ln w="28575">
              <a:solidFill>
                <a:srgbClr val="F79646"/>
              </a:solidFill>
              <a:prstDash val="dot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4" name="Left-Right Arrow 73"/>
          <p:cNvSpPr/>
          <p:nvPr/>
        </p:nvSpPr>
        <p:spPr>
          <a:xfrm>
            <a:off x="2826512" y="3490621"/>
            <a:ext cx="962585" cy="594861"/>
          </a:xfrm>
          <a:prstGeom prst="leftRightArrow">
            <a:avLst/>
          </a:prstGeom>
          <a:solidFill>
            <a:srgbClr val="C8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189280"/>
            <a:ext cx="9613961" cy="11676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 (cont.)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16" y="1550355"/>
            <a:ext cx="10515600" cy="517112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Configure the aggregator to </a:t>
            </a:r>
            <a:r>
              <a:rPr lang="en-US" sz="4400" b="1" dirty="0"/>
              <a:t>store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/>
              <a:t>the “meminfo” set to a csv file.</a:t>
            </a:r>
            <a:endParaRPr lang="en-US" sz="4400" dirty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900" dirty="0">
                <a:latin typeface="Lucida Console" panose="020B0609040504020204" pitchFamily="49" charset="0"/>
              </a:rPr>
              <a:t>strgp_add </a:t>
            </a:r>
            <a:r>
              <a:rPr lang="en-US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name=meminfo_store_csv</a:t>
            </a:r>
            <a:r>
              <a:rPr lang="en-US" sz="29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900" dirty="0">
                <a:solidFill>
                  <a:srgbClr val="00B050"/>
                </a:solidFill>
                <a:latin typeface="Lucida Console" panose="020B0609040504020204" pitchFamily="49" charset="0"/>
              </a:rPr>
              <a:t>plugin=store_csv </a:t>
            </a:r>
            <a:r>
              <a:rPr lang="en-US" sz="2900" dirty="0">
                <a:solidFill>
                  <a:schemeClr val="accent2"/>
                </a:solidFill>
                <a:latin typeface="Lucida Console" panose="020B0609040504020204" pitchFamily="49" charset="0"/>
              </a:rPr>
              <a:t>container</a:t>
            </a:r>
            <a:r>
              <a:rPr lang="en-US" sz="2900" dirty="0">
                <a:solidFill>
                  <a:srgbClr val="DD8243"/>
                </a:solidFill>
                <a:latin typeface="Lucida Console" panose="020B0609040504020204" pitchFamily="49" charset="0"/>
              </a:rPr>
              <a:t>=memory_metrics </a:t>
            </a:r>
            <a:r>
              <a:rPr lang="en-US" sz="2900" dirty="0">
                <a:solidFill>
                  <a:srgbClr val="C232B3"/>
                </a:solidFill>
                <a:latin typeface="Lucida Console" panose="020B0609040504020204" pitchFamily="49" charset="0"/>
              </a:rPr>
              <a:t>schema=meminfo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</a:p>
          <a:p>
            <a:pPr marL="0" indent="0">
              <a:buNone/>
            </a:pPr>
            <a:r>
              <a:rPr lang="en-US" sz="3300" dirty="0"/>
              <a:t>Name                            Container                Schema             Plugin           State</a:t>
            </a:r>
          </a:p>
          <a:p>
            <a:pPr marL="0" indent="0">
              <a:buNone/>
            </a:pPr>
            <a:r>
              <a:rPr lang="en-US" sz="3300" dirty="0"/>
              <a:t>----------------                 ----------------            ----------------    ---------------- ------------</a:t>
            </a:r>
          </a:p>
          <a:p>
            <a:pPr marL="0" indent="0">
              <a:buNone/>
            </a:pPr>
            <a:r>
              <a:rPr lang="en-US" sz="3300" dirty="0"/>
              <a:t>meminfo_store_csv    memory_metrics   meminfo          store_csv      STOPPED</a:t>
            </a:r>
          </a:p>
          <a:p>
            <a:pPr marL="0" indent="0">
              <a:buNone/>
            </a:pPr>
            <a:r>
              <a:rPr lang="en-US" sz="3300" dirty="0"/>
              <a:t>    producers: </a:t>
            </a:r>
          </a:p>
          <a:p>
            <a:pPr marL="0" indent="0">
              <a:buNone/>
            </a:pPr>
            <a:r>
              <a:rPr lang="en-US" sz="3300" dirty="0"/>
              <a:t>    metrics: 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storage policy tag</a:t>
            </a:r>
          </a:p>
          <a:p>
            <a:r>
              <a:rPr lang="en-US" dirty="0">
                <a:solidFill>
                  <a:srgbClr val="00B050"/>
                </a:solidFill>
              </a:rPr>
              <a:t>plugin:</a:t>
            </a:r>
            <a:r>
              <a:rPr lang="en-US" dirty="0"/>
              <a:t> store plugin used for storing metric set data</a:t>
            </a:r>
          </a:p>
          <a:p>
            <a:r>
              <a:rPr lang="en-US" dirty="0">
                <a:solidFill>
                  <a:schemeClr val="accent2"/>
                </a:solidFill>
              </a:rPr>
              <a:t>container:</a:t>
            </a:r>
            <a:r>
              <a:rPr lang="en-US" dirty="0"/>
              <a:t> the storage backend container name. For csv, this is the directory where the output file will go. This will be created.</a:t>
            </a:r>
          </a:p>
          <a:p>
            <a:r>
              <a:rPr lang="en-US" dirty="0">
                <a:solidFill>
                  <a:srgbClr val="C232B3"/>
                </a:solidFill>
              </a:rPr>
              <a:t>schema:</a:t>
            </a:r>
            <a:r>
              <a:rPr lang="en-US" dirty="0"/>
              <a:t> metric set schema to be stored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1849745"/>
            <a:ext cx="10515600" cy="65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D09B-22CE-144C-838F-62416683E4F2}"/>
              </a:ext>
            </a:extLst>
          </p:cNvPr>
          <p:cNvSpPr/>
          <p:nvPr/>
        </p:nvSpPr>
        <p:spPr>
          <a:xfrm>
            <a:off x="329295" y="3000693"/>
            <a:ext cx="10515600" cy="195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189280"/>
            <a:ext cx="9445376" cy="11676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C70BA"/>
                </a:solidFill>
                <a:latin typeface="+mn-lt"/>
              </a:rPr>
              <a:t>CSV Store: Manual Aggregator Configuration (cont.)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16" y="1550355"/>
            <a:ext cx="10515600" cy="51711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2600" dirty="0">
                <a:latin typeface="Lucida Console" panose="020B0609040504020204" pitchFamily="49" charset="0"/>
              </a:rPr>
              <a:t>strgp_start</a:t>
            </a:r>
            <a:r>
              <a:rPr lang="en-US" sz="2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name=meminfo_store_csv</a:t>
            </a:r>
            <a:endParaRPr lang="en-US" sz="420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400" dirty="0"/>
              <a:t>Check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status</a:t>
            </a:r>
          </a:p>
          <a:p>
            <a:pPr marL="0" indent="0">
              <a:buNone/>
            </a:pPr>
            <a:r>
              <a:rPr lang="en-US" dirty="0"/>
              <a:t>Name             Container        Schema           Plugin           State</a:t>
            </a:r>
          </a:p>
          <a:p>
            <a:pPr marL="0" indent="0">
              <a:buNone/>
            </a:pPr>
            <a:r>
              <a:rPr lang="en-US" dirty="0"/>
              <a:t>---------------- ---------------- ---------------- ---------------- ------------</a:t>
            </a:r>
          </a:p>
          <a:p>
            <a:pPr marL="0" indent="0">
              <a:buNone/>
            </a:pPr>
            <a:r>
              <a:rPr lang="en-US" dirty="0"/>
              <a:t>meminfo_store_csv memory_metrics   meminfo          store_csv        RUNNING</a:t>
            </a:r>
          </a:p>
          <a:p>
            <a:pPr marL="0" indent="0">
              <a:buNone/>
            </a:pPr>
            <a:r>
              <a:rPr lang="en-US" dirty="0"/>
              <a:t>    producers: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    metrics: component_id </a:t>
            </a:r>
            <a:r>
              <a:rPr lang="en-US" dirty="0" err="1"/>
              <a:t>job_id</a:t>
            </a:r>
            <a:r>
              <a:rPr lang="en-US" dirty="0"/>
              <a:t> </a:t>
            </a:r>
            <a:r>
              <a:rPr lang="en-US" dirty="0" err="1"/>
              <a:t>app_id</a:t>
            </a:r>
            <a:r>
              <a:rPr lang="en-US" dirty="0"/>
              <a:t> MemTotal MemFree MemAvailable Buffers Cached SwapCached Active Inactive Active(anon) Inactive(anon) Active(file) Inactive(file) </a:t>
            </a:r>
            <a:r>
              <a:rPr lang="en-US" dirty="0" err="1"/>
              <a:t>Unevictable</a:t>
            </a:r>
            <a:r>
              <a:rPr lang="en-US" dirty="0"/>
              <a:t> </a:t>
            </a:r>
            <a:r>
              <a:rPr lang="en-US" dirty="0" err="1"/>
              <a:t>Mlocked</a:t>
            </a:r>
            <a:r>
              <a:rPr lang="en-US" dirty="0"/>
              <a:t> </a:t>
            </a:r>
            <a:r>
              <a:rPr lang="en-US" dirty="0" err="1"/>
              <a:t>SwapTotal</a:t>
            </a:r>
            <a:r>
              <a:rPr lang="en-US" dirty="0"/>
              <a:t> </a:t>
            </a:r>
            <a:r>
              <a:rPr lang="en-US" dirty="0" err="1"/>
              <a:t>SwapFree</a:t>
            </a:r>
            <a:r>
              <a:rPr lang="en-US" dirty="0"/>
              <a:t> Dirty Writeback </a:t>
            </a:r>
            <a:r>
              <a:rPr lang="en-US" dirty="0" err="1"/>
              <a:t>AnonPages</a:t>
            </a:r>
            <a:r>
              <a:rPr lang="en-US" dirty="0"/>
              <a:t> Mapped </a:t>
            </a:r>
            <a:r>
              <a:rPr lang="en-US" dirty="0" err="1"/>
              <a:t>Shmem</a:t>
            </a:r>
            <a:r>
              <a:rPr lang="en-US" dirty="0"/>
              <a:t> Slab </a:t>
            </a:r>
            <a:r>
              <a:rPr lang="en-US" dirty="0" err="1"/>
              <a:t>SReclaimable</a:t>
            </a:r>
            <a:r>
              <a:rPr lang="en-US" dirty="0"/>
              <a:t> </a:t>
            </a:r>
            <a:r>
              <a:rPr lang="en-US" dirty="0" err="1"/>
              <a:t>SUnreclaim</a:t>
            </a:r>
            <a:r>
              <a:rPr lang="en-US" dirty="0"/>
              <a:t> </a:t>
            </a:r>
            <a:r>
              <a:rPr lang="en-US" dirty="0" err="1"/>
              <a:t>KernelStack</a:t>
            </a:r>
            <a:r>
              <a:rPr lang="en-US" dirty="0"/>
              <a:t> </a:t>
            </a:r>
            <a:r>
              <a:rPr lang="en-US" dirty="0" err="1"/>
              <a:t>PageTables</a:t>
            </a:r>
            <a:r>
              <a:rPr lang="en-US" dirty="0"/>
              <a:t> </a:t>
            </a:r>
            <a:r>
              <a:rPr lang="en-US" dirty="0" err="1"/>
              <a:t>NFS_Unstable</a:t>
            </a:r>
            <a:r>
              <a:rPr lang="en-US" dirty="0"/>
              <a:t> Bounce </a:t>
            </a:r>
            <a:r>
              <a:rPr lang="en-US" dirty="0" err="1"/>
              <a:t>WritebackTmp</a:t>
            </a:r>
            <a:r>
              <a:rPr lang="en-US" dirty="0"/>
              <a:t> </a:t>
            </a:r>
            <a:r>
              <a:rPr lang="en-US" dirty="0" err="1"/>
              <a:t>CommitLimit</a:t>
            </a:r>
            <a:r>
              <a:rPr lang="en-US" dirty="0"/>
              <a:t> </a:t>
            </a:r>
            <a:r>
              <a:rPr lang="en-US" dirty="0" err="1"/>
              <a:t>Committed_AS</a:t>
            </a:r>
            <a:r>
              <a:rPr lang="en-US" dirty="0"/>
              <a:t> </a:t>
            </a:r>
            <a:r>
              <a:rPr lang="en-US" dirty="0" err="1"/>
              <a:t>VmallocTotal</a:t>
            </a:r>
            <a:r>
              <a:rPr lang="en-US" dirty="0"/>
              <a:t> </a:t>
            </a:r>
            <a:r>
              <a:rPr lang="en-US" dirty="0" err="1"/>
              <a:t>VmallocUsed</a:t>
            </a:r>
            <a:r>
              <a:rPr lang="en-US" dirty="0"/>
              <a:t> </a:t>
            </a:r>
            <a:r>
              <a:rPr lang="en-US" dirty="0" err="1"/>
              <a:t>VmallocChunk</a:t>
            </a:r>
            <a:r>
              <a:rPr lang="en-US" dirty="0"/>
              <a:t> </a:t>
            </a:r>
            <a:r>
              <a:rPr lang="en-US" dirty="0" err="1"/>
              <a:t>HardwareCorrupted</a:t>
            </a:r>
            <a:r>
              <a:rPr lang="en-US" dirty="0"/>
              <a:t> </a:t>
            </a:r>
            <a:r>
              <a:rPr lang="en-US" dirty="0" err="1"/>
              <a:t>HugePages_Total</a:t>
            </a:r>
            <a:r>
              <a:rPr lang="en-US" dirty="0"/>
              <a:t> </a:t>
            </a:r>
            <a:r>
              <a:rPr lang="en-US" dirty="0" err="1"/>
              <a:t>HugePages_Free</a:t>
            </a:r>
            <a:r>
              <a:rPr lang="en-US" dirty="0"/>
              <a:t> </a:t>
            </a:r>
            <a:r>
              <a:rPr lang="en-US" dirty="0" err="1"/>
              <a:t>HugePages_Rsvd</a:t>
            </a:r>
            <a:r>
              <a:rPr lang="en-US" dirty="0"/>
              <a:t> </a:t>
            </a:r>
            <a:r>
              <a:rPr lang="en-US" dirty="0" err="1"/>
              <a:t>HugePages_Surp</a:t>
            </a:r>
            <a:r>
              <a:rPr lang="en-US" dirty="0"/>
              <a:t> </a:t>
            </a:r>
            <a:r>
              <a:rPr lang="en-US" dirty="0" err="1"/>
              <a:t>Hugepagesize</a:t>
            </a:r>
            <a:r>
              <a:rPr lang="en-US" dirty="0"/>
              <a:t> DirectMap4k DirectMap2M DirectMap1G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storage policy 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416" y="1466117"/>
            <a:ext cx="7969054" cy="507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D09B-22CE-144C-838F-62416683E4F2}"/>
              </a:ext>
            </a:extLst>
          </p:cNvPr>
          <p:cNvSpPr/>
          <p:nvPr/>
        </p:nvSpPr>
        <p:spPr>
          <a:xfrm>
            <a:off x="329295" y="2423160"/>
            <a:ext cx="10094865" cy="3316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05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195063"/>
            <a:ext cx="10515600" cy="6488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CSV Store: LDMSD Status</a:t>
            </a:r>
            <a:endParaRPr lang="en-US" sz="4000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084944"/>
            <a:ext cx="10515600" cy="60016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sock:localhost:20001&gt; </a:t>
            </a:r>
            <a:r>
              <a:rPr lang="en-US" sz="5500" dirty="0">
                <a:solidFill>
                  <a:srgbClr val="0070C0"/>
                </a:solidFill>
                <a:latin typeface="Lucida Console" panose="020B0609040504020204" pitchFamily="49" charset="0"/>
              </a:rPr>
              <a:t>status</a:t>
            </a:r>
          </a:p>
          <a:p>
            <a:pPr marL="0" indent="0">
              <a:buNone/>
            </a:pPr>
            <a:endParaRPr lang="en-US" sz="5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Type         Interval     Offset       </a:t>
            </a:r>
            <a:r>
              <a:rPr lang="en-US" sz="4300" dirty="0" err="1"/>
              <a:t>Libpath</a:t>
            </a: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 ------------ ------------ 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csv          store             1000000            0 /home/&lt;user&gt;/Build/OVIS-4.3.1/lib/</a:t>
            </a:r>
            <a:r>
              <a:rPr lang="en-US" sz="4300" dirty="0" err="1"/>
              <a:t>ovis</a:t>
            </a:r>
            <a:r>
              <a:rPr lang="en-US" sz="4300" dirty="0"/>
              <a:t>-ldms/</a:t>
            </a:r>
            <a:r>
              <a:rPr lang="en-US" sz="4300" dirty="0" err="1"/>
              <a:t>libstore_csv.so</a:t>
            </a: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    Host             Port         Transport   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 ---------------- ------------ 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prdcr1           nid00052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nid00052/meminfo meminfo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nid00052/vmstat  vmstat 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prdcr2           nid00053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nid00053/meminfo meminfo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nid00053/vmstat  vmstat           READY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             Interval     Offset       Mode           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 ------------ ------------ ---------------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updtr1           1000000      200000       Pull            RUNNING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prdcr1           nid00052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prdcr2           nid00053                10001 sock         CONNECTED   </a:t>
            </a:r>
          </a:p>
          <a:p>
            <a:pPr marL="0" indent="0">
              <a:spcBef>
                <a:spcPts val="400"/>
              </a:spcBef>
              <a:buNone/>
            </a:pPr>
            <a:endParaRPr lang="en-US" sz="43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Name		Container        	Schema           Plugin              State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----------------		---------------- 		----------------   ----------------   ------------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meminfo_store_csv 	memory_metrics  	 meminfo	  store_csv        RUNNING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producers:</a:t>
            </a:r>
            <a:r>
              <a:rPr lang="en-US" sz="43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/>
              <a:t>    metrics: component_id </a:t>
            </a:r>
            <a:r>
              <a:rPr lang="en-US" sz="4300" dirty="0" err="1"/>
              <a:t>job_id</a:t>
            </a:r>
            <a:r>
              <a:rPr lang="en-US" sz="4300" dirty="0"/>
              <a:t> </a:t>
            </a:r>
            <a:r>
              <a:rPr lang="en-US" sz="4300" dirty="0" err="1"/>
              <a:t>app_id</a:t>
            </a:r>
            <a:r>
              <a:rPr lang="en-US" sz="4300" dirty="0"/>
              <a:t> MemTotal MemFree MemAvailable Buffers Cached SwapCached Active Inactive Active(anon) Inactive(anon) Active(file) Inactive(file) </a:t>
            </a:r>
            <a:r>
              <a:rPr lang="en-US" sz="4300" dirty="0" err="1"/>
              <a:t>Unevictable</a:t>
            </a:r>
            <a:r>
              <a:rPr lang="en-US" sz="4300" dirty="0"/>
              <a:t> </a:t>
            </a:r>
            <a:r>
              <a:rPr lang="en-US" sz="4300" dirty="0" err="1"/>
              <a:t>Mlocked</a:t>
            </a:r>
            <a:r>
              <a:rPr lang="en-US" sz="4300" dirty="0"/>
              <a:t> </a:t>
            </a:r>
            <a:r>
              <a:rPr lang="en-US" sz="4300" dirty="0" err="1"/>
              <a:t>SwapTotal</a:t>
            </a:r>
            <a:r>
              <a:rPr lang="en-US" sz="4300" dirty="0"/>
              <a:t> </a:t>
            </a:r>
            <a:r>
              <a:rPr lang="en-US" sz="4300" dirty="0" err="1"/>
              <a:t>SwapFree</a:t>
            </a:r>
            <a:r>
              <a:rPr lang="en-US" sz="4300" dirty="0"/>
              <a:t> Dirty Writeback </a:t>
            </a:r>
            <a:r>
              <a:rPr lang="en-US" sz="4300" dirty="0" err="1"/>
              <a:t>AnonPages</a:t>
            </a:r>
            <a:r>
              <a:rPr lang="en-US" sz="4300" dirty="0"/>
              <a:t> Mapped </a:t>
            </a:r>
            <a:r>
              <a:rPr lang="en-US" sz="4300" dirty="0" err="1"/>
              <a:t>Shmem</a:t>
            </a:r>
            <a:r>
              <a:rPr lang="en-US" sz="4300" dirty="0"/>
              <a:t> Slab </a:t>
            </a:r>
            <a:r>
              <a:rPr lang="en-US" sz="4300" dirty="0" err="1"/>
              <a:t>SReclaimable</a:t>
            </a:r>
            <a:r>
              <a:rPr lang="en-US" sz="4300" dirty="0"/>
              <a:t> </a:t>
            </a:r>
            <a:r>
              <a:rPr lang="en-US" sz="4300" dirty="0" err="1"/>
              <a:t>SUnreclaim</a:t>
            </a:r>
            <a:r>
              <a:rPr lang="en-US" sz="4300" dirty="0"/>
              <a:t> </a:t>
            </a:r>
            <a:r>
              <a:rPr lang="en-US" sz="4300" dirty="0" err="1"/>
              <a:t>KernelStack</a:t>
            </a:r>
            <a:r>
              <a:rPr lang="en-US" sz="4300" dirty="0"/>
              <a:t> </a:t>
            </a:r>
            <a:r>
              <a:rPr lang="en-US" sz="4300" dirty="0" err="1"/>
              <a:t>PageTables</a:t>
            </a:r>
            <a:r>
              <a:rPr lang="en-US" sz="4300" dirty="0"/>
              <a:t> </a:t>
            </a:r>
            <a:r>
              <a:rPr lang="en-US" sz="4300" dirty="0" err="1"/>
              <a:t>NFS_Unstable</a:t>
            </a:r>
            <a:r>
              <a:rPr lang="en-US" sz="4300" dirty="0"/>
              <a:t> Bounce </a:t>
            </a:r>
            <a:r>
              <a:rPr lang="en-US" sz="4300" dirty="0" err="1"/>
              <a:t>WritebackTmp</a:t>
            </a:r>
            <a:r>
              <a:rPr lang="en-US" sz="4300" dirty="0"/>
              <a:t> </a:t>
            </a:r>
            <a:r>
              <a:rPr lang="en-US" sz="4300" dirty="0" err="1"/>
              <a:t>CommitLimit</a:t>
            </a:r>
            <a:r>
              <a:rPr lang="en-US" sz="4300" dirty="0"/>
              <a:t> </a:t>
            </a:r>
            <a:r>
              <a:rPr lang="en-US" sz="4300" dirty="0" err="1"/>
              <a:t>Committed_AS</a:t>
            </a:r>
            <a:r>
              <a:rPr lang="en-US" sz="4300" dirty="0"/>
              <a:t> </a:t>
            </a:r>
            <a:r>
              <a:rPr lang="en-US" sz="4300" dirty="0" err="1"/>
              <a:t>VmallocTotal</a:t>
            </a:r>
            <a:r>
              <a:rPr lang="en-US" sz="4300" dirty="0"/>
              <a:t> </a:t>
            </a:r>
            <a:r>
              <a:rPr lang="en-US" sz="4300" dirty="0" err="1"/>
              <a:t>VmallocUsed</a:t>
            </a:r>
            <a:r>
              <a:rPr lang="en-US" sz="4300" dirty="0"/>
              <a:t> </a:t>
            </a:r>
            <a:r>
              <a:rPr lang="en-US" sz="4300" dirty="0" err="1"/>
              <a:t>VmallocChunk</a:t>
            </a:r>
            <a:r>
              <a:rPr lang="en-US" sz="4300" dirty="0"/>
              <a:t> </a:t>
            </a:r>
            <a:r>
              <a:rPr lang="en-US" sz="4300" dirty="0" err="1"/>
              <a:t>HardwareCorrupted</a:t>
            </a:r>
            <a:r>
              <a:rPr lang="en-US" sz="4300" dirty="0"/>
              <a:t> </a:t>
            </a:r>
            <a:r>
              <a:rPr lang="en-US" sz="4300" dirty="0" err="1"/>
              <a:t>HugePages_Total</a:t>
            </a:r>
            <a:r>
              <a:rPr lang="en-US" sz="4300" dirty="0"/>
              <a:t> </a:t>
            </a:r>
            <a:r>
              <a:rPr lang="en-US" sz="4300" dirty="0" err="1"/>
              <a:t>HugePages_Free</a:t>
            </a:r>
            <a:r>
              <a:rPr lang="en-US" sz="4300" dirty="0"/>
              <a:t> </a:t>
            </a:r>
            <a:r>
              <a:rPr lang="en-US" sz="4300" dirty="0" err="1"/>
              <a:t>HugePages_Rsvd</a:t>
            </a:r>
            <a:r>
              <a:rPr lang="en-US" sz="4300" dirty="0"/>
              <a:t> </a:t>
            </a:r>
            <a:r>
              <a:rPr lang="en-US" sz="4300" dirty="0" err="1"/>
              <a:t>HugePages_Surp</a:t>
            </a:r>
            <a:r>
              <a:rPr lang="en-US" sz="4300" dirty="0"/>
              <a:t> </a:t>
            </a:r>
            <a:r>
              <a:rPr lang="en-US" sz="4300" dirty="0" err="1"/>
              <a:t>Hugepagesize</a:t>
            </a:r>
            <a:r>
              <a:rPr lang="en-US" sz="4300" dirty="0"/>
              <a:t> DirectMap4k DirectMap2M DirectMap1G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5" y="991708"/>
            <a:ext cx="4199801" cy="417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2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5" y="230467"/>
            <a:ext cx="10515600" cy="82093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Examining The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Exercise:</a:t>
            </a:r>
            <a:r>
              <a:rPr lang="en-US" dirty="0"/>
              <a:t> Check the CSV file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 </a:t>
            </a:r>
            <a:r>
              <a:rPr lang="en-US" dirty="0"/>
              <a:t>head /home/&lt;user&gt;/exercises/ldms/data/CSV/memory_metrics/meminfo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6060FF"/>
                </a:solidFill>
              </a:rPr>
              <a:t>$ </a:t>
            </a:r>
            <a:r>
              <a:rPr lang="en-US" dirty="0"/>
              <a:t>tail -f</a:t>
            </a:r>
            <a:r>
              <a:rPr lang="en-US" dirty="0">
                <a:solidFill>
                  <a:srgbClr val="6060FF"/>
                </a:solidFill>
              </a:rPr>
              <a:t> </a:t>
            </a:r>
            <a:r>
              <a:rPr lang="en-US" dirty="0"/>
              <a:t>/home/&lt;user&gt;/exercises/ldms/data/CSV/memory_metrics/meminfo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aggregating from others’ vm’s, you will see multiple hosts in the output</a:t>
            </a:r>
          </a:p>
          <a:p>
            <a:pPr marL="0" indent="0">
              <a:buNone/>
            </a:pPr>
            <a:r>
              <a:rPr lang="en-US" b="1" dirty="0"/>
              <a:t>Exercise:</a:t>
            </a:r>
            <a:r>
              <a:rPr lang="en-US" dirty="0"/>
              <a:t> View data changes:</a:t>
            </a:r>
          </a:p>
          <a:p>
            <a:pPr lvl="1"/>
            <a:r>
              <a:rPr lang="en-US" dirty="0"/>
              <a:t>Run the memeater executable</a:t>
            </a:r>
          </a:p>
          <a:p>
            <a:pPr marL="688975" indent="0">
              <a:buNone/>
            </a:pPr>
            <a:r>
              <a:rPr lang="en-US" sz="2400" dirty="0">
                <a:solidFill>
                  <a:srgbClr val="6060FF"/>
                </a:solidFill>
              </a:rPr>
              <a:t>$ </a:t>
            </a:r>
            <a:r>
              <a:rPr lang="en-US" sz="2400" dirty="0"/>
              <a:t>/home/&lt;user&gt;/exercises/ldms/code/memeater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Compare the live memeater output using tail –f “…/meminfo”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574" y="1782781"/>
            <a:ext cx="9547041" cy="955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0525" y="4156571"/>
            <a:ext cx="6227525" cy="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0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07C6-AF7C-4E39-B75A-FE4763E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540C1C-E0AF-47E3-866F-A13443FA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61" y="964572"/>
            <a:ext cx="10627139" cy="116762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EXAMPLE: </a:t>
            </a:r>
            <a:r>
              <a:rPr lang="en-US" sz="3600" dirty="0">
                <a:latin typeface="+mn-lt"/>
              </a:rPr>
              <a:t>CSV Store - Manual Aggregator Configuration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A60D6-21A5-4A95-8EC5-AB4EE9B83621}"/>
              </a:ext>
            </a:extLst>
          </p:cNvPr>
          <p:cNvSpPr/>
          <p:nvPr/>
        </p:nvSpPr>
        <p:spPr>
          <a:xfrm>
            <a:off x="1984310" y="2890391"/>
            <a:ext cx="8223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Manual CSV Store</a:t>
            </a:r>
            <a:r>
              <a:rPr lang="en-US" sz="3200" dirty="0"/>
              <a:t> to view a live example of these commands (slides 78-83).</a:t>
            </a:r>
          </a:p>
        </p:txBody>
      </p:sp>
    </p:spTree>
    <p:extLst>
      <p:ext uri="{BB962C8B-B14F-4D97-AF65-F5344CB8AC3E}">
        <p14:creationId xmlns:p14="http://schemas.microsoft.com/office/powerpoint/2010/main" val="34572888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5" y="207535"/>
            <a:ext cx="9423302" cy="148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CSV Store: Start and Configure Aggregator Using a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1825625"/>
            <a:ext cx="11049625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Edit aggregator configuration file, as appropriate, at: /home/&lt;user&gt;/exercises/ldms/conf/</a:t>
            </a:r>
            <a:r>
              <a:rPr lang="en-US" dirty="0" err="1"/>
              <a:t>agg.conf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load </a:t>
            </a:r>
            <a:r>
              <a:rPr lang="en-US" dirty="0">
                <a:solidFill>
                  <a:srgbClr val="FF0000"/>
                </a:solidFill>
              </a:rPr>
              <a:t>name=</a:t>
            </a:r>
            <a:r>
              <a:rPr lang="en-US" dirty="0" err="1">
                <a:solidFill>
                  <a:srgbClr val="FF0000"/>
                </a:solidFill>
              </a:rPr>
              <a:t>store_csv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config </a:t>
            </a:r>
            <a:r>
              <a:rPr lang="en-US" dirty="0">
                <a:solidFill>
                  <a:srgbClr val="FF0000"/>
                </a:solidFill>
              </a:rPr>
              <a:t>name=store_csv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path=/home/&lt;user&gt;/exercises/ldms/data/CSV </a:t>
            </a:r>
            <a:r>
              <a:rPr lang="en-US" dirty="0"/>
              <a:t> </a:t>
            </a:r>
            <a:r>
              <a:rPr lang="en-US" dirty="0">
                <a:solidFill>
                  <a:srgbClr val="6060FF"/>
                </a:solidFill>
              </a:rPr>
              <a:t>buffer=0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strgp_add name=meminfo-store_csv plugin=store_csv container=memory_metrics schema=meminfo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strgp_start name=meminfo-store_csv</a:t>
            </a:r>
          </a:p>
          <a:p>
            <a:pPr>
              <a:lnSpc>
                <a:spcPct val="100000"/>
              </a:lnSpc>
            </a:pPr>
            <a:r>
              <a:rPr lang="en-US" dirty="0"/>
              <a:t>Restart your aggregator using: /home/&lt;user&gt;/exercises/ldms/scripts/</a:t>
            </a:r>
            <a:r>
              <a:rPr lang="en-US" dirty="0" err="1"/>
              <a:t>start_agg.conf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195FC-DED3-364E-8DEA-E63802841AF3}"/>
              </a:ext>
            </a:extLst>
          </p:cNvPr>
          <p:cNvSpPr/>
          <p:nvPr/>
        </p:nvSpPr>
        <p:spPr>
          <a:xfrm>
            <a:off x="818491" y="2796210"/>
            <a:ext cx="10535309" cy="201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EC61-2F29-4777-8100-BAD3DB5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319CC6-7AA3-4C1A-80DD-1F6752C3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56" y="513613"/>
            <a:ext cx="9228287" cy="20468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EXAMPLE: </a:t>
            </a:r>
            <a:r>
              <a:rPr lang="en-US" sz="3600" dirty="0">
                <a:latin typeface="+mn-lt"/>
              </a:rPr>
              <a:t>CSV Store - Start and Configure Aggregator Using a Configuration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25769-8447-4326-84F4-EE2C087D1447}"/>
              </a:ext>
            </a:extLst>
          </p:cNvPr>
          <p:cNvSpPr/>
          <p:nvPr/>
        </p:nvSpPr>
        <p:spPr>
          <a:xfrm>
            <a:off x="1481856" y="2890391"/>
            <a:ext cx="8668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Please see </a:t>
            </a:r>
            <a:r>
              <a:rPr lang="en-US" sz="3200" dirty="0">
                <a:hlinkClick r:id="rId2"/>
              </a:rPr>
              <a:t>CSV Store </a:t>
            </a:r>
            <a:r>
              <a:rPr lang="en-US" sz="3200" dirty="0">
                <a:hlinkClick r:id="rId3"/>
              </a:rPr>
              <a:t>Using</a:t>
            </a:r>
            <a:r>
              <a:rPr lang="en-US" sz="3200" dirty="0">
                <a:hlinkClick r:id="rId2"/>
              </a:rPr>
              <a:t> Configuration File</a:t>
            </a:r>
            <a:r>
              <a:rPr lang="en-US" sz="3200" dirty="0"/>
              <a:t> to view a live example of these commands (slide 85).</a:t>
            </a:r>
          </a:p>
        </p:txBody>
      </p:sp>
    </p:spTree>
    <p:extLst>
      <p:ext uri="{BB962C8B-B14F-4D97-AF65-F5344CB8AC3E}">
        <p14:creationId xmlns:p14="http://schemas.microsoft.com/office/powerpoint/2010/main" val="20071446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9591-E6F3-A04F-ACFD-BDA82437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Basics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7DB5-8F4B-D64F-A767-B9CB54F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78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261E7-C9BC-46F4-A1C5-7462CE31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CC484-1434-4ADE-948A-5AE27E1A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LDMS HELP </a:t>
            </a:r>
          </a:p>
        </p:txBody>
      </p:sp>
    </p:spTree>
    <p:extLst>
      <p:ext uri="{BB962C8B-B14F-4D97-AF65-F5344CB8AC3E}">
        <p14:creationId xmlns:p14="http://schemas.microsoft.com/office/powerpoint/2010/main" val="4287452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E8B7-0D72-1D4B-AB8A-764E8F9C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136525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ldms_controller: “help”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26D2-AD28-6543-A462-FDBA1CCD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" y="927682"/>
            <a:ext cx="10632141" cy="58061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sock:localhost.10001&gt; help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Documented commands (type help &lt;topic&gt;):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EOF		logrotate		setgroup_del	term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comment		oneshot		setgroup_ins	udata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5F2A"/>
                </a:solidFill>
              </a:rPr>
              <a:t>config</a:t>
            </a:r>
            <a:r>
              <a:rPr lang="en-US" sz="2900" dirty="0"/>
              <a:t>		plugn_sets		setgroup_mod	udata_regex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connect		</a:t>
            </a:r>
            <a:r>
              <a:rPr lang="en-US" sz="2900" dirty="0">
                <a:solidFill>
                  <a:srgbClr val="0070C0"/>
                </a:solidFill>
              </a:rPr>
              <a:t>prdcr_add</a:t>
            </a:r>
            <a:r>
              <a:rPr lang="en-US" sz="2900" dirty="0"/>
              <a:t>		setgroup_rm	</a:t>
            </a:r>
            <a:r>
              <a:rPr lang="en-US" sz="2900" dirty="0">
                <a:solidFill>
                  <a:srgbClr val="2C70BA"/>
                </a:solidFill>
              </a:rPr>
              <a:t>updtr_add </a:t>
            </a:r>
            <a:r>
              <a:rPr lang="en-US" sz="2900" dirty="0"/>
              <a:t>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daemon_exit	prdcr_del		shell		updtr_del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daemon_status	prdcr_hint_tree	source		updtr_match_add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env		prdcr_set_status	</a:t>
            </a:r>
            <a:r>
              <a:rPr lang="en-US" sz="2900" dirty="0">
                <a:solidFill>
                  <a:schemeClr val="accent6"/>
                </a:solidFill>
              </a:rPr>
              <a:t>start</a:t>
            </a:r>
            <a:r>
              <a:rPr lang="en-US" sz="2900" dirty="0"/>
              <a:t>		updtr_match_del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failover_config 	</a:t>
            </a:r>
            <a:r>
              <a:rPr lang="en-US" sz="2900" dirty="0">
                <a:solidFill>
                  <a:srgbClr val="2C70BA"/>
                </a:solidFill>
              </a:rPr>
              <a:t>prdcr_start</a:t>
            </a:r>
            <a:r>
              <a:rPr lang="en-US" sz="2900" dirty="0"/>
              <a:t>		stop		updtr_prdcr_add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failover_peercfg_start	prdcr_start_regex	</a:t>
            </a:r>
            <a:r>
              <a:rPr lang="en-US" sz="2900" dirty="0">
                <a:solidFill>
                  <a:srgbClr val="7030A0"/>
                </a:solidFill>
              </a:rPr>
              <a:t>strgp_add </a:t>
            </a:r>
            <a:r>
              <a:rPr lang="en-US" sz="2900" dirty="0"/>
              <a:t>		updtr_prdcr_del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failover_peercfg_stop	prdcr_status		strgp_del		</a:t>
            </a:r>
            <a:r>
              <a:rPr lang="en-US" sz="2900" dirty="0">
                <a:solidFill>
                  <a:srgbClr val="2C70BA"/>
                </a:solidFill>
              </a:rPr>
              <a:t>updtr_start </a:t>
            </a:r>
            <a:r>
              <a:rPr lang="en-US" sz="2900" dirty="0"/>
              <a:t>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failover_start	prdcr_stop		strgp_metric_add	updtr_status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failover_status	prdcr_stop_regex	strgp_metric_del	updtr_stop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failover_stop	prdcr_subscribe	strgp_prdcr_add	updtr_task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greeting		publish		strgp_prdcr_del	</a:t>
            </a:r>
            <a:r>
              <a:rPr lang="en-US" sz="2900" dirty="0">
                <a:solidFill>
                  <a:srgbClr val="B89130"/>
                </a:solidFill>
              </a:rPr>
              <a:t>usage</a:t>
            </a:r>
            <a:r>
              <a:rPr lang="en-US" sz="2900" dirty="0"/>
              <a:t>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9130"/>
                </a:solidFill>
              </a:rPr>
              <a:t>help</a:t>
            </a:r>
            <a:r>
              <a:rPr lang="en-US" sz="2900" dirty="0"/>
              <a:t>		quit		</a:t>
            </a:r>
            <a:r>
              <a:rPr lang="en-US" sz="2900" dirty="0">
                <a:solidFill>
                  <a:srgbClr val="7030A0"/>
                </a:solidFill>
              </a:rPr>
              <a:t>strgp_start</a:t>
            </a:r>
            <a:r>
              <a:rPr lang="en-US" sz="2900" dirty="0"/>
              <a:t>		version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include		say		strgp_status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B85F2A"/>
                </a:solidFill>
              </a:rPr>
              <a:t>load</a:t>
            </a:r>
            <a:r>
              <a:rPr lang="en-US" sz="2900" dirty="0"/>
              <a:t>		set_route		strgp_stop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loglevel		setgroup_add	subscribe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Undocumented commands: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example		plugn_status 	script  		status  		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0B3B-404F-5B4E-A46C-89477C0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89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25EAB-14B7-2B4F-AD3B-731ADE2F1DDC}"/>
              </a:ext>
            </a:extLst>
          </p:cNvPr>
          <p:cNvSpPr txBox="1"/>
          <p:nvPr/>
        </p:nvSpPr>
        <p:spPr>
          <a:xfrm>
            <a:off x="7267638" y="4452990"/>
            <a:ext cx="39044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Definitely use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samplerd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Definitely use for aggregators</a:t>
            </a:r>
          </a:p>
          <a:p>
            <a:r>
              <a:rPr lang="en-US" dirty="0">
                <a:solidFill>
                  <a:srgbClr val="7030A0"/>
                </a:solidFill>
              </a:rPr>
              <a:t>Definitely use for aggregators that store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to load and config plugin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Get help and daemon status</a:t>
            </a:r>
          </a:p>
        </p:txBody>
      </p:sp>
    </p:spTree>
    <p:extLst>
      <p:ext uri="{BB962C8B-B14F-4D97-AF65-F5344CB8AC3E}">
        <p14:creationId xmlns:p14="http://schemas.microsoft.com/office/powerpoint/2010/main" val="19985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13.png" descr="ldms_memor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00127" y="0"/>
            <a:ext cx="899207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SNL_color_stac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8309" y="207963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0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17804"/>
            <a:ext cx="10515600" cy="9264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ldmsd_controller: Command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368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sock:localhost:10001&gt; </a:t>
            </a:r>
            <a:r>
              <a:rPr lang="en-US" dirty="0">
                <a:latin typeface="Lucida Console" panose="020B0609040504020204" pitchFamily="49" charset="0"/>
              </a:rPr>
              <a:t>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2C70BA"/>
                </a:solidFill>
                <a:latin typeface="Lucida Console" panose="020B0609040504020204" pitchFamily="49" charset="0"/>
              </a:rPr>
              <a:t>prdcr_add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Add an LDMS Producer to the Aggregator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Parameters: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name=     A unique name for this Producer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xprt=     The transport name [sock,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rdma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ugni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host=     The hostname of the host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port=     The port number on which the LDMS is listening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type=     The connection type [active, passive]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interval= The connection retry interval (us)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290" y="1256349"/>
            <a:ext cx="7310718" cy="62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92" y="207535"/>
            <a:ext cx="1036103" cy="418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79E8-835A-4125-BB13-FA2D1ACF280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NL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47094</TotalTime>
  <Words>8206</Words>
  <Application>Microsoft Office PowerPoint</Application>
  <PresentationFormat>Widescreen</PresentationFormat>
  <Paragraphs>1033</Paragraphs>
  <Slides>90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Lucida Console</vt:lpstr>
      <vt:lpstr>Wingdings</vt:lpstr>
      <vt:lpstr>Office Theme</vt:lpstr>
      <vt:lpstr>SNL</vt:lpstr>
      <vt:lpstr>LDMS Version 4.3 Tutorial Part 1: Basics    https://github.com/ovis-hpc/ovis</vt:lpstr>
      <vt:lpstr>Advance Set-up (site specific: wifi UCF_Guest)</vt:lpstr>
      <vt:lpstr>Schedule</vt:lpstr>
      <vt:lpstr>Tutorial Format (Basic)</vt:lpstr>
      <vt:lpstr>LDMS Overview</vt:lpstr>
      <vt:lpstr>PowerPoint Presentation</vt:lpstr>
      <vt:lpstr>Lightweight Distributed Metric Service (LDMS) High Level Overview</vt:lpstr>
      <vt:lpstr>LDMS Plugin Architecture</vt:lpstr>
      <vt:lpstr>PowerPoint Presentation</vt:lpstr>
      <vt:lpstr>Resources</vt:lpstr>
      <vt:lpstr>Supported platforms and networks</vt:lpstr>
      <vt:lpstr>Build dependencies</vt:lpstr>
      <vt:lpstr>LDMS Installation methods</vt:lpstr>
      <vt:lpstr>Setup</vt:lpstr>
      <vt:lpstr>Getting started: Log in and set up your environment</vt:lpstr>
      <vt:lpstr>VM directory structure</vt:lpstr>
      <vt:lpstr>Getting started: Set up and verify your environment</vt:lpstr>
      <vt:lpstr>Exercise 1: Memeater</vt:lpstr>
      <vt:lpstr>Compile Test Code: memeater.c</vt:lpstr>
      <vt:lpstr>Exercise 2: Configuring and Running Samplers</vt:lpstr>
      <vt:lpstr>LDMS Plugin Architecture</vt:lpstr>
      <vt:lpstr>Start and Configure a LDMS Daemon</vt:lpstr>
      <vt:lpstr>Start a LDMS daemon</vt:lpstr>
      <vt:lpstr>Check ldmsd Running Status</vt:lpstr>
      <vt:lpstr>EXAMPLE: Start and Check LDMS Daemon</vt:lpstr>
      <vt:lpstr>Manually Load and Configure a Sampler Plugin</vt:lpstr>
      <vt:lpstr>LDMS Plugin Architecture</vt:lpstr>
      <vt:lpstr>Configure LDMS Daemon Sampler Plugin</vt:lpstr>
      <vt:lpstr>Connect ldmsd_controller To An ldmsd</vt:lpstr>
      <vt:lpstr>Interactive Configuration Using The ldmsd_controller</vt:lpstr>
      <vt:lpstr>Query Current Sets On An LDMS Daemon Using “ldms_ls”</vt:lpstr>
      <vt:lpstr>Get The Set Information Before Starting The “meminfo” Sampler Plugin</vt:lpstr>
      <vt:lpstr>EXAMPLE: Interactive Configuration Using The ldmsd_controller </vt:lpstr>
      <vt:lpstr>Query Current Metric Values Before Starting The “meminfo” Sampler Plugin</vt:lpstr>
      <vt:lpstr>Start The “meminfo” Sampler Plugin</vt:lpstr>
      <vt:lpstr>Query Current Metric Values After Starting The “meminfo” Sampler Plugin</vt:lpstr>
      <vt:lpstr>Periodically Re-Query Sampler and Run “memeater”</vt:lpstr>
      <vt:lpstr>Check Source (/proc/meminfo) For Reference</vt:lpstr>
      <vt:lpstr>EXAMPLE: “meminfo” Sampler Plugin</vt:lpstr>
      <vt:lpstr>Dynamically Change The Sampling Interval</vt:lpstr>
      <vt:lpstr>Kill Currently Running Daemons</vt:lpstr>
      <vt:lpstr>EXAMPLE: Change Sample Interval</vt:lpstr>
      <vt:lpstr>Start a ldmsd and Sampler Plugin Using a Configuration File</vt:lpstr>
      <vt:lpstr>Query The Metric Values: The “meminfo” Sampler Is Configured And Running</vt:lpstr>
      <vt:lpstr>Multiple Sampler Plugins</vt:lpstr>
      <vt:lpstr>EXAMPLE: Multiple Sampler Plugins</vt:lpstr>
      <vt:lpstr>Configuration Tools Summary</vt:lpstr>
      <vt:lpstr>Exercise 3: Configure Aggregators</vt:lpstr>
      <vt:lpstr>LDMS Plugin Architecture</vt:lpstr>
      <vt:lpstr>Configure a LDMS daemon (ldmsd) to Aggregate metric set(s)</vt:lpstr>
      <vt:lpstr>Start a ldmsd That Will Be Used For Aggregation</vt:lpstr>
      <vt:lpstr>Interactive Aggregator Configuration</vt:lpstr>
      <vt:lpstr>Simple Aggregator Producer Configuration</vt:lpstr>
      <vt:lpstr>Check Aggregator Status  (after producer (prdcr) is started but before the updater (updtr) is started)</vt:lpstr>
      <vt:lpstr>Query Current Metric Values On The Aggregator</vt:lpstr>
      <vt:lpstr>EXAMPLE: Simple Aggregator Producer Configuration</vt:lpstr>
      <vt:lpstr>Simple Aggregator Updater Configuration</vt:lpstr>
      <vt:lpstr>Check Aggregator Status  (after starting both producer (prdcr) and updater (updtr) policies)</vt:lpstr>
      <vt:lpstr>Query Current Metric Values On The Aggregator</vt:lpstr>
      <vt:lpstr>Check To See That Metrics Change In Both Samplers and Aggregators</vt:lpstr>
      <vt:lpstr>EXAMPLE: Simple Aggregator Updater Configuration</vt:lpstr>
      <vt:lpstr>Start ldmsd and Aggregation Using a Configuration File</vt:lpstr>
      <vt:lpstr>Query Current Metric Values On The Aggregator</vt:lpstr>
      <vt:lpstr>EXAMPLE: Simple Aggregator with Configuration File</vt:lpstr>
      <vt:lpstr>Exercise 4: Aggregating From Remote Hosts: Building a Distributed Monitoring System</vt:lpstr>
      <vt:lpstr>Aggregate From All Student VMs</vt:lpstr>
      <vt:lpstr>Aggregate From All Student VMs (cont’d)</vt:lpstr>
      <vt:lpstr>Check Aggregator Status</vt:lpstr>
      <vt:lpstr>Using The Distributed System</vt:lpstr>
      <vt:lpstr>EXAMPLE: Aggregate from Multiple VMs</vt:lpstr>
      <vt:lpstr>Exercise 5: Basic Dynamic Configurations and Resilience</vt:lpstr>
      <vt:lpstr>Basic Dynamic Configuration Changes</vt:lpstr>
      <vt:lpstr>Dynamically Changing a Sampler Plugin’s Interval Parameters (also exercise 1 slide 40)</vt:lpstr>
      <vt:lpstr>Dynamic Changes and Aggregator Robustness</vt:lpstr>
      <vt:lpstr>Dynamic Changes and Robustness (cont’d)</vt:lpstr>
      <vt:lpstr>Exercise 6: Storing Data In CSV Format</vt:lpstr>
      <vt:lpstr>LDMS Plugin Architecture</vt:lpstr>
      <vt:lpstr>Storing Data: CSV Store Plugin</vt:lpstr>
      <vt:lpstr>CSV Store: Manual Aggregator Configuration</vt:lpstr>
      <vt:lpstr>CSV Store: Manual Aggregator Configuration (cont.)</vt:lpstr>
      <vt:lpstr>CSV Store: Manual Aggregator Configuration (cont.)</vt:lpstr>
      <vt:lpstr>CSV Store: LDMSD Status</vt:lpstr>
      <vt:lpstr>Examining The CSV File</vt:lpstr>
      <vt:lpstr>EXAMPLE: CSV Store - Manual Aggregator Configuration </vt:lpstr>
      <vt:lpstr>CSV Store: Start and Configure Aggregator Using a Configuration File</vt:lpstr>
      <vt:lpstr>EXAMPLE: CSV Store - Start and Configure Aggregator Using a Configuration File</vt:lpstr>
      <vt:lpstr>Basics End</vt:lpstr>
      <vt:lpstr>LDMS HELP </vt:lpstr>
      <vt:lpstr>ldms_controller: “help” Topics</vt:lpstr>
      <vt:lpstr>ldmsd_controller: Command Help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Monn</dc:creator>
  <cp:keywords/>
  <dc:description/>
  <cp:lastModifiedBy>Walton, Sara Petra</cp:lastModifiedBy>
  <cp:revision>900</cp:revision>
  <cp:lastPrinted>2019-10-10T20:39:24Z</cp:lastPrinted>
  <dcterms:created xsi:type="dcterms:W3CDTF">2017-01-25T19:54:05Z</dcterms:created>
  <dcterms:modified xsi:type="dcterms:W3CDTF">2021-10-18T22:26:10Z</dcterms:modified>
  <cp:category/>
</cp:coreProperties>
</file>